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notesMasterIdLst>
    <p:notesMasterId r:id="rId39"/>
  </p:notesMasterIdLst>
  <p:sldIdLst>
    <p:sldId id="257" r:id="rId9"/>
    <p:sldId id="258" r:id="rId10"/>
    <p:sldId id="259" r:id="rId11"/>
    <p:sldId id="269" r:id="rId12"/>
    <p:sldId id="270" r:id="rId13"/>
    <p:sldId id="271" r:id="rId14"/>
    <p:sldId id="260" r:id="rId15"/>
    <p:sldId id="261" r:id="rId16"/>
    <p:sldId id="293" r:id="rId17"/>
    <p:sldId id="294" r:id="rId18"/>
    <p:sldId id="266" r:id="rId19"/>
    <p:sldId id="267" r:id="rId20"/>
    <p:sldId id="268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62" r:id="rId35"/>
    <p:sldId id="263" r:id="rId36"/>
    <p:sldId id="264" r:id="rId37"/>
    <p:sldId id="265" r:id="rId3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0" autoAdjust="0"/>
    <p:restoredTop sz="94660"/>
  </p:normalViewPr>
  <p:slideViewPr>
    <p:cSldViewPr>
      <p:cViewPr>
        <p:scale>
          <a:sx n="80" d="100"/>
          <a:sy n="80" d="100"/>
        </p:scale>
        <p:origin x="-1152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104645182793302E-2"/>
          <c:y val="0.19761237822391317"/>
          <c:w val="0.92046392246739606"/>
          <c:h val="0.615300030415564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57 </c:v>
                </c:pt>
              </c:strCache>
            </c:strRef>
          </c:tx>
          <c:invertIfNegative val="0"/>
          <c:cat>
            <c:strRef>
              <c:f>Sheet1!$A$2:$A$17</c:f>
              <c:strCache>
                <c:ptCount val="16"/>
                <c:pt idx="0">
                  <c:v>รพ.อยุธยา</c:v>
                </c:pt>
                <c:pt idx="1">
                  <c:v>รพ.เสนา</c:v>
                </c:pt>
                <c:pt idx="2">
                  <c:v>รพ.สมเด็จฯ</c:v>
                </c:pt>
                <c:pt idx="3">
                  <c:v>รพ.บางปะอิน</c:v>
                </c:pt>
                <c:pt idx="4">
                  <c:v>รพ.วังน้อย</c:v>
                </c:pt>
                <c:pt idx="5">
                  <c:v>รพ.ลาดบัวหลวง</c:v>
                </c:pt>
                <c:pt idx="6">
                  <c:v>รพ.ท่าเรือ </c:v>
                </c:pt>
                <c:pt idx="7">
                  <c:v>รพ.บางไทร</c:v>
                </c:pt>
                <c:pt idx="8">
                  <c:v>รพ.บางบาล</c:v>
                </c:pt>
                <c:pt idx="9">
                  <c:v>รพ.บางปะหัน</c:v>
                </c:pt>
                <c:pt idx="10">
                  <c:v>รพ.ผักไห่</c:v>
                </c:pt>
                <c:pt idx="11">
                  <c:v>รพ.ภาชี</c:v>
                </c:pt>
                <c:pt idx="12">
                  <c:v>รพ.อุทัย</c:v>
                </c:pt>
                <c:pt idx="13">
                  <c:v>รพ.บางซ้าย</c:v>
                </c:pt>
                <c:pt idx="14">
                  <c:v>รพ.บ้านแพรก</c:v>
                </c:pt>
                <c:pt idx="15">
                  <c:v>รพ.มหาราช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2</c:v>
                </c:pt>
                <c:pt idx="7">
                  <c:v>0</c:v>
                </c:pt>
                <c:pt idx="8">
                  <c:v>6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3</c:v>
                </c:pt>
                <c:pt idx="15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58 </c:v>
                </c:pt>
              </c:strCache>
            </c:strRef>
          </c:tx>
          <c:invertIfNegative val="0"/>
          <c:cat>
            <c:strRef>
              <c:f>Sheet1!$A$2:$A$17</c:f>
              <c:strCache>
                <c:ptCount val="16"/>
                <c:pt idx="0">
                  <c:v>รพ.อยุธยา</c:v>
                </c:pt>
                <c:pt idx="1">
                  <c:v>รพ.เสนา</c:v>
                </c:pt>
                <c:pt idx="2">
                  <c:v>รพ.สมเด็จฯ</c:v>
                </c:pt>
                <c:pt idx="3">
                  <c:v>รพ.บางปะอิน</c:v>
                </c:pt>
                <c:pt idx="4">
                  <c:v>รพ.วังน้อย</c:v>
                </c:pt>
                <c:pt idx="5">
                  <c:v>รพ.ลาดบัวหลวง</c:v>
                </c:pt>
                <c:pt idx="6">
                  <c:v>รพ.ท่าเรือ </c:v>
                </c:pt>
                <c:pt idx="7">
                  <c:v>รพ.บางไทร</c:v>
                </c:pt>
                <c:pt idx="8">
                  <c:v>รพ.บางบาล</c:v>
                </c:pt>
                <c:pt idx="9">
                  <c:v>รพ.บางปะหัน</c:v>
                </c:pt>
                <c:pt idx="10">
                  <c:v>รพ.ผักไห่</c:v>
                </c:pt>
                <c:pt idx="11">
                  <c:v>รพ.ภาชี</c:v>
                </c:pt>
                <c:pt idx="12">
                  <c:v>รพ.อุทัย</c:v>
                </c:pt>
                <c:pt idx="13">
                  <c:v>รพ.บางซ้าย</c:v>
                </c:pt>
                <c:pt idx="14">
                  <c:v>รพ.บ้านแพรก</c:v>
                </c:pt>
                <c:pt idx="15">
                  <c:v>รพ.มหาราช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4</c:v>
                </c:pt>
                <c:pt idx="6">
                  <c:v>5</c:v>
                </c:pt>
                <c:pt idx="7">
                  <c:v>1</c:v>
                </c:pt>
                <c:pt idx="8">
                  <c:v>7</c:v>
                </c:pt>
                <c:pt idx="9">
                  <c:v>7</c:v>
                </c:pt>
                <c:pt idx="10">
                  <c:v>3</c:v>
                </c:pt>
                <c:pt idx="11">
                  <c:v>1</c:v>
                </c:pt>
                <c:pt idx="12">
                  <c:v>3</c:v>
                </c:pt>
                <c:pt idx="13">
                  <c:v>0</c:v>
                </c:pt>
                <c:pt idx="14">
                  <c:v>7</c:v>
                </c:pt>
                <c:pt idx="15">
                  <c:v>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ปี 59 </c:v>
                </c:pt>
              </c:strCache>
            </c:strRef>
          </c:tx>
          <c:invertIfNegative val="0"/>
          <c:cat>
            <c:strRef>
              <c:f>Sheet1!$A$2:$A$17</c:f>
              <c:strCache>
                <c:ptCount val="16"/>
                <c:pt idx="0">
                  <c:v>รพ.อยุธยา</c:v>
                </c:pt>
                <c:pt idx="1">
                  <c:v>รพ.เสนา</c:v>
                </c:pt>
                <c:pt idx="2">
                  <c:v>รพ.สมเด็จฯ</c:v>
                </c:pt>
                <c:pt idx="3">
                  <c:v>รพ.บางปะอิน</c:v>
                </c:pt>
                <c:pt idx="4">
                  <c:v>รพ.วังน้อย</c:v>
                </c:pt>
                <c:pt idx="5">
                  <c:v>รพ.ลาดบัวหลวง</c:v>
                </c:pt>
                <c:pt idx="6">
                  <c:v>รพ.ท่าเรือ </c:v>
                </c:pt>
                <c:pt idx="7">
                  <c:v>รพ.บางไทร</c:v>
                </c:pt>
                <c:pt idx="8">
                  <c:v>รพ.บางบาล</c:v>
                </c:pt>
                <c:pt idx="9">
                  <c:v>รพ.บางปะหัน</c:v>
                </c:pt>
                <c:pt idx="10">
                  <c:v>รพ.ผักไห่</c:v>
                </c:pt>
                <c:pt idx="11">
                  <c:v>รพ.ภาชี</c:v>
                </c:pt>
                <c:pt idx="12">
                  <c:v>รพ.อุทัย</c:v>
                </c:pt>
                <c:pt idx="13">
                  <c:v>รพ.บางซ้าย</c:v>
                </c:pt>
                <c:pt idx="14">
                  <c:v>รพ.บ้านแพรก</c:v>
                </c:pt>
                <c:pt idx="15">
                  <c:v>รพ.มหาราช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  <c:pt idx="0">
                  <c:v>0</c:v>
                </c:pt>
                <c:pt idx="1">
                  <c:v>5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4</c:v>
                </c:pt>
                <c:pt idx="10">
                  <c:v>1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4</c:v>
                </c:pt>
                <c:pt idx="15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Q1/ 60 </c:v>
                </c:pt>
              </c:strCache>
            </c:strRef>
          </c:tx>
          <c:invertIfNegative val="0"/>
          <c:cat>
            <c:strRef>
              <c:f>Sheet1!$A$2:$A$17</c:f>
              <c:strCache>
                <c:ptCount val="16"/>
                <c:pt idx="0">
                  <c:v>รพ.อยุธยา</c:v>
                </c:pt>
                <c:pt idx="1">
                  <c:v>รพ.เสนา</c:v>
                </c:pt>
                <c:pt idx="2">
                  <c:v>รพ.สมเด็จฯ</c:v>
                </c:pt>
                <c:pt idx="3">
                  <c:v>รพ.บางปะอิน</c:v>
                </c:pt>
                <c:pt idx="4">
                  <c:v>รพ.วังน้อย</c:v>
                </c:pt>
                <c:pt idx="5">
                  <c:v>รพ.ลาดบัวหลวง</c:v>
                </c:pt>
                <c:pt idx="6">
                  <c:v>รพ.ท่าเรือ </c:v>
                </c:pt>
                <c:pt idx="7">
                  <c:v>รพ.บางไทร</c:v>
                </c:pt>
                <c:pt idx="8">
                  <c:v>รพ.บางบาล</c:v>
                </c:pt>
                <c:pt idx="9">
                  <c:v>รพ.บางปะหัน</c:v>
                </c:pt>
                <c:pt idx="10">
                  <c:v>รพ.ผักไห่</c:v>
                </c:pt>
                <c:pt idx="11">
                  <c:v>รพ.ภาชี</c:v>
                </c:pt>
                <c:pt idx="12">
                  <c:v>รพ.อุทัย</c:v>
                </c:pt>
                <c:pt idx="13">
                  <c:v>รพ.บางซ้าย</c:v>
                </c:pt>
                <c:pt idx="14">
                  <c:v>รพ.บ้านแพรก</c:v>
                </c:pt>
                <c:pt idx="15">
                  <c:v>รพ.มหาราช</c:v>
                </c:pt>
              </c:strCache>
            </c:strRef>
          </c:cat>
          <c:val>
            <c:numRef>
              <c:f>Sheet1!$E$2:$E$17</c:f>
              <c:numCache>
                <c:formatCode>General</c:formatCode>
                <c:ptCount val="16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2</c:v>
                </c:pt>
                <c:pt idx="1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axId val="134002944"/>
        <c:axId val="134017024"/>
      </c:barChart>
      <c:catAx>
        <c:axId val="1340029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040000" vert="horz"/>
          <a:lstStyle/>
          <a:p>
            <a:pPr>
              <a:defRPr sz="1400" b="1">
                <a:solidFill>
                  <a:srgbClr val="0000FF"/>
                </a:solidFill>
              </a:defRPr>
            </a:pPr>
            <a:endParaRPr lang="en-US"/>
          </a:p>
        </c:txPr>
        <c:crossAx val="134017024"/>
        <c:crosses val="autoZero"/>
        <c:auto val="1"/>
        <c:lblAlgn val="ctr"/>
        <c:lblOffset val="100"/>
        <c:noMultiLvlLbl val="0"/>
      </c:catAx>
      <c:valAx>
        <c:axId val="134017024"/>
        <c:scaling>
          <c:orientation val="minMax"/>
          <c:max val="7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400294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="1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 b="1"/>
            </a:pPr>
            <a:endParaRPr lang="en-US"/>
          </a:p>
        </c:txPr>
      </c:legendEntry>
      <c:layout>
        <c:manualLayout>
          <c:xMode val="edge"/>
          <c:yMode val="edge"/>
          <c:x val="0.20768492120947135"/>
          <c:y val="8.4107230344169434E-2"/>
          <c:w val="0.61029981747327455"/>
          <c:h val="6.6004201039809154E-2"/>
        </c:manualLayout>
      </c:layout>
      <c:overlay val="0"/>
      <c:spPr>
        <a:ln>
          <a:solidFill>
            <a:schemeClr val="tx2">
              <a:lumMod val="75000"/>
            </a:schemeClr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7FD9D7-EEBE-49FA-99B5-C69E43BDC93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4EF9F04F-3477-4CFB-A581-E633BF47FBDA}">
      <dgm:prSet phldrT="[ข้อความ]" custT="1"/>
      <dgm:spPr>
        <a:solidFill>
          <a:schemeClr val="accent3">
            <a:lumMod val="60000"/>
            <a:lumOff val="40000"/>
          </a:schemeClr>
        </a:solidFill>
        <a:ln>
          <a:solidFill>
            <a:srgbClr val="FFC000"/>
          </a:solidFill>
        </a:ln>
      </dgm:spPr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ควบคุมภายใน</a:t>
          </a:r>
        </a:p>
        <a:p>
          <a:r>
            <a:rPr lang="th-TH" sz="2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บริหารความเสี่ยง</a:t>
          </a:r>
          <a:br>
            <a:rPr lang="th-TH" sz="2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</a:br>
          <a:endParaRPr lang="th-TH" sz="2000" b="1" dirty="0">
            <a:solidFill>
              <a:srgbClr val="FF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87CE368-820F-4844-B95C-2E88AC537D0D}" type="parTrans" cxnId="{A0F53C32-C007-4658-A6A6-925EC008DB26}">
      <dgm:prSet/>
      <dgm:spPr/>
      <dgm:t>
        <a:bodyPr/>
        <a:lstStyle/>
        <a:p>
          <a:endParaRPr lang="th-TH"/>
        </a:p>
      </dgm:t>
    </dgm:pt>
    <dgm:pt modelId="{C0877D41-A225-465D-B507-84058C41F710}" type="sibTrans" cxnId="{A0F53C32-C007-4658-A6A6-925EC008DB26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th-TH"/>
        </a:p>
      </dgm:t>
    </dgm:pt>
    <dgm:pt modelId="{3847A688-5D96-49FC-A406-43601B3E1696}">
      <dgm:prSet phldrT="[ข้อความ]" custT="1"/>
      <dgm:spPr>
        <a:solidFill>
          <a:schemeClr val="accent5">
            <a:lumMod val="60000"/>
            <a:lumOff val="40000"/>
          </a:schemeClr>
        </a:solidFill>
        <a:ln>
          <a:solidFill>
            <a:srgbClr val="FFC000"/>
          </a:solidFill>
        </a:ln>
      </dgm:spPr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จัดเก็บรายได้</a:t>
          </a:r>
          <a:br>
            <a:rPr lang="th-TH" sz="2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</a:br>
          <a:endParaRPr lang="th-TH" sz="2000" b="1" dirty="0">
            <a:solidFill>
              <a:srgbClr val="FF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866C47D-25A1-436B-A6B0-712A4629F5A7}" type="parTrans" cxnId="{C0C08B61-BF07-4DC8-8B08-AA5FF0448EDA}">
      <dgm:prSet/>
      <dgm:spPr/>
      <dgm:t>
        <a:bodyPr/>
        <a:lstStyle/>
        <a:p>
          <a:endParaRPr lang="th-TH"/>
        </a:p>
      </dgm:t>
    </dgm:pt>
    <dgm:pt modelId="{CCA47795-3FDC-4B27-A73F-367DE4C14D98}" type="sibTrans" cxnId="{C0C08B61-BF07-4DC8-8B08-AA5FF0448EDA}">
      <dgm:prSet/>
      <dgm:spPr/>
      <dgm:t>
        <a:bodyPr/>
        <a:lstStyle/>
        <a:p>
          <a:endParaRPr lang="th-TH"/>
        </a:p>
      </dgm:t>
    </dgm:pt>
    <dgm:pt modelId="{F38D5D03-69F8-47FC-9F6B-93A40490816F}">
      <dgm:prSet phldrT="[ข้อความ]" custT="1"/>
      <dgm:spPr>
        <a:solidFill>
          <a:schemeClr val="accent4">
            <a:lumMod val="60000"/>
            <a:lumOff val="40000"/>
          </a:schemeClr>
        </a:solidFill>
        <a:ln>
          <a:solidFill>
            <a:srgbClr val="FFC000"/>
          </a:solidFill>
        </a:ln>
      </dgm:spPr>
      <dgm:t>
        <a:bodyPr/>
        <a:lstStyle/>
        <a:p>
          <a:r>
            <a:rPr lang="th-TH" sz="2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การเงิน</a:t>
          </a:r>
          <a:br>
            <a:rPr lang="th-TH" sz="2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</a:br>
          <a:endParaRPr lang="th-TH" sz="1800" b="1" dirty="0">
            <a:solidFill>
              <a:srgbClr val="FF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4625DC3-FAD1-4260-B5BA-F5C858E6EA97}" type="parTrans" cxnId="{CF721E47-98ED-4009-BDB9-14CA5A9B3881}">
      <dgm:prSet/>
      <dgm:spPr/>
      <dgm:t>
        <a:bodyPr/>
        <a:lstStyle/>
        <a:p>
          <a:endParaRPr lang="th-TH"/>
        </a:p>
      </dgm:t>
    </dgm:pt>
    <dgm:pt modelId="{45491ED3-EEA5-4CD5-A888-8DE0F0011AA5}" type="sibTrans" cxnId="{CF721E47-98ED-4009-BDB9-14CA5A9B3881}">
      <dgm:prSet/>
      <dgm:spPr/>
      <dgm:t>
        <a:bodyPr/>
        <a:lstStyle/>
        <a:p>
          <a:endParaRPr lang="th-TH"/>
        </a:p>
      </dgm:t>
    </dgm:pt>
    <dgm:pt modelId="{6617DA97-0B08-439F-9627-A50DC8434167}">
      <dgm:prSet phldrT="[ข้อความ]" custT="1"/>
      <dgm:spPr>
        <a:solidFill>
          <a:schemeClr val="accent6">
            <a:lumMod val="40000"/>
            <a:lumOff val="60000"/>
          </a:schemeClr>
        </a:solidFill>
        <a:ln>
          <a:solidFill>
            <a:srgbClr val="FFC000"/>
          </a:solidFill>
        </a:ln>
      </dgm:spPr>
      <dgm:t>
        <a:bodyPr/>
        <a:lstStyle/>
        <a:p>
          <a:r>
            <a:rPr lang="th-TH" sz="2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พัสดุ</a:t>
          </a:r>
          <a:br>
            <a:rPr lang="th-TH" sz="2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</a:br>
          <a:endParaRPr lang="th-TH" sz="1800" b="1" dirty="0">
            <a:solidFill>
              <a:srgbClr val="FF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6923446-AE44-4C78-A0B1-F2CCD84BFF13}" type="parTrans" cxnId="{C870309B-9DB7-4316-A245-55F8AB95EA72}">
      <dgm:prSet/>
      <dgm:spPr/>
      <dgm:t>
        <a:bodyPr/>
        <a:lstStyle/>
        <a:p>
          <a:endParaRPr lang="th-TH"/>
        </a:p>
      </dgm:t>
    </dgm:pt>
    <dgm:pt modelId="{E768BDBE-ED49-4A2C-A66E-C9A64ECF7B73}" type="sibTrans" cxnId="{C870309B-9DB7-4316-A245-55F8AB95EA72}">
      <dgm:prSet/>
      <dgm:spPr/>
      <dgm:t>
        <a:bodyPr/>
        <a:lstStyle/>
        <a:p>
          <a:endParaRPr lang="th-TH"/>
        </a:p>
      </dgm:t>
    </dgm:pt>
    <dgm:pt modelId="{6789AE6D-5EDC-4882-97B0-0AE64D9AA648}">
      <dgm:prSet phldrT="[ข้อความ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FFC000"/>
          </a:solidFill>
        </a:ln>
      </dgm:spPr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งบการเงิน</a:t>
          </a:r>
          <a:br>
            <a:rPr lang="th-TH" sz="2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</a:br>
          <a:endParaRPr lang="th-TH" sz="2000" b="1" dirty="0">
            <a:solidFill>
              <a:srgbClr val="FF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1EB74DB-9C4E-4D32-9343-94C142101A65}" type="parTrans" cxnId="{4E6DCCA7-FA0C-4E45-AB76-9858643FCAFF}">
      <dgm:prSet/>
      <dgm:spPr/>
      <dgm:t>
        <a:bodyPr/>
        <a:lstStyle/>
        <a:p>
          <a:endParaRPr lang="th-TH"/>
        </a:p>
      </dgm:t>
    </dgm:pt>
    <dgm:pt modelId="{DFC1350B-B00E-42D8-BB15-3747A88A6CA6}" type="sibTrans" cxnId="{4E6DCCA7-FA0C-4E45-AB76-9858643FCAFF}">
      <dgm:prSet/>
      <dgm:spPr/>
      <dgm:t>
        <a:bodyPr/>
        <a:lstStyle/>
        <a:p>
          <a:endParaRPr lang="th-TH"/>
        </a:p>
      </dgm:t>
    </dgm:pt>
    <dgm:pt modelId="{870BAD35-614E-4311-A218-EFB917AB6D6D}" type="pres">
      <dgm:prSet presAssocID="{A07FD9D7-EEBE-49FA-99B5-C69E43BDC93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0C054462-6923-472F-B576-8F8F7A8E5F5D}" type="pres">
      <dgm:prSet presAssocID="{A07FD9D7-EEBE-49FA-99B5-C69E43BDC93B}" presName="cycle" presStyleCnt="0"/>
      <dgm:spPr/>
    </dgm:pt>
    <dgm:pt modelId="{E3BDE19B-EFE0-4D68-BF48-E7B2BABA8FD7}" type="pres">
      <dgm:prSet presAssocID="{4EF9F04F-3477-4CFB-A581-E633BF47FBDA}" presName="nodeFirstNode" presStyleLbl="node1" presStyleIdx="0" presStyleCnt="5" custScaleX="104065" custScaleY="13538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58875BF-AA11-40D5-A10A-974511304867}" type="pres">
      <dgm:prSet presAssocID="{C0877D41-A225-465D-B507-84058C41F710}" presName="sibTransFirstNode" presStyleLbl="bgShp" presStyleIdx="0" presStyleCnt="1"/>
      <dgm:spPr/>
      <dgm:t>
        <a:bodyPr/>
        <a:lstStyle/>
        <a:p>
          <a:endParaRPr lang="th-TH"/>
        </a:p>
      </dgm:t>
    </dgm:pt>
    <dgm:pt modelId="{5F00D99E-6165-4065-B72F-A5B766CFA53A}" type="pres">
      <dgm:prSet presAssocID="{3847A688-5D96-49FC-A406-43601B3E1696}" presName="nodeFollowingNodes" presStyleLbl="node1" presStyleIdx="1" presStyleCnt="5" custRadScaleRad="92214" custRadScaleInc="339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F5FEA84-33C3-42C3-A868-E63F86EA6AF9}" type="pres">
      <dgm:prSet presAssocID="{F38D5D03-69F8-47FC-9F6B-93A40490816F}" presName="nodeFollowingNodes" presStyleLbl="node1" presStyleIdx="2" presStyleCnt="5" custRadScaleRad="101391" custRadScaleInc="261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2689EAD-A327-40D4-96D8-AA75646791C1}" type="pres">
      <dgm:prSet presAssocID="{6617DA97-0B08-439F-9627-A50DC8434167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D26B5FF-6685-4A2B-B25E-3F4E658419E7}" type="pres">
      <dgm:prSet presAssocID="{6789AE6D-5EDC-4882-97B0-0AE64D9AA648}" presName="nodeFollowingNodes" presStyleLbl="node1" presStyleIdx="4" presStyleCnt="5" custRadScaleRad="98598" custRadScaleInc="-468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00B5453-D504-4D45-86DA-D0EE23D9F8E1}" type="presOf" srcId="{3847A688-5D96-49FC-A406-43601B3E1696}" destId="{5F00D99E-6165-4065-B72F-A5B766CFA53A}" srcOrd="0" destOrd="0" presId="urn:microsoft.com/office/officeart/2005/8/layout/cycle3"/>
    <dgm:cxn modelId="{958798D5-299C-4CD9-B883-01B735D4D7DF}" type="presOf" srcId="{6617DA97-0B08-439F-9627-A50DC8434167}" destId="{52689EAD-A327-40D4-96D8-AA75646791C1}" srcOrd="0" destOrd="0" presId="urn:microsoft.com/office/officeart/2005/8/layout/cycle3"/>
    <dgm:cxn modelId="{9155C5CA-1A96-4E6C-AF73-AC1E772ECD96}" type="presOf" srcId="{F38D5D03-69F8-47FC-9F6B-93A40490816F}" destId="{6F5FEA84-33C3-42C3-A868-E63F86EA6AF9}" srcOrd="0" destOrd="0" presId="urn:microsoft.com/office/officeart/2005/8/layout/cycle3"/>
    <dgm:cxn modelId="{CF721E47-98ED-4009-BDB9-14CA5A9B3881}" srcId="{A07FD9D7-EEBE-49FA-99B5-C69E43BDC93B}" destId="{F38D5D03-69F8-47FC-9F6B-93A40490816F}" srcOrd="2" destOrd="0" parTransId="{64625DC3-FAD1-4260-B5BA-F5C858E6EA97}" sibTransId="{45491ED3-EEA5-4CD5-A888-8DE0F0011AA5}"/>
    <dgm:cxn modelId="{C0C08B61-BF07-4DC8-8B08-AA5FF0448EDA}" srcId="{A07FD9D7-EEBE-49FA-99B5-C69E43BDC93B}" destId="{3847A688-5D96-49FC-A406-43601B3E1696}" srcOrd="1" destOrd="0" parTransId="{4866C47D-25A1-436B-A6B0-712A4629F5A7}" sibTransId="{CCA47795-3FDC-4B27-A73F-367DE4C14D98}"/>
    <dgm:cxn modelId="{4E6DCCA7-FA0C-4E45-AB76-9858643FCAFF}" srcId="{A07FD9D7-EEBE-49FA-99B5-C69E43BDC93B}" destId="{6789AE6D-5EDC-4882-97B0-0AE64D9AA648}" srcOrd="4" destOrd="0" parTransId="{41EB74DB-9C4E-4D32-9343-94C142101A65}" sibTransId="{DFC1350B-B00E-42D8-BB15-3747A88A6CA6}"/>
    <dgm:cxn modelId="{C870309B-9DB7-4316-A245-55F8AB95EA72}" srcId="{A07FD9D7-EEBE-49FA-99B5-C69E43BDC93B}" destId="{6617DA97-0B08-439F-9627-A50DC8434167}" srcOrd="3" destOrd="0" parTransId="{66923446-AE44-4C78-A0B1-F2CCD84BFF13}" sibTransId="{E768BDBE-ED49-4A2C-A66E-C9A64ECF7B73}"/>
    <dgm:cxn modelId="{848DDB4F-CFF3-494C-A85B-14151D6E4CE2}" type="presOf" srcId="{A07FD9D7-EEBE-49FA-99B5-C69E43BDC93B}" destId="{870BAD35-614E-4311-A218-EFB917AB6D6D}" srcOrd="0" destOrd="0" presId="urn:microsoft.com/office/officeart/2005/8/layout/cycle3"/>
    <dgm:cxn modelId="{4C8F334E-CD3B-450A-BDAE-DFAD59BD7F1E}" type="presOf" srcId="{C0877D41-A225-465D-B507-84058C41F710}" destId="{758875BF-AA11-40D5-A10A-974511304867}" srcOrd="0" destOrd="0" presId="urn:microsoft.com/office/officeart/2005/8/layout/cycle3"/>
    <dgm:cxn modelId="{4E16C30D-3D87-44FC-82FE-D69881BFFE02}" type="presOf" srcId="{6789AE6D-5EDC-4882-97B0-0AE64D9AA648}" destId="{DD26B5FF-6685-4A2B-B25E-3F4E658419E7}" srcOrd="0" destOrd="0" presId="urn:microsoft.com/office/officeart/2005/8/layout/cycle3"/>
    <dgm:cxn modelId="{079E1FD1-6539-42A7-A6F5-5D0DE1CD9D3A}" type="presOf" srcId="{4EF9F04F-3477-4CFB-A581-E633BF47FBDA}" destId="{E3BDE19B-EFE0-4D68-BF48-E7B2BABA8FD7}" srcOrd="0" destOrd="0" presId="urn:microsoft.com/office/officeart/2005/8/layout/cycle3"/>
    <dgm:cxn modelId="{A0F53C32-C007-4658-A6A6-925EC008DB26}" srcId="{A07FD9D7-EEBE-49FA-99B5-C69E43BDC93B}" destId="{4EF9F04F-3477-4CFB-A581-E633BF47FBDA}" srcOrd="0" destOrd="0" parTransId="{E87CE368-820F-4844-B95C-2E88AC537D0D}" sibTransId="{C0877D41-A225-465D-B507-84058C41F710}"/>
    <dgm:cxn modelId="{B1938A5B-A2AF-46CD-A6C7-4EA73C0E4E39}" type="presParOf" srcId="{870BAD35-614E-4311-A218-EFB917AB6D6D}" destId="{0C054462-6923-472F-B576-8F8F7A8E5F5D}" srcOrd="0" destOrd="0" presId="urn:microsoft.com/office/officeart/2005/8/layout/cycle3"/>
    <dgm:cxn modelId="{D2E24390-98AF-4AED-B8C1-3B9FD654AF80}" type="presParOf" srcId="{0C054462-6923-472F-B576-8F8F7A8E5F5D}" destId="{E3BDE19B-EFE0-4D68-BF48-E7B2BABA8FD7}" srcOrd="0" destOrd="0" presId="urn:microsoft.com/office/officeart/2005/8/layout/cycle3"/>
    <dgm:cxn modelId="{638B9902-1C68-441F-97A2-DAA5347E20A5}" type="presParOf" srcId="{0C054462-6923-472F-B576-8F8F7A8E5F5D}" destId="{758875BF-AA11-40D5-A10A-974511304867}" srcOrd="1" destOrd="0" presId="urn:microsoft.com/office/officeart/2005/8/layout/cycle3"/>
    <dgm:cxn modelId="{BFD2EF3B-BCBE-41E3-802A-FE83FFF21713}" type="presParOf" srcId="{0C054462-6923-472F-B576-8F8F7A8E5F5D}" destId="{5F00D99E-6165-4065-B72F-A5B766CFA53A}" srcOrd="2" destOrd="0" presId="urn:microsoft.com/office/officeart/2005/8/layout/cycle3"/>
    <dgm:cxn modelId="{928271EF-540D-4715-9D11-D33AC2DB4C14}" type="presParOf" srcId="{0C054462-6923-472F-B576-8F8F7A8E5F5D}" destId="{6F5FEA84-33C3-42C3-A868-E63F86EA6AF9}" srcOrd="3" destOrd="0" presId="urn:microsoft.com/office/officeart/2005/8/layout/cycle3"/>
    <dgm:cxn modelId="{5D416C1B-8730-46AD-8378-1AF3003F97B2}" type="presParOf" srcId="{0C054462-6923-472F-B576-8F8F7A8E5F5D}" destId="{52689EAD-A327-40D4-96D8-AA75646791C1}" srcOrd="4" destOrd="0" presId="urn:microsoft.com/office/officeart/2005/8/layout/cycle3"/>
    <dgm:cxn modelId="{0272017E-D4A0-4050-A9CA-2413FD95C008}" type="presParOf" srcId="{0C054462-6923-472F-B576-8F8F7A8E5F5D}" destId="{DD26B5FF-6685-4A2B-B25E-3F4E658419E7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0.32258</cdr:x>
      <cdr:y>0</cdr:y>
    </cdr:from>
    <cdr:to>
      <cdr:x>0.66129</cdr:x>
      <cdr:y>0.08197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0" y="0"/>
          <a:ext cx="302433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th-TH" sz="20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กราฟแสดง </a:t>
          </a:r>
          <a:r>
            <a: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Risk Score</a:t>
          </a:r>
          <a:r>
            <a:rPr lang="en-US" sz="20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th-TH" sz="20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7 ระดับ</a:t>
          </a:r>
          <a:endParaRPr lang="th-TH" sz="1600" b="1" dirty="0"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2F68A-430D-474F-AEC0-2935EBEF68F7}" type="datetimeFigureOut">
              <a:rPr lang="th-TH" smtClean="0"/>
              <a:pPr/>
              <a:t>03/03/60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56694-0488-4A9B-8C37-2F5F52781B3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0936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56694-0488-4A9B-8C37-2F5F52781B39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3517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รพ.บางปะอิน</a:t>
            </a:r>
            <a:r>
              <a:rPr lang="th-TH" baseline="0" dirty="0" smtClean="0"/>
              <a:t> /  รพ.วังน้อย / รพ.บางไทร แม้แผนจะเป็นขาดดุล แต่ </a:t>
            </a:r>
            <a:r>
              <a:rPr lang="en-US" baseline="0" dirty="0" smtClean="0"/>
              <a:t>NWC </a:t>
            </a:r>
            <a:r>
              <a:rPr lang="th-TH" baseline="0" dirty="0" smtClean="0"/>
              <a:t>ยังคงมีมากอยู่</a:t>
            </a:r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932DB-EAB6-4930-BC70-36B1062BC264}" type="slidenum">
              <a:rPr lang="th-TH" smtClean="0">
                <a:solidFill>
                  <a:prstClr val="black"/>
                </a:solidFill>
              </a:rPr>
              <a:pPr/>
              <a:t>21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65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รพ.ภาชี / รพ.อุทัย / รพ.บาง</a:t>
            </a:r>
            <a:r>
              <a:rPr lang="th-TH" dirty="0" err="1" smtClean="0"/>
              <a:t>ซ้อย</a:t>
            </a:r>
            <a:r>
              <a:rPr lang="th-TH" baseline="0" dirty="0" smtClean="0"/>
              <a:t> แม้แผนจะเป็นขาดดุล แต่ </a:t>
            </a:r>
            <a:r>
              <a:rPr lang="en-US" baseline="0" dirty="0" smtClean="0"/>
              <a:t>NWC </a:t>
            </a:r>
            <a:r>
              <a:rPr lang="th-TH" baseline="0" dirty="0" smtClean="0"/>
              <a:t>ยังคงเป็นบวกอยู่</a:t>
            </a:r>
          </a:p>
          <a:p>
            <a:endParaRPr lang="th-TH" baseline="0" dirty="0" smtClean="0"/>
          </a:p>
          <a:p>
            <a:r>
              <a:rPr lang="th-TH" baseline="0" dirty="0" smtClean="0"/>
              <a:t>ภาพรวมจังหวัดรับและจ่ายได้ตามเป้าหมาย</a:t>
            </a: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932DB-EAB6-4930-BC70-36B1062BC264}" type="slidenum">
              <a:rPr lang="th-TH" smtClean="0">
                <a:solidFill>
                  <a:prstClr val="black"/>
                </a:solidFill>
              </a:rPr>
              <a:pPr/>
              <a:t>22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710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รพ.บางปะอิน และ รพ.วังน้อย </a:t>
            </a:r>
            <a:r>
              <a:rPr lang="en-US" baseline="0" dirty="0" smtClean="0"/>
              <a:t>Unit Cost IPD</a:t>
            </a:r>
            <a:r>
              <a:rPr lang="th-TH" baseline="0" dirty="0" smtClean="0"/>
              <a:t> จะสูงเกินเกณฑ์</a:t>
            </a: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932DB-EAB6-4930-BC70-36B1062BC264}" type="slidenum">
              <a:rPr lang="th-TH" smtClean="0">
                <a:solidFill>
                  <a:prstClr val="black"/>
                </a:solidFill>
              </a:rPr>
              <a:pPr/>
              <a:t>23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165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รพ.อุทัย</a:t>
            </a:r>
            <a:r>
              <a:rPr lang="th-TH" baseline="0" dirty="0" smtClean="0"/>
              <a:t> </a:t>
            </a:r>
            <a:r>
              <a:rPr lang="en-US" baseline="0" dirty="0" smtClean="0"/>
              <a:t>Unit Cost IPD </a:t>
            </a:r>
            <a:r>
              <a:rPr lang="th-TH" baseline="0" dirty="0" smtClean="0"/>
              <a:t>ต่ำกว่าของปี 58 และ </a:t>
            </a:r>
            <a:r>
              <a:rPr lang="en-US" baseline="0" dirty="0" smtClean="0"/>
              <a:t>Q1_60 </a:t>
            </a:r>
            <a:r>
              <a:rPr lang="th-TH" baseline="0" dirty="0" smtClean="0"/>
              <a:t>ซึ่งจะประมาณ 12,000 – 16,000 บาท</a:t>
            </a:r>
          </a:p>
          <a:p>
            <a:r>
              <a:rPr lang="th-TH" baseline="0" dirty="0" smtClean="0"/>
              <a:t>สังเกตว่า การคำนวณใช้ตัวหารเป็นจำนวนผู้ป่วยที่อาจลงด้วยการคีย์เข้าไปเอง อาจมีความผิดพลาด ถ้าหากมีการประสานข้อมูลกับ </a:t>
            </a:r>
            <a:r>
              <a:rPr lang="en-US" baseline="0" dirty="0" smtClean="0"/>
              <a:t>HDC</a:t>
            </a:r>
            <a:r>
              <a:rPr lang="th-TH" baseline="0" dirty="0" smtClean="0"/>
              <a:t> มีการใช้ข้อมูลจาก 43 แฟ้ม อาจได้ข้อมูลที่มีความแม่นยำกว่านี้</a:t>
            </a: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932DB-EAB6-4930-BC70-36B1062BC264}" type="slidenum">
              <a:rPr lang="th-TH" smtClean="0">
                <a:solidFill>
                  <a:prstClr val="black"/>
                </a:solidFill>
              </a:rPr>
              <a:pPr/>
              <a:t>24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19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56694-0488-4A9B-8C37-2F5F52781B39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3517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th-TH" smtClean="0"/>
          </a:p>
        </p:txBody>
      </p:sp>
      <p:sp>
        <p:nvSpPr>
          <p:cNvPr id="614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955675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955675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955675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955675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66C9D761-5D66-47D3-AC5C-73F11D83D789}" type="slidenum">
              <a:rPr lang="th-TH" altLang="th-TH" sz="1300">
                <a:solidFill>
                  <a:srgbClr val="000000"/>
                </a:solidFill>
              </a:rPr>
              <a:pPr/>
              <a:t>6</a:t>
            </a:fld>
            <a:endParaRPr lang="th-TH" altLang="th-TH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กลุ่ม รพศ./ </a:t>
            </a:r>
            <a:r>
              <a:rPr lang="th-TH" dirty="0" err="1" smtClean="0"/>
              <a:t>รพท</a:t>
            </a:r>
            <a:r>
              <a:rPr lang="th-TH" dirty="0" smtClean="0"/>
              <a:t>. มี </a:t>
            </a:r>
            <a:r>
              <a:rPr lang="th-TH" dirty="0" smtClean="0">
                <a:solidFill>
                  <a:srgbClr val="FF0000"/>
                </a:solidFill>
              </a:rPr>
              <a:t>รพ.เสนา ที่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Risk Score </a:t>
            </a:r>
            <a:r>
              <a:rPr lang="th-TH" dirty="0" smtClean="0"/>
              <a:t>เพิ่มขึ้นตามเวลาที่ผ่านไป</a:t>
            </a:r>
            <a:r>
              <a:rPr lang="th-TH" baseline="0" dirty="0" smtClean="0"/>
              <a:t> ซึ่งจะสอดคล้องกับ </a:t>
            </a:r>
            <a:r>
              <a:rPr lang="en-US" baseline="0" dirty="0" smtClean="0"/>
              <a:t>NWC </a:t>
            </a:r>
            <a:r>
              <a:rPr lang="th-TH" baseline="0" dirty="0" smtClean="0"/>
              <a:t>ที่ลดลง</a:t>
            </a:r>
          </a:p>
          <a:p>
            <a:r>
              <a:rPr lang="th-TH" baseline="0" dirty="0" smtClean="0"/>
              <a:t>กลุ่ม รพช.60 เตียง ยังคงสถานะที่ </a:t>
            </a:r>
            <a:r>
              <a:rPr lang="en-US" dirty="0" smtClean="0"/>
              <a:t>Risk Score</a:t>
            </a:r>
            <a:r>
              <a:rPr lang="th-TH" dirty="0" smtClean="0"/>
              <a:t> ยังไม่สูง และยังคงสถานะ </a:t>
            </a:r>
            <a:r>
              <a:rPr lang="en-US" dirty="0" smtClean="0"/>
              <a:t>NWC </a:t>
            </a:r>
            <a:r>
              <a:rPr lang="th-TH" dirty="0" smtClean="0"/>
              <a:t>ได้พอสมควรแม้จะลดลงมาเรื่อยๆตามเวลาที่ผ่านไป  ยกเว้น</a:t>
            </a:r>
            <a:r>
              <a:rPr lang="th-TH" baseline="0" dirty="0" smtClean="0"/>
              <a:t> รพ.ลาดบัวหลวง ที่มีอยู่ปี 2558 ที่ </a:t>
            </a:r>
            <a:r>
              <a:rPr lang="en-US" baseline="0" dirty="0" smtClean="0"/>
              <a:t>NWC </a:t>
            </a:r>
            <a:r>
              <a:rPr lang="th-TH" baseline="0" dirty="0" smtClean="0"/>
              <a:t>ติดลบ</a:t>
            </a:r>
          </a:p>
          <a:p>
            <a:endParaRPr lang="th-TH" baseline="0" dirty="0" smtClean="0"/>
          </a:p>
          <a:p>
            <a:r>
              <a:rPr lang="th-TH" baseline="0" dirty="0" smtClean="0"/>
              <a:t>อย่างไรก็ตาม รพ.ทุกแห่ง มี </a:t>
            </a:r>
            <a:r>
              <a:rPr lang="en-US" baseline="0" dirty="0" smtClean="0"/>
              <a:t>NWC</a:t>
            </a:r>
            <a:r>
              <a:rPr lang="th-TH" baseline="0" dirty="0" smtClean="0"/>
              <a:t> สูงขึ้นใน </a:t>
            </a:r>
            <a:r>
              <a:rPr lang="en-US" baseline="0" dirty="0" smtClean="0"/>
              <a:t>Q1/2560 </a:t>
            </a:r>
            <a:r>
              <a:rPr lang="th-TH" baseline="0" dirty="0" smtClean="0"/>
              <a:t>เนื่องจากนโยบายการลงบัญชีที่รับรู้รายได้ </a:t>
            </a:r>
            <a:r>
              <a:rPr lang="en-US" baseline="0" dirty="0" smtClean="0"/>
              <a:t>Prepaid </a:t>
            </a:r>
            <a:r>
              <a:rPr lang="th-TH" baseline="0" dirty="0" smtClean="0"/>
              <a:t>เป็นรายได้ครั้งเดียวตอนได้รับเงิน</a:t>
            </a: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932DB-EAB6-4930-BC70-36B1062BC264}" type="slidenum">
              <a:rPr lang="th-TH" smtClean="0">
                <a:solidFill>
                  <a:prstClr val="black"/>
                </a:solidFill>
              </a:rPr>
              <a:pPr/>
              <a:t>14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741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กลุ่ม รพช.30</a:t>
            </a:r>
            <a:r>
              <a:rPr lang="th-TH" baseline="0" dirty="0" smtClean="0"/>
              <a:t> เตียง และ 10 เตียง มีแนวโน้มเช่นเดียวกับ รพช.60 เตียง</a:t>
            </a:r>
          </a:p>
          <a:p>
            <a:endParaRPr lang="th-TH" dirty="0" smtClean="0"/>
          </a:p>
          <a:p>
            <a:r>
              <a:rPr lang="th-TH" dirty="0" smtClean="0"/>
              <a:t>รพ.ที่น่าเป็นห่วงคือ</a:t>
            </a:r>
            <a:r>
              <a:rPr lang="th-TH" baseline="0" dirty="0" smtClean="0"/>
              <a:t> รพ.บ้านแพรก และ รพ.บางปะหัน ที่ </a:t>
            </a:r>
            <a:r>
              <a:rPr lang="en-US" dirty="0" smtClean="0"/>
              <a:t>Risk Score</a:t>
            </a:r>
            <a:r>
              <a:rPr lang="th-TH" dirty="0" smtClean="0"/>
              <a:t> ยังคงอยู่ในระดับไม่ดี</a:t>
            </a:r>
            <a:r>
              <a:rPr lang="th-TH" baseline="0" dirty="0" smtClean="0"/>
              <a:t> และ </a:t>
            </a:r>
            <a:r>
              <a:rPr lang="en-US" baseline="0" dirty="0" smtClean="0"/>
              <a:t>NWC</a:t>
            </a:r>
            <a:r>
              <a:rPr lang="th-TH" baseline="0" dirty="0" smtClean="0"/>
              <a:t> ยังต่ำหรือติดลบอยู่ในปลายปี 2559</a:t>
            </a: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932DB-EAB6-4930-BC70-36B1062BC264}" type="slidenum">
              <a:rPr lang="th-TH" smtClean="0">
                <a:solidFill>
                  <a:prstClr val="black"/>
                </a:solidFill>
              </a:rPr>
              <a:pPr/>
              <a:t>15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060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รพ.เสนา มี </a:t>
            </a:r>
            <a:r>
              <a:rPr lang="en-US" dirty="0" smtClean="0"/>
              <a:t>NWC </a:t>
            </a:r>
            <a:r>
              <a:rPr lang="th-TH" dirty="0" smtClean="0"/>
              <a:t>สูงในช่วงแรกๆ เกิดจาดความผิดพลาดในการลงบัญชีลูกหนี้ค่ารักษา</a:t>
            </a:r>
            <a:r>
              <a:rPr lang="th-TH" baseline="0" dirty="0" smtClean="0"/>
              <a:t> </a:t>
            </a:r>
            <a:r>
              <a:rPr lang="en-US" baseline="0" dirty="0" smtClean="0"/>
              <a:t>IPD_HC </a:t>
            </a:r>
            <a:r>
              <a:rPr lang="th-TH" baseline="0" dirty="0" smtClean="0"/>
              <a:t>ประมาณ 90 ลบ.ตั้งแต่ในช่วงเริ่มตั้งบัญชี จึงทำให้ </a:t>
            </a:r>
            <a:r>
              <a:rPr lang="en-US" baseline="0" dirty="0" smtClean="0"/>
              <a:t>NWC </a:t>
            </a:r>
            <a:r>
              <a:rPr lang="th-TH" baseline="0" dirty="0" smtClean="0"/>
              <a:t>เกินจริงในช่วง 1 ปีกว่าๆ หลังจากนั้นได้พบข้อผิดพลาดจึงแก้ไข </a:t>
            </a:r>
            <a:r>
              <a:rPr lang="en-US" baseline="0" dirty="0" smtClean="0"/>
              <a:t>NWC </a:t>
            </a:r>
            <a:r>
              <a:rPr lang="th-TH" baseline="0" dirty="0" smtClean="0"/>
              <a:t>จึงสอดคล้องกับความเป็นจริงมาตั้งแต่ต้นปี 2558</a:t>
            </a: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932DB-EAB6-4930-BC70-36B1062BC264}" type="slidenum">
              <a:rPr lang="th-TH" smtClean="0">
                <a:solidFill>
                  <a:prstClr val="black"/>
                </a:solidFill>
              </a:rPr>
              <a:pPr/>
              <a:t>17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711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รพ.วังน้อย มี </a:t>
            </a:r>
            <a:r>
              <a:rPr lang="en-US" dirty="0" smtClean="0"/>
              <a:t>NWC </a:t>
            </a:r>
            <a:r>
              <a:rPr lang="th-TH" dirty="0" smtClean="0"/>
              <a:t>สูงขึ้นมาก เนื่องจากมีเงินบริจาคสำหรับสร้างอาคารค้างอยู่ในบัญชีเงินฝาก 100 กว่า</a:t>
            </a:r>
            <a:r>
              <a:rPr lang="th-TH" baseline="0" dirty="0" smtClean="0"/>
              <a:t> ลบ.</a:t>
            </a: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932DB-EAB6-4930-BC70-36B1062BC264}" type="slidenum">
              <a:rPr lang="th-TH" smtClean="0">
                <a:solidFill>
                  <a:prstClr val="black"/>
                </a:solidFill>
              </a:rPr>
              <a:pPr/>
              <a:t>18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848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รพ.บางปะหัน มี </a:t>
            </a:r>
            <a:r>
              <a:rPr lang="en-US" dirty="0" smtClean="0"/>
              <a:t>NWC </a:t>
            </a:r>
            <a:r>
              <a:rPr lang="th-TH" dirty="0" smtClean="0"/>
              <a:t>ลดลงเรื่อยๆ จนติดลบในปี</a:t>
            </a:r>
            <a:r>
              <a:rPr lang="th-TH" baseline="0" dirty="0" smtClean="0"/>
              <a:t> </a:t>
            </a:r>
            <a:r>
              <a:rPr lang="th-TH" baseline="0" dirty="0" err="1" smtClean="0"/>
              <a:t>งป</a:t>
            </a:r>
            <a:r>
              <a:rPr lang="th-TH" baseline="0" dirty="0" smtClean="0"/>
              <a:t>ม.2559</a:t>
            </a: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932DB-EAB6-4930-BC70-36B1062BC264}" type="slidenum">
              <a:rPr lang="th-TH" smtClean="0">
                <a:solidFill>
                  <a:prstClr val="black"/>
                </a:solidFill>
              </a:rPr>
              <a:pPr/>
              <a:t>19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058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 smtClean="0"/>
              <a:t>รพ.บ้านแพรกที่มี</a:t>
            </a:r>
            <a:r>
              <a:rPr lang="th-TH" baseline="0" dirty="0" smtClean="0"/>
              <a:t> </a:t>
            </a:r>
            <a:r>
              <a:rPr lang="en-US" baseline="0" dirty="0" smtClean="0"/>
              <a:t>NWC </a:t>
            </a:r>
            <a:r>
              <a:rPr lang="th-TH" baseline="0" dirty="0" smtClean="0"/>
              <a:t>สูง ตั้งแต่ช่วงปี 2558 เนื่องจากมีงบลงทุน </a:t>
            </a:r>
            <a:r>
              <a:rPr lang="en-US" baseline="0" dirty="0" smtClean="0"/>
              <a:t>UC </a:t>
            </a:r>
            <a:r>
              <a:rPr lang="th-TH" dirty="0" smtClean="0"/>
              <a:t>ค้างอยู่ในบัญชีเงินฝาก 10 กว่า</a:t>
            </a:r>
            <a:r>
              <a:rPr lang="th-TH" baseline="0" dirty="0" smtClean="0"/>
              <a:t> ลบ.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aseline="0" dirty="0" smtClean="0"/>
              <a:t>รพ.มหาราชมีแนวโน้ม </a:t>
            </a:r>
            <a:r>
              <a:rPr lang="en-US" baseline="0" dirty="0" smtClean="0"/>
              <a:t>NWC </a:t>
            </a:r>
            <a:r>
              <a:rPr lang="th-TH" baseline="0" dirty="0" smtClean="0"/>
              <a:t>แย่กว่า รพ.บ้านแพรกในช่วงแรก แต่ช่วงปลายจะดูดีกว่า</a:t>
            </a:r>
            <a:endParaRPr lang="th-TH" dirty="0" smtClean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932DB-EAB6-4930-BC70-36B1062BC264}" type="slidenum">
              <a:rPr lang="th-TH" smtClean="0">
                <a:solidFill>
                  <a:prstClr val="black"/>
                </a:solidFill>
              </a:rPr>
              <a:pPr/>
              <a:t>20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7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385B-3159-4952-859E-99B79E0D38B7}" type="datetimeFigureOut">
              <a:rPr lang="th-TH" smtClean="0"/>
              <a:pPr/>
              <a:t>03/03/60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C311-45AA-4A5E-98D6-11C5D9EFB59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9280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385B-3159-4952-859E-99B79E0D38B7}" type="datetimeFigureOut">
              <a:rPr lang="th-TH" smtClean="0"/>
              <a:pPr/>
              <a:t>03/03/60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C311-45AA-4A5E-98D6-11C5D9EFB59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4989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385B-3159-4952-859E-99B79E0D38B7}" type="datetimeFigureOut">
              <a:rPr lang="th-TH" smtClean="0"/>
              <a:pPr/>
              <a:t>03/03/60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C311-45AA-4A5E-98D6-11C5D9EFB59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0889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46EE-FE6C-4D07-A104-D272D8E7CC1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56A3-9595-4DD7-9957-B83F0FAAA9E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40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46EE-FE6C-4D07-A104-D272D8E7CC1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56A3-9595-4DD7-9957-B83F0FAAA9E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467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46EE-FE6C-4D07-A104-D272D8E7CC1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56A3-9595-4DD7-9957-B83F0FAAA9E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530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46EE-FE6C-4D07-A104-D272D8E7CC1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56A3-9595-4DD7-9957-B83F0FAAA9E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007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46EE-FE6C-4D07-A104-D272D8E7CC1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56A3-9595-4DD7-9957-B83F0FAAA9E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58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46EE-FE6C-4D07-A104-D272D8E7CC1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56A3-9595-4DD7-9957-B83F0FAAA9E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420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46EE-FE6C-4D07-A104-D272D8E7CC1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56A3-9595-4DD7-9957-B83F0FAAA9E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06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46EE-FE6C-4D07-A104-D272D8E7CC1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56A3-9595-4DD7-9957-B83F0FAAA9E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631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385B-3159-4952-859E-99B79E0D38B7}" type="datetimeFigureOut">
              <a:rPr lang="th-TH" smtClean="0"/>
              <a:pPr/>
              <a:t>03/03/60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C311-45AA-4A5E-98D6-11C5D9EFB59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3306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46EE-FE6C-4D07-A104-D272D8E7CC1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56A3-9595-4DD7-9957-B83F0FAAA9E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66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46EE-FE6C-4D07-A104-D272D8E7CC1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56A3-9595-4DD7-9957-B83F0FAAA9E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863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46EE-FE6C-4D07-A104-D272D8E7CC1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56A3-9595-4DD7-9957-B83F0FAAA9E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6560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D872-5B7E-4302-9AA6-75BE67A7FB7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444EA-B9B9-46D0-9B2B-4EB918D361E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589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D872-5B7E-4302-9AA6-75BE67A7FB7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444EA-B9B9-46D0-9B2B-4EB918D361E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87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D872-5B7E-4302-9AA6-75BE67A7FB7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444EA-B9B9-46D0-9B2B-4EB918D361E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1321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D872-5B7E-4302-9AA6-75BE67A7FB7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444EA-B9B9-46D0-9B2B-4EB918D361E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410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D872-5B7E-4302-9AA6-75BE67A7FB7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444EA-B9B9-46D0-9B2B-4EB918D361E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651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D872-5B7E-4302-9AA6-75BE67A7FB7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444EA-B9B9-46D0-9B2B-4EB918D361E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013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D872-5B7E-4302-9AA6-75BE67A7FB7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444EA-B9B9-46D0-9B2B-4EB918D361E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694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385B-3159-4952-859E-99B79E0D38B7}" type="datetimeFigureOut">
              <a:rPr lang="th-TH" smtClean="0"/>
              <a:pPr/>
              <a:t>03/03/60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C311-45AA-4A5E-98D6-11C5D9EFB59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21682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D872-5B7E-4302-9AA6-75BE67A7FB7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444EA-B9B9-46D0-9B2B-4EB918D361E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021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D872-5B7E-4302-9AA6-75BE67A7FB7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444EA-B9B9-46D0-9B2B-4EB918D361E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791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D872-5B7E-4302-9AA6-75BE67A7FB7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444EA-B9B9-46D0-9B2B-4EB918D361E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549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D872-5B7E-4302-9AA6-75BE67A7FB7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444EA-B9B9-46D0-9B2B-4EB918D361E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576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8D3E-4981-4924-A2CD-35DD086F32E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2641-59C6-4E19-AFC4-8D6E0F79B91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6633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8D3E-4981-4924-A2CD-35DD086F32E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2641-59C6-4E19-AFC4-8D6E0F79B91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0706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8D3E-4981-4924-A2CD-35DD086F32E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2641-59C6-4E19-AFC4-8D6E0F79B91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5425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8D3E-4981-4924-A2CD-35DD086F32E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2641-59C6-4E19-AFC4-8D6E0F79B91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5309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6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6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8D3E-4981-4924-A2CD-35DD086F32E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2641-59C6-4E19-AFC4-8D6E0F79B91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8565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8D3E-4981-4924-A2CD-35DD086F32E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2641-59C6-4E19-AFC4-8D6E0F79B91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82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385B-3159-4952-859E-99B79E0D38B7}" type="datetimeFigureOut">
              <a:rPr lang="th-TH" smtClean="0"/>
              <a:pPr/>
              <a:t>03/03/60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C311-45AA-4A5E-98D6-11C5D9EFB59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75314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8D3E-4981-4924-A2CD-35DD086F32E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2641-59C6-4E19-AFC4-8D6E0F79B91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634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8D3E-4981-4924-A2CD-35DD086F32E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2641-59C6-4E19-AFC4-8D6E0F79B91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56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8D3E-4981-4924-A2CD-35DD086F32E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2641-59C6-4E19-AFC4-8D6E0F79B91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7243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8D3E-4981-4924-A2CD-35DD086F32E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2641-59C6-4E19-AFC4-8D6E0F79B91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0968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4"/>
            <a:ext cx="1971675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4"/>
            <a:ext cx="5800725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8D3E-4981-4924-A2CD-35DD086F32E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42641-59C6-4E19-AFC4-8D6E0F79B91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865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A2C4-7ED3-4522-BCBA-16DEF89887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B4B5-7CB6-441B-B261-0EC654653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6461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A2C4-7ED3-4522-BCBA-16DEF89887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B4B5-7CB6-441B-B261-0EC654653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879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A2C4-7ED3-4522-BCBA-16DEF89887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B4B5-7CB6-441B-B261-0EC654653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042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A2C4-7ED3-4522-BCBA-16DEF89887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B4B5-7CB6-441B-B261-0EC654653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0727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A2C4-7ED3-4522-BCBA-16DEF89887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B4B5-7CB6-441B-B261-0EC654653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08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385B-3159-4952-859E-99B79E0D38B7}" type="datetimeFigureOut">
              <a:rPr lang="th-TH" smtClean="0"/>
              <a:pPr/>
              <a:t>03/03/60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C311-45AA-4A5E-98D6-11C5D9EFB59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7703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A2C4-7ED3-4522-BCBA-16DEF89887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B4B5-7CB6-441B-B261-0EC654653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478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A2C4-7ED3-4522-BCBA-16DEF89887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B4B5-7CB6-441B-B261-0EC654653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2335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A2C4-7ED3-4522-BCBA-16DEF89887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B4B5-7CB6-441B-B261-0EC654653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7810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A2C4-7ED3-4522-BCBA-16DEF89887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B4B5-7CB6-441B-B261-0EC654653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0432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A2C4-7ED3-4522-BCBA-16DEF89887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B4B5-7CB6-441B-B261-0EC654653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620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A2C4-7ED3-4522-BCBA-16DEF89887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B4B5-7CB6-441B-B261-0EC654653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242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4A432-7249-4C6F-AAB6-727AF6087575}" type="slidenum">
              <a:rPr lang="en-US" altLang="th-T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 alt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7642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FE7EA-8B0A-4DDE-A08F-7478F0F2EBFF}" type="slidenum">
              <a:rPr lang="en-US" altLang="th-T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 alt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1571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E2FC0-ECCD-491F-8500-00E6875EF758}" type="slidenum">
              <a:rPr lang="en-US" altLang="th-T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 alt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422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EE4E4-E697-4DCE-93B7-680077C080F3}" type="slidenum">
              <a:rPr lang="en-US" altLang="th-T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 alt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82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385B-3159-4952-859E-99B79E0D38B7}" type="datetimeFigureOut">
              <a:rPr lang="th-TH" smtClean="0"/>
              <a:pPr/>
              <a:t>03/03/60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C311-45AA-4A5E-98D6-11C5D9EFB59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42800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C2738-E177-4F99-A1DF-AAB09DC88B03}" type="slidenum">
              <a:rPr lang="en-US" altLang="th-T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 alt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319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D7EA7-C045-457D-808A-D8D1419FC4BC}" type="slidenum">
              <a:rPr lang="en-US" altLang="th-T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 alt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7687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B5B89-0230-427B-BEEF-FB0B2517B754}" type="slidenum">
              <a:rPr lang="en-US" altLang="th-T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 alt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7705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8D4C7-E23D-4815-8762-94A10AC9776B}" type="slidenum">
              <a:rPr lang="en-US" altLang="th-T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 alt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15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F5FAD-B8D9-4DC3-8469-6146F7A6D221}" type="slidenum">
              <a:rPr lang="en-US" altLang="th-T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 alt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7972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15275-D343-46DB-A8E2-E98974FF974D}" type="slidenum">
              <a:rPr lang="en-US" altLang="th-T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 alt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0306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09A31-B61D-4CBB-912A-43C29606D61F}" type="slidenum">
              <a:rPr lang="en-US" altLang="th-T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 alt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4261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23B1-42C1-42A3-A7D0-A8FD971205F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3867-141C-4FFE-80C6-BAA057A3BC8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290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23B1-42C1-42A3-A7D0-A8FD971205F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3867-141C-4FFE-80C6-BAA057A3BC8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6080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23B1-42C1-42A3-A7D0-A8FD971205F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3867-141C-4FFE-80C6-BAA057A3BC8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071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385B-3159-4952-859E-99B79E0D38B7}" type="datetimeFigureOut">
              <a:rPr lang="th-TH" smtClean="0"/>
              <a:pPr/>
              <a:t>03/03/60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C311-45AA-4A5E-98D6-11C5D9EFB59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90406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23B1-42C1-42A3-A7D0-A8FD971205F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3867-141C-4FFE-80C6-BAA057A3BC8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2732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23B1-42C1-42A3-A7D0-A8FD971205F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3867-141C-4FFE-80C6-BAA057A3BC8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7260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23B1-42C1-42A3-A7D0-A8FD971205F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3867-141C-4FFE-80C6-BAA057A3BC8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5638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23B1-42C1-42A3-A7D0-A8FD971205F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3867-141C-4FFE-80C6-BAA057A3BC8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9644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23B1-42C1-42A3-A7D0-A8FD971205F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3867-141C-4FFE-80C6-BAA057A3BC8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5775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23B1-42C1-42A3-A7D0-A8FD971205F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3867-141C-4FFE-80C6-BAA057A3BC8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6280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23B1-42C1-42A3-A7D0-A8FD971205F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3867-141C-4FFE-80C6-BAA057A3BC8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878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23B1-42C1-42A3-A7D0-A8FD971205F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D3867-141C-4FFE-80C6-BAA057A3BC8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2832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9189-2793-49A6-8D2B-2AC97F30EBF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E368-8070-4E1D-B58B-3A7DA8B29A1F}" type="slidenum">
              <a:rPr lang="th-TH" smtClean="0">
                <a:solidFill>
                  <a:srgbClr val="5FCBEF"/>
                </a:solidFill>
              </a:rPr>
              <a:pPr/>
              <a:t>‹#›</a:t>
            </a:fld>
            <a:endParaRPr lang="th-TH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3735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9189-2793-49A6-8D2B-2AC97F30EBF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E368-8070-4E1D-B58B-3A7DA8B29A1F}" type="slidenum">
              <a:rPr lang="th-TH" smtClean="0">
                <a:solidFill>
                  <a:srgbClr val="5FCBEF"/>
                </a:solidFill>
              </a:rPr>
              <a:pPr/>
              <a:t>‹#›</a:t>
            </a:fld>
            <a:endParaRPr lang="th-TH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6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385B-3159-4952-859E-99B79E0D38B7}" type="datetimeFigureOut">
              <a:rPr lang="th-TH" smtClean="0"/>
              <a:pPr/>
              <a:t>03/03/60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C311-45AA-4A5E-98D6-11C5D9EFB59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18189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9189-2793-49A6-8D2B-2AC97F30EBF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E368-8070-4E1D-B58B-3A7DA8B29A1F}" type="slidenum">
              <a:rPr lang="th-TH" smtClean="0">
                <a:solidFill>
                  <a:srgbClr val="5FCBEF"/>
                </a:solidFill>
              </a:rPr>
              <a:pPr/>
              <a:t>‹#›</a:t>
            </a:fld>
            <a:endParaRPr lang="th-TH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078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9189-2793-49A6-8D2B-2AC97F30EBF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E368-8070-4E1D-B58B-3A7DA8B29A1F}" type="slidenum">
              <a:rPr lang="th-TH" smtClean="0">
                <a:solidFill>
                  <a:srgbClr val="5FCBEF"/>
                </a:solidFill>
              </a:rPr>
              <a:pPr/>
              <a:t>‹#›</a:t>
            </a:fld>
            <a:endParaRPr lang="th-TH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6832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9189-2793-49A6-8D2B-2AC97F30EBF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E368-8070-4E1D-B58B-3A7DA8B29A1F}" type="slidenum">
              <a:rPr lang="th-TH" smtClean="0">
                <a:solidFill>
                  <a:srgbClr val="5FCBEF"/>
                </a:solidFill>
              </a:rPr>
              <a:pPr/>
              <a:t>‹#›</a:t>
            </a:fld>
            <a:endParaRPr lang="th-TH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4582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9189-2793-49A6-8D2B-2AC97F30EBF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E368-8070-4E1D-B58B-3A7DA8B29A1F}" type="slidenum">
              <a:rPr lang="th-TH" smtClean="0">
                <a:solidFill>
                  <a:srgbClr val="5FCBEF"/>
                </a:solidFill>
              </a:rPr>
              <a:pPr/>
              <a:t>‹#›</a:t>
            </a:fld>
            <a:endParaRPr lang="th-TH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46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9189-2793-49A6-8D2B-2AC97F30EBF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E368-8070-4E1D-B58B-3A7DA8B29A1F}" type="slidenum">
              <a:rPr lang="th-TH" smtClean="0">
                <a:solidFill>
                  <a:srgbClr val="5FCBEF"/>
                </a:solidFill>
              </a:rPr>
              <a:pPr/>
              <a:t>‹#›</a:t>
            </a:fld>
            <a:endParaRPr lang="th-TH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6642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9189-2793-49A6-8D2B-2AC97F30EBF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E368-8070-4E1D-B58B-3A7DA8B29A1F}" type="slidenum">
              <a:rPr lang="th-TH" smtClean="0">
                <a:solidFill>
                  <a:srgbClr val="5FCBEF"/>
                </a:solidFill>
              </a:rPr>
              <a:pPr/>
              <a:t>‹#›</a:t>
            </a:fld>
            <a:endParaRPr lang="th-TH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7308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9189-2793-49A6-8D2B-2AC97F30EBF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E368-8070-4E1D-B58B-3A7DA8B29A1F}" type="slidenum">
              <a:rPr lang="th-TH" smtClean="0">
                <a:solidFill>
                  <a:srgbClr val="5FCBEF"/>
                </a:solidFill>
              </a:rPr>
              <a:pPr/>
              <a:t>‹#›</a:t>
            </a:fld>
            <a:endParaRPr lang="th-TH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864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9189-2793-49A6-8D2B-2AC97F30EBF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E368-8070-4E1D-B58B-3A7DA8B29A1F}" type="slidenum">
              <a:rPr lang="th-TH" smtClean="0">
                <a:solidFill>
                  <a:srgbClr val="5FCBEF"/>
                </a:solidFill>
              </a:rPr>
              <a:pPr/>
              <a:t>‹#›</a:t>
            </a:fld>
            <a:endParaRPr lang="th-TH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528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9189-2793-49A6-8D2B-2AC97F30EBF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E368-8070-4E1D-B58B-3A7DA8B29A1F}" type="slidenum">
              <a:rPr lang="th-TH" smtClean="0">
                <a:solidFill>
                  <a:srgbClr val="5FCBEF"/>
                </a:solidFill>
              </a:rPr>
              <a:pPr/>
              <a:t>‹#›</a:t>
            </a:fld>
            <a:endParaRPr lang="th-TH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03055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9189-2793-49A6-8D2B-2AC97F30EBF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E368-8070-4E1D-B58B-3A7DA8B29A1F}" type="slidenum">
              <a:rPr lang="th-TH" smtClean="0">
                <a:solidFill>
                  <a:srgbClr val="5FCBEF"/>
                </a:solidFill>
              </a:rPr>
              <a:pPr/>
              <a:t>‹#›</a:t>
            </a:fld>
            <a:endParaRPr lang="th-TH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85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385B-3159-4952-859E-99B79E0D38B7}" type="datetimeFigureOut">
              <a:rPr lang="th-TH" smtClean="0"/>
              <a:pPr/>
              <a:t>03/03/60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C311-45AA-4A5E-98D6-11C5D9EFB59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90880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9189-2793-49A6-8D2B-2AC97F30EBF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E368-8070-4E1D-B58B-3A7DA8B29A1F}" type="slidenum">
              <a:rPr lang="th-TH" smtClean="0">
                <a:solidFill>
                  <a:srgbClr val="5FCBEF"/>
                </a:solidFill>
              </a:rPr>
              <a:pPr/>
              <a:t>‹#›</a:t>
            </a:fld>
            <a:endParaRPr lang="th-TH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11050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9189-2793-49A6-8D2B-2AC97F30EBF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E368-8070-4E1D-B58B-3A7DA8B29A1F}" type="slidenum">
              <a:rPr lang="th-TH" smtClean="0">
                <a:solidFill>
                  <a:srgbClr val="5FCBEF"/>
                </a:solidFill>
              </a:rPr>
              <a:pPr/>
              <a:t>‹#›</a:t>
            </a:fld>
            <a:endParaRPr lang="th-TH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4499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9189-2793-49A6-8D2B-2AC97F30EBF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E368-8070-4E1D-B58B-3A7DA8B29A1F}" type="slidenum">
              <a:rPr lang="th-TH" smtClean="0">
                <a:solidFill>
                  <a:srgbClr val="5FCBEF"/>
                </a:solidFill>
              </a:rPr>
              <a:pPr/>
              <a:t>‹#›</a:t>
            </a:fld>
            <a:endParaRPr lang="th-TH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1436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9189-2793-49A6-8D2B-2AC97F30EBF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E368-8070-4E1D-B58B-3A7DA8B29A1F}" type="slidenum">
              <a:rPr lang="th-TH" smtClean="0">
                <a:solidFill>
                  <a:srgbClr val="5FCBEF"/>
                </a:solidFill>
              </a:rPr>
              <a:pPr/>
              <a:t>‹#›</a:t>
            </a:fld>
            <a:endParaRPr lang="th-TH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17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3385B-3159-4952-859E-99B79E0D38B7}" type="datetimeFigureOut">
              <a:rPr lang="th-TH" smtClean="0"/>
              <a:pPr/>
              <a:t>03/03/60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2C311-45AA-4A5E-98D6-11C5D9EFB59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298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F46EE-FE6C-4D07-A104-D272D8E7CC1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D56A3-9595-4DD7-9957-B83F0FAAA9E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1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9D872-5B7E-4302-9AA6-75BE67A7FB77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444EA-B9B9-46D0-9B2B-4EB918D361E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5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4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98D3E-4981-4924-A2CD-35DD086F32E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42641-59C6-4E19-AFC4-8D6E0F79B91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93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8A2C4-7ED3-4522-BCBA-16DEF89887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8B4B5-7CB6-441B-B261-0EC6546531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573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 smtClean="0"/>
              <a:t>ระดับที่สอง</a:t>
            </a:r>
          </a:p>
          <a:p>
            <a:pPr lvl="2"/>
            <a:r>
              <a:rPr lang="th-TH" altLang="th-TH" smtClean="0"/>
              <a:t>ระดับที่สาม</a:t>
            </a:r>
          </a:p>
          <a:p>
            <a:pPr lvl="3"/>
            <a:r>
              <a:rPr lang="th-TH" altLang="th-TH" smtClean="0"/>
              <a:t>ระดับที่สี่</a:t>
            </a:r>
          </a:p>
          <a:p>
            <a:pPr lvl="4"/>
            <a:r>
              <a:rPr lang="th-TH" altLang="th-TH" smtClean="0"/>
              <a:t>ระดับที่ห้า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8B90EB-BD6E-4205-8D26-EF1E06E347A2}" type="slidenum">
              <a:rPr lang="en-US" altLang="th-TH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alt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53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C23B1-42C1-42A3-A7D0-A8FD971205F3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D3867-141C-4FFE-80C6-BAA057A3BC8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12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E9189-2793-49A6-8D2B-2AC97F30EBF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03/03/60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87E368-8070-4E1D-B58B-3A7DA8B29A1F}" type="slidenum">
              <a:rPr lang="th-TH" smtClean="0">
                <a:solidFill>
                  <a:srgbClr val="5FCBEF"/>
                </a:solidFill>
              </a:rPr>
              <a:pPr/>
              <a:t>‹#›</a:t>
            </a:fld>
            <a:endParaRPr lang="th-TH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42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8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07504" y="116637"/>
            <a:ext cx="8928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คณะที่ 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th-T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การบริหาร</a:t>
            </a:r>
            <a:r>
              <a:rPr lang="th-TH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จัดการ  สำนักงานสาธารณสุขจังหวัด พระนครศรีอยุธยา</a:t>
            </a:r>
            <a:r>
              <a:rPr lang="th-TH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th-TH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 </a:t>
            </a:r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79 </a:t>
            </a:r>
            <a:r>
              <a:rPr lang="th-TH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ของ</a:t>
            </a:r>
            <a:r>
              <a:rPr lang="th-TH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หน่วยงานในสังกัดกระทรวงสาธารณสุขที่ผ่าน</a:t>
            </a:r>
            <a:r>
              <a:rPr lang="th-TH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เกณฑ์      </a:t>
            </a:r>
          </a:p>
          <a:p>
            <a:pPr algn="ctr"/>
            <a:r>
              <a:rPr lang="th-TH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การประเมิน 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ITA </a:t>
            </a:r>
            <a:r>
              <a:rPr lang="th-TH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(ร้อยละ 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85</a:t>
            </a:r>
            <a:r>
              <a:rPr lang="th-TH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endParaRPr lang="th-TH" sz="2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67544" y="4077078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1.การจัดทำแผนปฏิบัติการจัดซื้อจัดจ้าง / แผนปฏิบัติการจัดซื้อจัดจ้างประจำปีงบประมาณ พ.ศ.2560 เฉพาะงบลงทุน (ค่าครุภัณฑ์ และที่ดินสิ่งก่อสร้าง)  </a:t>
            </a: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575167"/>
              </p:ext>
            </p:extLst>
          </p:nvPr>
        </p:nvGraphicFramePr>
        <p:xfrm>
          <a:off x="431834" y="5157192"/>
          <a:ext cx="8457022" cy="1331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57022"/>
              </a:tblGrid>
              <a:tr h="1298259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1.1 </a:t>
                      </a:r>
                      <a:r>
                        <a:rPr lang="th-TH" sz="1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</a:t>
                      </a:r>
                      <a:r>
                        <a:rPr lang="th-TH" sz="1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วิเคราะห์ผลของแผนฯ </a:t>
                      </a:r>
                      <a:r>
                        <a:rPr lang="th-TH" sz="1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การจัดซื้อจัดจ้าง</a:t>
                      </a:r>
                      <a:endParaRPr lang="en-US" sz="1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1.2</a:t>
                      </a:r>
                      <a:r>
                        <a:rPr lang="en-US" sz="1900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มี</a:t>
                      </a:r>
                      <a:r>
                        <a:rPr lang="th-TH" sz="1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แผนปฏิบัติการจัดซื้อจัดจ้าง พ.ศ.</a:t>
                      </a:r>
                      <a:r>
                        <a:rPr lang="en-US" sz="1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2560 </a:t>
                      </a:r>
                      <a:r>
                        <a:rPr lang="th-TH" sz="1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ตามข้อ</a:t>
                      </a:r>
                      <a:r>
                        <a:rPr lang="th-TH" sz="1900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900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1.1 </a:t>
                      </a:r>
                      <a:endParaRPr lang="en-US" sz="1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1.3</a:t>
                      </a:r>
                      <a:r>
                        <a:rPr lang="th-TH" sz="1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จัดทำ</a:t>
                      </a:r>
                      <a:r>
                        <a:rPr lang="th-TH" sz="1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แผนปฏิบัติการจัดซื้อจัดจ้างในทุกหมวดเงินงบประมาณ พ.ศ.</a:t>
                      </a:r>
                      <a:r>
                        <a:rPr lang="en-US" sz="1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2560</a:t>
                      </a:r>
                      <a:endParaRPr lang="en-US" sz="1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indent="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1.4</a:t>
                      </a:r>
                      <a:r>
                        <a:rPr lang="en-US" sz="1900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กระบวนการ</a:t>
                      </a:r>
                      <a:r>
                        <a:rPr lang="th-TH" sz="1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จัดหาพัสดุของแต่ละ</a:t>
                      </a:r>
                      <a:r>
                        <a:rPr lang="th-TH" sz="1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วิธี</a:t>
                      </a:r>
                      <a:endParaRPr lang="en-US" sz="1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สี่เหลี่ยมผืนผ้า 7"/>
          <p:cNvSpPr/>
          <p:nvPr/>
        </p:nvSpPr>
        <p:spPr>
          <a:xfrm>
            <a:off x="467544" y="3660993"/>
            <a:ext cx="79319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  </a:t>
            </a:r>
            <a:r>
              <a:rPr lang="en-US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0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สสจ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./รพ.ท่าเรือ/รพ.บ้านแพรก/</a:t>
            </a:r>
            <a:r>
              <a:rPr lang="th-TH" sz="20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สสอ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.นครหลวง/</a:t>
            </a:r>
            <a:r>
              <a:rPr lang="th-TH" sz="20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สสอ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.บางปะอิน</a:t>
            </a:r>
            <a:endParaRPr lang="th-TH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1170" y="2291391"/>
            <a:ext cx="3914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   </a:t>
            </a:r>
            <a:endParaRPr lang="th-TH" sz="2400" dirty="0"/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910238"/>
              </p:ext>
            </p:extLst>
          </p:nvPr>
        </p:nvGraphicFramePr>
        <p:xfrm>
          <a:off x="417533" y="1555463"/>
          <a:ext cx="8474948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4267"/>
                <a:gridCol w="1224136"/>
                <a:gridCol w="1506565"/>
                <a:gridCol w="1694990"/>
                <a:gridCol w="169499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58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59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คะแนนเฉลี่ยระดับจังหวัด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74.41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79.56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คะแนนการประเมิน</a:t>
                      </a:r>
                      <a:endParaRPr lang="en-US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dirty="0" smtClean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พระนครศรีอยุธยา</a:t>
                      </a:r>
                      <a:endParaRPr lang="th-TH" sz="1600" b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68.65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ที่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 </a:t>
                      </a: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ของเขต</a:t>
                      </a:r>
                    </a:p>
                    <a:p>
                      <a:pPr algn="ctr"/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“ระดับสูง”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74.05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ที่</a:t>
                      </a: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 </a:t>
                      </a: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ของเขต</a:t>
                      </a:r>
                    </a:p>
                    <a:p>
                      <a:pPr algn="l"/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ที่ 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69 </a:t>
                      </a: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ของประเทศ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2201" y="1093801"/>
            <a:ext cx="5546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ผลคะแนนการประเมินคุณภาพและความโปร่งใส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40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538" y="190046"/>
            <a:ext cx="668215" cy="600408"/>
          </a:xfrm>
          <a:prstGeom prst="rect">
            <a:avLst/>
          </a:prstGeom>
        </p:spPr>
      </p:pic>
      <p:sp>
        <p:nvSpPr>
          <p:cNvPr id="9" name="สี่เหลี่ยมมุมมน 13"/>
          <p:cNvSpPr/>
          <p:nvPr>
            <p:custDataLst>
              <p:tags r:id="rId1"/>
            </p:custDataLst>
          </p:nvPr>
        </p:nvSpPr>
        <p:spPr>
          <a:xfrm>
            <a:off x="2519177" y="132997"/>
            <a:ext cx="4472278" cy="57041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th-TH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ปัญหา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อุปสรรคและข้อเสนอแนะ</a:t>
            </a:r>
            <a:endParaRPr lang="th-TH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สี่เหลี่ยมมุมมน 13"/>
          <p:cNvSpPr/>
          <p:nvPr>
            <p:custDataLst>
              <p:tags r:id="rId2"/>
            </p:custDataLst>
          </p:nvPr>
        </p:nvSpPr>
        <p:spPr>
          <a:xfrm>
            <a:off x="4881093" y="1030310"/>
            <a:ext cx="4106660" cy="52288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endParaRPr lang="en-US" sz="2000" b="1" dirty="0" smtClean="0">
              <a:solidFill>
                <a:srgbClr val="0000CC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b="1" dirty="0">
              <a:solidFill>
                <a:srgbClr val="0000CC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b="1" dirty="0">
              <a:solidFill>
                <a:srgbClr val="0000CC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 smtClean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th-TH" sz="2000" b="1" dirty="0" smtClean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ข้อเสนอแนะ </a:t>
            </a:r>
            <a:r>
              <a:rPr lang="en-US" sz="2000" b="1" dirty="0" smtClean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th-TH" sz="2000" b="1" dirty="0" smtClean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ส่งเสริมและสนับสนุนให้ คกก.ที่ยังไม่ผ่านการอบรมความรู้จริยธรรมการวิจัย เช่น </a:t>
            </a:r>
            <a:r>
              <a:rPr lang="en-US" sz="2000" b="1" dirty="0" smtClean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Human Subject Protection Course </a:t>
            </a:r>
            <a:r>
              <a:rPr lang="th-TH" sz="2000" b="1" dirty="0" smtClean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เข้ารับการอบรม</a:t>
            </a:r>
            <a:endParaRPr lang="th-TH" sz="2000" b="1" dirty="0">
              <a:solidFill>
                <a:srgbClr val="0000CC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000" b="1" dirty="0" smtClean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sz="2000" b="1" dirty="0" smtClean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th-TH" sz="2000" b="1" dirty="0" smtClean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จัดทำ</a:t>
            </a:r>
            <a:r>
              <a:rPr lang="en-US" sz="2000" b="1" dirty="0" smtClean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2000" b="1" dirty="0" smtClean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ปรับปรุงคู่มือมาตรฐานจริยธรรมการวิจัยให้เข้ากับบริบทของพื้นที่</a:t>
            </a:r>
          </a:p>
          <a:p>
            <a:r>
              <a:rPr lang="th-TH" sz="2000" b="1" dirty="0" smtClean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</a:p>
          <a:p>
            <a:r>
              <a:rPr lang="th-TH" sz="2000" b="1" dirty="0" smtClean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endParaRPr lang="th-TH" sz="2000" b="1" dirty="0">
              <a:solidFill>
                <a:srgbClr val="0000CC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b="1" dirty="0" smtClean="0">
              <a:solidFill>
                <a:srgbClr val="0000CC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th-TH" sz="2000" b="1" dirty="0" smtClean="0">
              <a:solidFill>
                <a:srgbClr val="0000CC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000" b="1" dirty="0" smtClean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sz="2000" b="1" dirty="0">
              <a:solidFill>
                <a:srgbClr val="0000CC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7380" y="2157666"/>
            <a:ext cx="431324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EBEBEB">
                    <a:lumMod val="10000"/>
                  </a:srgb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ประเด็นพัฒนาของภาพรวม</a:t>
            </a:r>
            <a:r>
              <a:rPr lang="th-TH" sz="2000" b="1" dirty="0" smtClean="0">
                <a:solidFill>
                  <a:srgbClr val="EBEBEB">
                    <a:lumMod val="10000"/>
                  </a:srgb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จังหวัด</a:t>
            </a:r>
            <a:endParaRPr lang="th-TH" sz="2000" dirty="0">
              <a:solidFill>
                <a:srgbClr val="EBEBEB">
                  <a:lumMod val="10000"/>
                </a:srgb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3965" y="2888642"/>
            <a:ext cx="4234794" cy="255454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th-TH" sz="20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ระบบฐานข้อมูลการวิจัย/</a:t>
            </a:r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R2R </a:t>
            </a:r>
            <a:r>
              <a:rPr lang="th-TH" sz="2000" b="1"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ที่มีประสิทธิภาพ</a:t>
            </a:r>
            <a:r>
              <a:rPr lang="th-TH" sz="2000" b="1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มาก</a:t>
            </a:r>
            <a:r>
              <a:rPr lang="th-TH" sz="2000" b="1" smtClean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ขึ้น (เชิงเศรษฐกิจและพาณิชย์  </a:t>
            </a:r>
            <a:r>
              <a:rPr lang="th-TH" sz="2000" b="1" dirty="0" smtClean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เชิง</a:t>
            </a:r>
            <a:r>
              <a:rPr lang="th-TH" sz="2000" b="1" smtClean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วิชาการ เชิงนโยบาย </a:t>
            </a:r>
            <a:r>
              <a:rPr lang="th-TH" sz="2000" b="1" dirty="0" smtClean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และเชิงพัฒนาสังคมและชุมชน)</a:t>
            </a:r>
            <a:endParaRPr lang="th-TH" sz="2000" b="1" dirty="0">
              <a:solidFill>
                <a:srgbClr val="0000CC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 smtClean="0">
                <a:solidFill>
                  <a:srgbClr val="EBEBEB">
                    <a:lumMod val="10000"/>
                  </a:srgb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th-TH" sz="2000" b="1" dirty="0" smtClean="0">
                <a:solidFill>
                  <a:srgbClr val="EBEBEB">
                    <a:lumMod val="10000"/>
                  </a:srgb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ให้มีแนวทางการติดตามการนำผลงานวิจัย</a:t>
            </a:r>
            <a:r>
              <a:rPr lang="en-US" sz="2000" b="1" dirty="0" smtClean="0">
                <a:solidFill>
                  <a:srgbClr val="EBEBEB">
                    <a:lumMod val="10000"/>
                  </a:srgb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/R2R  </a:t>
            </a:r>
            <a:r>
              <a:rPr lang="th-TH" sz="2000" b="1" dirty="0" smtClean="0">
                <a:solidFill>
                  <a:srgbClr val="EBEBEB">
                    <a:lumMod val="10000"/>
                  </a:srgb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ในการนำไปใช้ประโยชน์</a:t>
            </a:r>
          </a:p>
        </p:txBody>
      </p:sp>
    </p:spTree>
    <p:extLst>
      <p:ext uri="{BB962C8B-B14F-4D97-AF65-F5344CB8AC3E}">
        <p14:creationId xmlns:p14="http://schemas.microsoft.com/office/powerpoint/2010/main" val="235947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725" y="1364875"/>
            <a:ext cx="8454258" cy="161582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3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คณะที่ ๔ การบริหารจัดการ</a:t>
            </a:r>
          </a:p>
          <a:p>
            <a:pPr algn="ctr"/>
            <a:r>
              <a:rPr lang="th-TH" sz="33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ตัวชี้วัดที่ ๘๘ ร้อยละของประชากรเข้าถึงบริการการแพทย์ฉุกเฉิน ผู้รับผิดชอบ สถาบันการแพทย์ฉุกเฉินแห่งชาติ</a:t>
            </a:r>
            <a:endParaRPr lang="en-US" sz="33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357223"/>
              </p:ext>
            </p:extLst>
          </p:nvPr>
        </p:nvGraphicFramePr>
        <p:xfrm>
          <a:off x="354725" y="3050870"/>
          <a:ext cx="8529391" cy="3475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8385"/>
                <a:gridCol w="1294250"/>
                <a:gridCol w="1323311"/>
                <a:gridCol w="1098553"/>
                <a:gridCol w="1104892"/>
              </a:tblGrid>
              <a:tr h="7383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ผลสำเร็จ/ตัวชี้วัด</a:t>
                      </a:r>
                      <a:endParaRPr lang="en-US" sz="2400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ผลงาน ปี </a:t>
                      </a:r>
                      <a:r>
                        <a:rPr lang="en-US" sz="240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2559</a:t>
                      </a:r>
                      <a:endParaRPr lang="en-US" sz="24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เป้าหมาย ปี </a:t>
                      </a:r>
                      <a:r>
                        <a:rPr lang="en-US" sz="240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2560</a:t>
                      </a:r>
                      <a:endParaRPr lang="en-US" sz="24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ผลงาน ปี </a:t>
                      </a:r>
                      <a:r>
                        <a:rPr lang="en-US" sz="240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2560</a:t>
                      </a:r>
                      <a:endParaRPr lang="en-US" sz="24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ร้อยละ</a:t>
                      </a:r>
                      <a:endParaRPr lang="en-US" sz="2400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2736711">
                <a:tc>
                  <a:txBody>
                    <a:bodyPr/>
                    <a:lstStyle/>
                    <a:p>
                      <a:pPr marL="457200" indent="5715" algn="l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จำนวนครั้งการปฏิบัติการฉุกเฉิน ของ</a:t>
                      </a:r>
                      <a:r>
                        <a:rPr lang="th-TH" sz="2400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ชุดฏิบัติ</a:t>
                      </a:r>
                      <a:r>
                        <a:rPr lang="th-TH" sz="24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การฉุกเฉินที่ได้มาตรฐาน ในแต่ละจังหวัด ที่บันทึกในระบบ </a:t>
                      </a:r>
                      <a:r>
                        <a:rPr lang="en-US" sz="2400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ITEMS</a:t>
                      </a:r>
                      <a:r>
                        <a:rPr lang="th-TH" sz="2400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ใน</a:t>
                      </a:r>
                      <a:r>
                        <a:rPr lang="th-TH" sz="24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ปีงบประมาณ</a:t>
                      </a:r>
                      <a:r>
                        <a:rPr lang="en-US" sz="24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2400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๒๕๖๐</a:t>
                      </a:r>
                      <a:r>
                        <a:rPr lang="en-US" sz="2400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24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ไม่ต่ำกว่า ร้อยละ </a:t>
                      </a:r>
                      <a:r>
                        <a:rPr lang="en-US" sz="24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95</a:t>
                      </a:r>
                      <a:r>
                        <a:rPr lang="th-TH" sz="24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.</a:t>
                      </a:r>
                      <a:r>
                        <a:rPr lang="en-US" sz="24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5 </a:t>
                      </a:r>
                      <a:r>
                        <a:rPr lang="th-TH" sz="24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ของค่า</a:t>
                      </a:r>
                      <a:r>
                        <a:rPr lang="th-TH" sz="2400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เป้าหมาย</a:t>
                      </a:r>
                      <a:r>
                        <a:rPr lang="en-US" sz="2400" dirty="0" smtClean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24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ที่ สพฉ.กำหนด</a:t>
                      </a:r>
                      <a:endParaRPr lang="en-US" sz="2400" dirty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457200" indent="5715" algn="l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  <a:endParaRPr lang="en-US" sz="2400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๖,๑๙๑</a:t>
                      </a:r>
                      <a:endParaRPr lang="en-US" sz="2800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๖,๖๒๔</a:t>
                      </a:r>
                      <a:endParaRPr lang="en-US" sz="2800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๑,๗๘๓</a:t>
                      </a:r>
                      <a:endParaRPr lang="en-US" sz="2800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kern="120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๒๖.๙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3</a:t>
                      </a:r>
                      <a:endParaRPr lang="en-US" sz="2800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" y="-13447"/>
            <a:ext cx="9136521" cy="11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3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746" y="1318669"/>
            <a:ext cx="8699972" cy="721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+mj-cs"/>
              <a:buAutoNum type="thaiNumPeriod"/>
            </a:pPr>
            <a:r>
              <a:rPr lang="th-TH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2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บริหารจัดการการแพทย์ฉุกเฉินภายใน</a:t>
            </a:r>
            <a:r>
              <a:rPr lang="th-TH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จังหวัด </a:t>
            </a:r>
          </a:p>
          <a:p>
            <a:pPr>
              <a:lnSpc>
                <a:spcPct val="107000"/>
              </a:lnSpc>
            </a:pPr>
            <a:r>
              <a:rPr lang="th-TH" sz="2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th-TH" sz="2000" b="1" u="sng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</a:t>
            </a:r>
            <a:r>
              <a:rPr lang="th-TH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จังหวัด</a:t>
            </a:r>
            <a: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มีการบริหารจัดการการแพทย์ฉุกเฉิน ที่มี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ประสิทธิภาพ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885173"/>
              </p:ext>
            </p:extLst>
          </p:nvPr>
        </p:nvGraphicFramePr>
        <p:xfrm>
          <a:off x="251791" y="2285992"/>
          <a:ext cx="8749365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810"/>
                <a:gridCol w="1761423"/>
                <a:gridCol w="1842875"/>
                <a:gridCol w="1504127"/>
                <a:gridCol w="1504130"/>
              </a:tblGrid>
              <a:tr h="1188720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มีคำสั่งแต่งตั้งคณะอนุกรรมการการแพทย์ฉุกเฉินจังหวัด</a:t>
                      </a:r>
                      <a:endParaRPr lang="en-US" sz="1800" b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มีการประชุมและรายงาน</a:t>
                      </a:r>
                      <a:endParaRPr lang="en-US" sz="18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แผนการพัฒนาการแพทย์ฉุกเฉินของจังหวัด ปี ๖๐</a:t>
                      </a:r>
                      <a:endParaRPr lang="en-US" sz="1800" b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รายงานการติดตามแผน</a:t>
                      </a:r>
                      <a:endParaRPr lang="en-US" sz="18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สรุปรายงานผลเสนอผู้บริหาร</a:t>
                      </a:r>
                      <a:endParaRPr lang="en-US" sz="18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มี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จะมีการประชุมในเดือน พฤษภาคม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มี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มี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มี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22034" y="4500570"/>
            <a:ext cx="8879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๒. ความครอบคลุมของหน่วย</a:t>
            </a:r>
            <a:r>
              <a:rPr lang="th-TH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ปฏิบัติการ</a:t>
            </a:r>
            <a:r>
              <a:rPr lang="th-TH" sz="2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</a:t>
            </a:r>
            <a:r>
              <a:rPr lang="th-TH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พื้นที่ 33.</a:t>
            </a:r>
            <a:r>
              <a:rPr lang="en-US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18% </a:t>
            </a:r>
            <a:r>
              <a:rPr lang="th-TH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ปฏิบัติงานจริง </a:t>
            </a:r>
            <a:br>
              <a:rPr lang="th-TH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58.</a:t>
            </a:r>
            <a:r>
              <a:rPr lang="en-US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53</a:t>
            </a:r>
            <a:r>
              <a:rPr lang="en-US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r>
              <a:rPr lang="th-TH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0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794" y="5249793"/>
            <a:ext cx="8884119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th-TH" sz="2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๓. การบันทึกข้อมูลในโปรแกรมระบบสารสนเทศการแพทย์ฉุกเฉิน (</a:t>
            </a:r>
            <a:r>
              <a:rPr lang="en-US" sz="2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ITEMS</a:t>
            </a:r>
            <a:r>
              <a:rPr lang="th-TH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sz="2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th-TH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</a:t>
            </a:r>
            <a: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การรายงานข้อมูลในระบบฯ ทันเวลา ครบถ้วน 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ถูกต้อง ร้อยละ 78.35 </a:t>
            </a:r>
            <a:endParaRPr lang="th-TH" sz="20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" y="8325"/>
            <a:ext cx="9136521" cy="11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0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007" y="1185424"/>
            <a:ext cx="8508732" cy="1242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th-TH" sz="2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ประเด็นการตรวจราชการที่มุ่งเน้น</a:t>
            </a:r>
            <a:endParaRPr lang="en-US" sz="2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7000"/>
              </a:lnSpc>
            </a:pPr>
            <a:r>
              <a:rPr lang="th-TH" sz="24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๔. ปัญหา </a:t>
            </a:r>
            <a:r>
              <a:rPr lang="th-TH" sz="2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อุปสรรคในการดำเนินงานการแพทย์ฉุกเฉินของ</a:t>
            </a:r>
            <a:r>
              <a:rPr lang="th-TH" sz="24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จังหวัด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996138"/>
              </p:ext>
            </p:extLst>
          </p:nvPr>
        </p:nvGraphicFramePr>
        <p:xfrm>
          <a:off x="135471" y="2562236"/>
          <a:ext cx="8884118" cy="243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8518"/>
                <a:gridCol w="4505600"/>
              </a:tblGrid>
              <a:tr h="731520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ปัญหา/อุปสรรค/ปัจจัยที่ทำให้การดำเนินงานไม่</a:t>
                      </a:r>
                      <a:r>
                        <a:rPr lang="th-TH" sz="20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บรรลุ</a:t>
                      </a:r>
                      <a:endParaRPr lang="en-US" sz="20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ข้อเสนอแนะที่ให้ต่อหน่วยรับ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ตรวจ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</a:tr>
              <a:tr h="1706880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</a:t>
                      </a:r>
                      <a:r>
                        <a:rPr lang="th-TH" sz="20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หน่วยปฏิบัติการเบื้องต้นลดลงเนื่องจากท้องถิ่นมีการเปลี่ยนผู้บริการ</a:t>
                      </a:r>
                      <a:endParaRPr lang="en-US" sz="20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ต้องให้ท้องถิ่นนั้นๆ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กำหนดเป็นนโยบายและให้งานการแพทย์ฉุกเฉินเป็นข้อบัญญัติของท้องถิ่น และเน้นภาคประชาชนให้เข้มแข็ง</a:t>
                      </a:r>
                      <a:endParaRPr lang="en-US" sz="2000" b="1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04" y="-2560"/>
            <a:ext cx="9136521" cy="11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1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109815"/>
            <a:ext cx="9144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วิกฤติการเงิน รพ.ในสังกัด </a:t>
            </a:r>
            <a:r>
              <a:rPr lang="th-TH" sz="24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สธ</a:t>
            </a:r>
            <a:r>
              <a:rPr lang="th-TH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 เปรียบเทียบ 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th-TH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ปี (57-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Q1/60</a:t>
            </a:r>
            <a:r>
              <a:rPr lang="th-TH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2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730188"/>
              </p:ext>
            </p:extLst>
          </p:nvPr>
        </p:nvGraphicFramePr>
        <p:xfrm>
          <a:off x="145604" y="997638"/>
          <a:ext cx="8856984" cy="4145874"/>
        </p:xfrm>
        <a:graphic>
          <a:graphicData uri="http://schemas.openxmlformats.org/drawingml/2006/table">
            <a:tbl>
              <a:tblPr/>
              <a:tblGrid>
                <a:gridCol w="1944216"/>
                <a:gridCol w="864096"/>
                <a:gridCol w="864096"/>
                <a:gridCol w="864096"/>
                <a:gridCol w="792224"/>
                <a:gridCol w="882064"/>
                <a:gridCol w="882064"/>
                <a:gridCol w="882064"/>
                <a:gridCol w="882064"/>
              </a:tblGrid>
              <a:tr h="507717"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วิกฤติทางการเงินระดับ 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ทุนหมุนเวียนสุทธิ (</a:t>
                      </a:r>
                      <a:r>
                        <a:rPr lang="en-US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NWC)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077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หน่วยบริการ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60960" marB="60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2557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2558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2559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1/2560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2557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2558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2559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1/2560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6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รพ.พระนครศรีอยุธยา </a:t>
                      </a:r>
                      <a:r>
                        <a:rPr lang="th-TH" sz="1600" b="1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(522)</a:t>
                      </a:r>
                      <a:endParaRPr lang="en-US" sz="1600" b="1" i="0" u="none" strike="noStrike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681.32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522.02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207.98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719.99</a:t>
                      </a:r>
                      <a:endParaRPr lang="en-US" sz="16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520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6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รพ.เสนา</a:t>
                      </a:r>
                      <a:r>
                        <a:rPr lang="en-US" sz="1600" b="1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600" b="1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180)</a:t>
                      </a:r>
                      <a:endParaRPr lang="en-US" sz="1600" b="1" i="0" u="none" strike="noStrike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180.71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64.96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9.71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24.25</a:t>
                      </a:r>
                      <a:endParaRPr lang="en-US" sz="16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5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6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รพ.สมเด็จพระสังฆราช </a:t>
                      </a:r>
                      <a:r>
                        <a:rPr lang="en-US" sz="160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6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24.88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14.07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4.55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10.85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520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6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รพ.บาง</a:t>
                      </a:r>
                      <a:r>
                        <a:rPr lang="th-TH" sz="1600" b="1" i="0" u="none" strike="noStrike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ปะ</a:t>
                      </a:r>
                      <a:r>
                        <a:rPr lang="th-TH" sz="16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อิน </a:t>
                      </a:r>
                      <a:r>
                        <a:rPr lang="en-US" sz="160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6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113.90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77.69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36.47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43.02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520">
                <a:tc>
                  <a:txBody>
                    <a:bodyPr/>
                    <a:lstStyle/>
                    <a:p>
                      <a:pPr marL="0" algn="thaiDi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6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รพ.วังน้อย </a:t>
                      </a:r>
                      <a:r>
                        <a:rPr lang="en-US" sz="160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6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63.07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122.42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24.66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38.65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5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6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รพ.ลาด</a:t>
                      </a:r>
                      <a:r>
                        <a:rPr lang="th-TH" sz="1600" b="1" i="0" u="none" strike="noStrike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บัว</a:t>
                      </a:r>
                      <a:r>
                        <a:rPr lang="th-TH" sz="16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หลวง </a:t>
                      </a:r>
                      <a:r>
                        <a:rPr lang="en-US" sz="160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6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11.16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1.80</a:t>
                      </a:r>
                      <a:endParaRPr lang="en-US" sz="16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2.14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10.13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00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3"/>
            <a:ext cx="9144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วิกฤติการเงิน รพ.ในสังกัด </a:t>
            </a:r>
            <a:r>
              <a:rPr lang="th-TH" sz="24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สธ</a:t>
            </a:r>
            <a:r>
              <a:rPr lang="th-TH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 เปรียบเทียบ 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th-TH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ปี (57-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Q1/60</a:t>
            </a:r>
            <a:r>
              <a:rPr lang="th-TH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2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612790"/>
              </p:ext>
            </p:extLst>
          </p:nvPr>
        </p:nvGraphicFramePr>
        <p:xfrm>
          <a:off x="145604" y="877357"/>
          <a:ext cx="8856984" cy="5760634"/>
        </p:xfrm>
        <a:graphic>
          <a:graphicData uri="http://schemas.openxmlformats.org/drawingml/2006/table">
            <a:tbl>
              <a:tblPr/>
              <a:tblGrid>
                <a:gridCol w="1944216"/>
                <a:gridCol w="864096"/>
                <a:gridCol w="864096"/>
                <a:gridCol w="864096"/>
                <a:gridCol w="792224"/>
                <a:gridCol w="882064"/>
                <a:gridCol w="882064"/>
                <a:gridCol w="882064"/>
                <a:gridCol w="882064"/>
              </a:tblGrid>
              <a:tr h="507717">
                <a:tc>
                  <a:txBody>
                    <a:bodyPr/>
                    <a:lstStyle/>
                    <a:p>
                      <a:pPr algn="l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วิกฤติทางการเงินระดับ 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ทุนหมุนเวียนสุทธิ (</a:t>
                      </a:r>
                      <a:r>
                        <a:rPr lang="en-US" sz="15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NWC)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077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หน่วยบริการ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60960" marB="60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2557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2558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2559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1/2560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2557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2558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2559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1/2560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520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รพ.ท่าเรือ </a:t>
                      </a:r>
                      <a:r>
                        <a:rPr lang="en-US" sz="1500" b="1" i="0" u="none" strike="noStrike" kern="1200" dirty="0" smtClean="0"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500" b="1" i="0" u="none" strike="noStrike" kern="1200" dirty="0"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12.34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2.23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3.64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14.35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520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รพ.บางไทร </a:t>
                      </a:r>
                      <a:r>
                        <a:rPr lang="en-US" sz="1500" b="1" i="0" u="none" strike="noStrike" kern="1200" dirty="0" smtClean="0"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500" b="1" i="0" u="none" strike="noStrike" kern="1200" dirty="0"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34.08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18.25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12.76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19.31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520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รพ.บางบาล </a:t>
                      </a:r>
                      <a:r>
                        <a:rPr lang="en-US" sz="1500" b="1" i="0" u="none" strike="noStrike" kern="1200" dirty="0" smtClean="0"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500" b="1" i="0" u="none" strike="noStrike" kern="1200" dirty="0"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 </a:t>
                      </a:r>
                      <a:endParaRPr lang="en-US" sz="15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en-US" sz="15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4.06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9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- 0.59</a:t>
                      </a:r>
                      <a:endParaRPr lang="en-US" sz="15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4.23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7.69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520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รพ.บาง</a:t>
                      </a:r>
                      <a:r>
                        <a:rPr lang="th-TH" sz="1500" b="1" i="0" u="none" strike="noStrike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ปะ</a:t>
                      </a:r>
                      <a:r>
                        <a:rPr lang="th-TH" sz="15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หัน </a:t>
                      </a:r>
                      <a:r>
                        <a:rPr lang="en-US" sz="1500" b="1" i="0" u="none" strike="noStrike" kern="1200" dirty="0" smtClean="0"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500" b="1" i="0" u="none" strike="noStrike" kern="1200" dirty="0"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en-US" sz="15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8.62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9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sz="1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3.64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-3.38</a:t>
                      </a:r>
                      <a:endParaRPr lang="en-US" sz="15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6.18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520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รพ.ผักไห่ </a:t>
                      </a:r>
                      <a:r>
                        <a:rPr lang="en-US" sz="1500" b="1" i="0" u="none" strike="noStrike" kern="1200" dirty="0" smtClean="0"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500" b="1" i="0" u="none" strike="noStrike" kern="1200" dirty="0"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19.57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3.82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2.75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5.32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520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รพ.ภาชี </a:t>
                      </a:r>
                      <a:r>
                        <a:rPr lang="en-US" sz="1500" b="1" i="0" u="none" strike="noStrike" kern="1200" dirty="0" smtClean="0"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500" b="1" i="0" u="none" strike="noStrike" kern="1200" dirty="0"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15.63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8.47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4.56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9.76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520">
                <a:tc>
                  <a:txBody>
                    <a:bodyPr/>
                    <a:lstStyle/>
                    <a:p>
                      <a:pPr marL="0" algn="thaiDi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5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รพ.อุทัย </a:t>
                      </a:r>
                      <a:r>
                        <a:rPr lang="en-US" sz="1500" b="1" i="0" u="none" strike="noStrike" kern="1200" dirty="0" smtClean="0"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500" b="1" i="0" u="none" strike="noStrike" kern="1200" dirty="0"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16.58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3.83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2.28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9.29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520">
                <a:tc>
                  <a:txBody>
                    <a:bodyPr/>
                    <a:lstStyle/>
                    <a:p>
                      <a:pPr marL="0" algn="thaiDi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5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รพ.บางซ้าย</a:t>
                      </a:r>
                      <a:r>
                        <a:rPr lang="en-US" sz="1500" b="1" i="0" u="none" strike="noStrike" kern="12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50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(10)</a:t>
                      </a:r>
                      <a:endParaRPr lang="en-US" sz="1500" b="1" i="0" u="none" strike="noStrike" kern="1200" dirty="0"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22.51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8.08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1.50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4.89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520">
                <a:tc>
                  <a:txBody>
                    <a:bodyPr/>
                    <a:lstStyle/>
                    <a:p>
                      <a:pPr marL="0" algn="thaiDi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5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รพ.บ้านแพรก </a:t>
                      </a:r>
                      <a:r>
                        <a:rPr lang="en-US" sz="150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5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4.96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sz="19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0.94</a:t>
                      </a:r>
                      <a:endParaRPr lang="en-US" sz="19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0.65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2.65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520">
                <a:tc>
                  <a:txBody>
                    <a:bodyPr/>
                    <a:lstStyle/>
                    <a:p>
                      <a:pPr marL="0" algn="thaiDi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5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รพ.มหาราช</a:t>
                      </a:r>
                      <a:r>
                        <a:rPr lang="en-US" sz="1500" b="1" i="0" u="none" strike="noStrike" kern="12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50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(10)</a:t>
                      </a:r>
                      <a:endParaRPr lang="en-US" sz="1500" b="1" i="0" u="none" strike="noStrike" kern="1200" dirty="0"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0.49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sz="19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4.56</a:t>
                      </a:r>
                      <a:endParaRPr lang="en-US" sz="19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3.60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5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7.00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0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3"/>
            <a:ext cx="9144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วิกฤติการเงิน รพ.ในสังกัด </a:t>
            </a:r>
            <a:r>
              <a:rPr lang="th-TH" sz="24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สธ</a:t>
            </a:r>
            <a:r>
              <a:rPr lang="th-TH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 เปรียบเทียบ 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th-TH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ปี (57-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Q1/60</a:t>
            </a:r>
            <a:r>
              <a:rPr lang="th-TH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2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แผนภูมิ 3"/>
          <p:cNvGraphicFramePr/>
          <p:nvPr>
            <p:extLst>
              <p:ext uri="{D42A27DB-BD31-4B8C-83A1-F6EECF244321}">
                <p14:modId xmlns:p14="http://schemas.microsoft.com/office/powerpoint/2010/main" val="2734654317"/>
              </p:ext>
            </p:extLst>
          </p:nvPr>
        </p:nvGraphicFramePr>
        <p:xfrm>
          <a:off x="107504" y="932725"/>
          <a:ext cx="8928992" cy="5856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ลูกศรเชื่อมต่อแบบตรง 4"/>
          <p:cNvCxnSpPr/>
          <p:nvPr/>
        </p:nvCxnSpPr>
        <p:spPr>
          <a:xfrm flipH="1">
            <a:off x="5475292" y="2653800"/>
            <a:ext cx="216024" cy="76808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ลูกศรเชื่อมต่อแบบตรง 7"/>
          <p:cNvCxnSpPr/>
          <p:nvPr/>
        </p:nvCxnSpPr>
        <p:spPr>
          <a:xfrm flipH="1">
            <a:off x="8028384" y="2611136"/>
            <a:ext cx="216024" cy="76808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67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02_สสจ.ปทุมธานี\19_ที่มนิเทศน์ CFO เขต 4\เอกสารนำเสนอจากทีมนิเทศน์\ps0001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9701"/>
            <a:ext cx="9144000" cy="606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0" y="3"/>
            <a:ext cx="9144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วิกฤติการเงิน รพ.ในสังกัด </a:t>
            </a:r>
            <a:r>
              <a:rPr lang="th-TH" sz="24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สธ</a:t>
            </a:r>
            <a:r>
              <a:rPr lang="th-TH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 เปรียบเทียบ 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th-TH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ปี (57-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Q1/60</a:t>
            </a:r>
            <a:r>
              <a:rPr lang="th-TH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2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7592813" y="753401"/>
            <a:ext cx="14045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รพท</a:t>
            </a:r>
            <a:r>
              <a:rPr lang="th-TH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./รพศ.</a:t>
            </a:r>
            <a:endParaRPr lang="th-TH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5" name="ลูกศรเชื่อมต่อแบบตรง 4"/>
          <p:cNvCxnSpPr/>
          <p:nvPr/>
        </p:nvCxnSpPr>
        <p:spPr>
          <a:xfrm flipH="1">
            <a:off x="2483768" y="3236980"/>
            <a:ext cx="216024" cy="76808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71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02_สสจ.ปทุมธานี\19_ที่มนิเทศน์ CFO เขต 4\เอกสารนำเสนอจากทีมนิเทศน์\ps0001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4" y="779702"/>
            <a:ext cx="9146604" cy="60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0" y="3"/>
            <a:ext cx="9144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วิกฤติการเงิน รพ.ในสังกัด </a:t>
            </a:r>
            <a:r>
              <a:rPr lang="th-TH" sz="24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สธ</a:t>
            </a:r>
            <a:r>
              <a:rPr lang="th-TH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 เปรียบเทียบ 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th-TH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ปี (57-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Q1/60</a:t>
            </a:r>
            <a:r>
              <a:rPr lang="th-TH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2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7575179" y="753401"/>
            <a:ext cx="14398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รพช. 60 ต.</a:t>
            </a:r>
            <a:endParaRPr lang="th-TH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5" name="ลูกศรเชื่อมต่อแบบตรง 4"/>
          <p:cNvCxnSpPr/>
          <p:nvPr/>
        </p:nvCxnSpPr>
        <p:spPr>
          <a:xfrm>
            <a:off x="2483768" y="1316769"/>
            <a:ext cx="648072" cy="55353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07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02_สสจ.ปทุมธานี\19_ที่มนิเทศน์ CFO เขต 4\เอกสารนำเสนอจากทีมนิเทศน์\ps000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779702"/>
            <a:ext cx="9142412" cy="607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0" y="3"/>
            <a:ext cx="9144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วิกฤติการเงิน รพ.ในสังกัด </a:t>
            </a:r>
            <a:r>
              <a:rPr lang="th-TH" sz="24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สธ</a:t>
            </a:r>
            <a:r>
              <a:rPr lang="th-TH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 เปรียบเทียบ 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th-TH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ปี (57-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Q1/60</a:t>
            </a:r>
            <a:r>
              <a:rPr lang="th-TH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2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7575180" y="753401"/>
            <a:ext cx="14398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รพช. 30 ต.</a:t>
            </a:r>
            <a:endParaRPr lang="th-TH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5" name="ลูกศรเชื่อมต่อแบบตรง 4"/>
          <p:cNvCxnSpPr/>
          <p:nvPr/>
        </p:nvCxnSpPr>
        <p:spPr>
          <a:xfrm flipV="1">
            <a:off x="4644008" y="4677139"/>
            <a:ext cx="432842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04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42876" y="99932"/>
            <a:ext cx="9001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การตอบสนองข้อร้องเรียน </a:t>
            </a:r>
            <a:r>
              <a:rPr lang="en-US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เรื่องร้องเรียนทั่วไป , เรื่องร้องเรียนจัดซื้อจัดจ้าง</a:t>
            </a:r>
            <a:endParaRPr lang="en-US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484917"/>
            <a:ext cx="7035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สถานการณ์เรื่องร้องเรียน 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ตุลาคม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2559 –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กุมภาพันธ์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936880" y="1567191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936880" y="1567191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0587"/>
              </p:ext>
            </p:extLst>
          </p:nvPr>
        </p:nvGraphicFramePr>
        <p:xfrm>
          <a:off x="214282" y="878135"/>
          <a:ext cx="8715435" cy="5926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8518"/>
                <a:gridCol w="873411"/>
                <a:gridCol w="3230301"/>
                <a:gridCol w="1143008"/>
                <a:gridCol w="1500197"/>
              </a:tblGrid>
              <a:tr h="311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เรื่องร้องเรียน</a:t>
                      </a:r>
                      <a:endParaRPr lang="en-US" sz="15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จำนวนเรื่อง</a:t>
                      </a:r>
                      <a:endParaRPr lang="en-US" sz="15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ดำเนินการ </a:t>
                      </a:r>
                      <a:endParaRPr lang="en-US" sz="15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แก้ไข</a:t>
                      </a:r>
                      <a:r>
                        <a:rPr lang="th-TH" sz="15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แล้ว</a:t>
                      </a:r>
                      <a:endParaRPr lang="en-US" sz="15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ระหว่าง</a:t>
                      </a:r>
                      <a:r>
                        <a:rPr lang="th-TH" sz="15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ดำเนินการ</a:t>
                      </a:r>
                      <a:endParaRPr lang="en-US" sz="15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996" marR="40996" marT="0" marB="0"/>
                </a:tc>
              </a:tr>
              <a:tr h="54006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สสจ</a:t>
                      </a:r>
                      <a:r>
                        <a:rPr lang="th-TH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.พระนครศรีอยุธยา</a:t>
                      </a:r>
                      <a:endParaRPr lang="en-US" sz="15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</a:t>
                      </a:r>
                      <a:r>
                        <a:rPr lang="th-TH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เสนา</a:t>
                      </a:r>
                      <a:endParaRPr lang="en-US" sz="15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รพ.พระนครศรีอยุธยา</a:t>
                      </a:r>
                      <a:endParaRPr lang="en-US" sz="15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</a:t>
                      </a:r>
                      <a:r>
                        <a:rPr lang="th-TH" sz="15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ท่าเรือ</a:t>
                      </a:r>
                      <a:endParaRPr lang="en-US" sz="15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รพ.บ้านแพรก</a:t>
                      </a:r>
                      <a:endParaRPr lang="en-US" sz="15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สสอ</a:t>
                      </a:r>
                      <a:r>
                        <a:rPr lang="th-TH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.นครหลวง</a:t>
                      </a:r>
                      <a:endParaRPr lang="en-US" sz="15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สสอ</a:t>
                      </a:r>
                      <a:r>
                        <a:rPr lang="th-TH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.บางปะอิน</a:t>
                      </a:r>
                      <a:endParaRPr lang="en-US" sz="15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 </a:t>
                      </a:r>
                      <a:r>
                        <a:rPr lang="en-US" sz="15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en-US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</a:t>
                      </a:r>
                      <a:endParaRPr lang="en-US" sz="1500" dirty="0">
                        <a:solidFill>
                          <a:schemeClr val="accent2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th-TH" sz="1500" dirty="0" err="1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พกส</a:t>
                      </a:r>
                      <a:r>
                        <a:rPr lang="th-TH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.ขาดราชการเกิน </a:t>
                      </a:r>
                      <a:r>
                        <a:rPr lang="en-US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 </a:t>
                      </a:r>
                      <a:r>
                        <a:rPr lang="th-TH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วัน</a:t>
                      </a:r>
                      <a:endParaRPr lang="en-US" sz="1500" dirty="0">
                        <a:solidFill>
                          <a:schemeClr val="accent2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th-TH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ชู้สาว</a:t>
                      </a:r>
                      <a:endParaRPr lang="en-US" sz="1500" dirty="0">
                        <a:solidFill>
                          <a:schemeClr val="accent2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th-TH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ผอ.รพสต.ละทิ้งหน้าที่ราชการ</a:t>
                      </a:r>
                      <a:endParaRPr lang="en-US" sz="1500" dirty="0">
                        <a:solidFill>
                          <a:schemeClr val="accent2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th-TH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ร้องพยาบาลหลอกเงิน</a:t>
                      </a:r>
                      <a:endParaRPr lang="en-US" sz="1500" dirty="0">
                        <a:solidFill>
                          <a:schemeClr val="accent2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th-TH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ลูกจ้างร้องเลื่อนเงินเดือนไม่เป็นธรรม</a:t>
                      </a:r>
                      <a:endParaRPr lang="en-US" sz="1500" dirty="0">
                        <a:solidFill>
                          <a:schemeClr val="accent2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th-TH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ร้องคัดเลือก</a:t>
                      </a:r>
                      <a:r>
                        <a:rPr lang="th-TH" sz="1500" dirty="0" err="1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สสอ</a:t>
                      </a:r>
                      <a:r>
                        <a:rPr lang="th-TH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endParaRPr lang="en-US" sz="1500" dirty="0">
                        <a:solidFill>
                          <a:schemeClr val="accent2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th-TH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ผอ.</a:t>
                      </a:r>
                      <a:r>
                        <a:rPr lang="th-TH" sz="1500" dirty="0" err="1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รพช</a:t>
                      </a:r>
                      <a:r>
                        <a:rPr lang="th-TH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บริหารงานไม่เป็น</a:t>
                      </a:r>
                      <a:endParaRPr lang="en-US" sz="1500" dirty="0">
                        <a:solidFill>
                          <a:schemeClr val="accent2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th-TH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มาตรา </a:t>
                      </a:r>
                      <a:r>
                        <a:rPr lang="en-US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41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th-TH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ร้องพยาบาลกลั่นแกล้งผู้ป่วย</a:t>
                      </a:r>
                      <a:endParaRPr lang="en-US" sz="15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th-TH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พยาบาลพูดจาไม่สุภาพ</a:t>
                      </a:r>
                      <a:endParaRPr lang="en-US" sz="15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th-TH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ร้องผู้บริหารว่ากลั่นแกล้งลงโทษ</a:t>
                      </a:r>
                      <a:endParaRPr lang="en-US" sz="15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th-TH" sz="1500" dirty="0" smtClean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ละ</a:t>
                      </a:r>
                      <a:r>
                        <a:rPr lang="th-TH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ทิ้งหน้าที่</a:t>
                      </a:r>
                      <a:r>
                        <a:rPr lang="th-TH" sz="1500" dirty="0" smtClean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ราชการเกิน </a:t>
                      </a:r>
                      <a:r>
                        <a:rPr lang="en-US" sz="1500" dirty="0" smtClean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 </a:t>
                      </a:r>
                      <a:r>
                        <a:rPr lang="th-TH" sz="1500" dirty="0" smtClean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วัน</a:t>
                      </a:r>
                      <a:endParaRPr lang="en-US" sz="1500" dirty="0">
                        <a:solidFill>
                          <a:schemeClr val="accent2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th-TH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คุกคามทางเพศ</a:t>
                      </a:r>
                      <a:endParaRPr lang="en-US" sz="1500" dirty="0">
                        <a:solidFill>
                          <a:schemeClr val="accent2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th-TH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ลามากจนกระทบต่อ</a:t>
                      </a:r>
                      <a:r>
                        <a:rPr lang="th-TH" sz="1500" dirty="0" smtClean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งาน</a:t>
                      </a:r>
                      <a:endParaRPr lang="en-US" sz="1500" dirty="0">
                        <a:solidFill>
                          <a:schemeClr val="accent2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th-TH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ร้องการรักษา (ถูกตัดขา</a:t>
                      </a:r>
                      <a:r>
                        <a:rPr lang="th-TH" sz="15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en-US" sz="15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th-TH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พยาบาลทะเลาะกัน</a:t>
                      </a:r>
                      <a:endParaRPr lang="en-US" sz="1500" dirty="0">
                        <a:solidFill>
                          <a:schemeClr val="accent2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th-TH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คนงานใช้ห้องคลอด</a:t>
                      </a:r>
                      <a:r>
                        <a:rPr lang="th-TH" sz="1500" dirty="0" smtClean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นวด</a:t>
                      </a:r>
                      <a:endParaRPr lang="en-US" sz="1500" dirty="0">
                        <a:solidFill>
                          <a:schemeClr val="accent2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</a:t>
                      </a:r>
                      <a:r>
                        <a:rPr lang="en-US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500" dirty="0">
                        <a:solidFill>
                          <a:schemeClr val="accent2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en-US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en-US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en-US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en-US" sz="1500" dirty="0">
                        <a:solidFill>
                          <a:schemeClr val="accent2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en-US" sz="1500" dirty="0">
                        <a:solidFill>
                          <a:schemeClr val="accent2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en-US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en-US" sz="1500" dirty="0">
                        <a:solidFill>
                          <a:schemeClr val="accent2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40996" marR="4099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35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02_สสจ.ปทุมธานี\19_ที่มนิเทศน์ CFO เขต 4\เอกสารนำเสนอจากทีมนิเทศน์\ps0002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" y="779702"/>
            <a:ext cx="9137079" cy="60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0" y="3"/>
            <a:ext cx="9144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วิกฤติการเงิน รพ.ในสังกัด </a:t>
            </a:r>
            <a:r>
              <a:rPr lang="th-TH" sz="24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สธ</a:t>
            </a:r>
            <a:r>
              <a:rPr lang="th-TH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 เปรียบเทียบ 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th-TH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ปี (57-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Q1/60</a:t>
            </a:r>
            <a:r>
              <a:rPr lang="th-TH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2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7575180" y="753401"/>
            <a:ext cx="14398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รพช. 10 ต.</a:t>
            </a:r>
            <a:endParaRPr lang="th-TH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5" name="ลูกศรเชื่อมต่อแบบตรง 4"/>
          <p:cNvCxnSpPr/>
          <p:nvPr/>
        </p:nvCxnSpPr>
        <p:spPr>
          <a:xfrm>
            <a:off x="1907704" y="3332989"/>
            <a:ext cx="648866" cy="38404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ลูกศรเชื่อมต่อแบบตรง 6"/>
          <p:cNvCxnSpPr/>
          <p:nvPr/>
        </p:nvCxnSpPr>
        <p:spPr>
          <a:xfrm flipH="1" flipV="1">
            <a:off x="5868144" y="4485117"/>
            <a:ext cx="575270" cy="384043"/>
          </a:xfrm>
          <a:prstGeom prst="straightConnector1">
            <a:avLst/>
          </a:prstGeom>
          <a:ln w="28575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48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90299"/>
            <a:ext cx="9144000" cy="40011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2000" b="1" spc="50" dirty="0">
                <a:ln w="11430"/>
                <a:solidFill>
                  <a:schemeClr val="dk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ผลการประเมิน</a:t>
            </a:r>
            <a:r>
              <a:rPr lang="en-US" sz="2000" b="1" spc="50" dirty="0">
                <a:ln w="11430"/>
                <a:solidFill>
                  <a:schemeClr val="dk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PLANFIN  </a:t>
            </a:r>
            <a:r>
              <a:rPr lang="th-TH" sz="2000" b="1" spc="50" dirty="0">
                <a:ln w="11430"/>
                <a:solidFill>
                  <a:schemeClr val="dk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ไตรมาสที่  1/2560  </a:t>
            </a:r>
            <a:r>
              <a:rPr lang="th-TH" sz="2000" b="1" spc="50" dirty="0" smtClean="0">
                <a:ln w="11430"/>
                <a:solidFill>
                  <a:schemeClr val="dk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(31  </a:t>
            </a:r>
            <a:r>
              <a:rPr lang="th-TH" sz="2000" b="1" spc="50" dirty="0">
                <a:ln w="11430"/>
                <a:solidFill>
                  <a:schemeClr val="dk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ธันวาคม  </a:t>
            </a:r>
            <a:r>
              <a:rPr lang="th-TH" sz="2000" b="1" spc="50" dirty="0" smtClean="0">
                <a:ln w="11430"/>
                <a:solidFill>
                  <a:schemeClr val="dk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2559)</a:t>
            </a:r>
            <a:endParaRPr lang="th-TH" sz="2000" b="1" spc="50" dirty="0">
              <a:ln w="11430"/>
              <a:solidFill>
                <a:schemeClr val="dk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560705"/>
              </p:ext>
            </p:extLst>
          </p:nvPr>
        </p:nvGraphicFramePr>
        <p:xfrm>
          <a:off x="35496" y="740701"/>
          <a:ext cx="9072000" cy="63972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36000"/>
                <a:gridCol w="756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48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500" dirty="0">
                        <a:solidFill>
                          <a:srgbClr val="0099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9964" marR="5996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รายได้</a:t>
                      </a:r>
                      <a:r>
                        <a:rPr lang="en-US" sz="15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5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(ล้าน</a:t>
                      </a:r>
                      <a:r>
                        <a:rPr lang="th-TH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บาท )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9964" marR="59964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ค่าใช้จ่าย (</a:t>
                      </a:r>
                      <a:r>
                        <a:rPr lang="th-TH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ล้านบาท)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9964" marR="59964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ngsanaUPC" pitchFamily="18" charset="-34"/>
                        <a:ea typeface="Tahoma" pitchFamily="34" charset="0"/>
                        <a:cs typeface="AngsanaUPC" pitchFamily="18" charset="-34"/>
                      </a:endParaRPr>
                    </a:p>
                  </a:txBody>
                  <a:tcPr marL="59964" marR="59964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8883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หน่วยบริการ</a:t>
                      </a:r>
                      <a:endParaRPr lang="en-US" sz="1500" b="1" dirty="0" smtClean="0">
                        <a:solidFill>
                          <a:srgbClr val="0099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9964" marR="5996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แผนปี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9964" marR="59964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เป้าหมาย</a:t>
                      </a:r>
                      <a:r>
                        <a:rPr lang="en-US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/>
                      </a:r>
                      <a:br>
                        <a:rPr lang="en-US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th-TH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ไตรมาส 1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9964" marR="5996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ผลงาน</a:t>
                      </a:r>
                      <a:br>
                        <a:rPr lang="th-TH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th-TH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ไตรมาส 1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9964" marR="5996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ผลต่าง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(แผน</a:t>
                      </a:r>
                      <a:r>
                        <a:rPr lang="en-US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th-TH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ผลงาน)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9964" marR="59964" marT="0" marB="0" anchor="ctr">
                    <a:solidFill>
                      <a:srgbClr val="F9DB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</a:t>
                      </a:r>
                      <a:br>
                        <a:rPr lang="th-TH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th-TH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ผลต่าง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9964" marR="5996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แผนปี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9964" marR="5996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เป้าหมาย</a:t>
                      </a:r>
                      <a:br>
                        <a:rPr lang="th-TH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th-TH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ไตรมาส 1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9964" marR="5996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ผลงาน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ไตรมาส 1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9964" marR="5996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ผลต่าง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(แผน</a:t>
                      </a:r>
                      <a:r>
                        <a:rPr lang="en-US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th-TH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ผลงาน)</a:t>
                      </a:r>
                      <a:endParaRPr lang="en-US" sz="1300" b="1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9964" marR="59964" marT="0" marB="0" anchor="ctr">
                    <a:solidFill>
                      <a:srgbClr val="F9DB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</a:t>
                      </a:r>
                      <a:br>
                        <a:rPr lang="th-TH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th-TH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ผลต่าง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9964" marR="5996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5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รพ.พระนครศรีอยุธยา </a:t>
                      </a:r>
                      <a:r>
                        <a:rPr lang="th-TH" sz="1500" b="1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(522)</a:t>
                      </a:r>
                      <a:endParaRPr lang="en-US" sz="1500" b="1" i="0" u="none" strike="noStrike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1,391.60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347.90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522.42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174.52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50.16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1,388.30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347.08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325.03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-22.05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-6.35 </a:t>
                      </a:r>
                    </a:p>
                  </a:txBody>
                  <a:tcPr marL="0" marR="72000" marT="0" marB="0" anchor="ctr"/>
                </a:tc>
              </a:tr>
              <a:tr h="480000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รพ.เสนา</a:t>
                      </a:r>
                      <a:r>
                        <a:rPr lang="en-US" sz="1500" b="1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500" b="1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th-TH" sz="1500" b="1" i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180)</a:t>
                      </a:r>
                      <a:endParaRPr lang="en-US" sz="1500" b="1" i="0" u="none" strike="noStrike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467.01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116.75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126.50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9.75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8.35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443.53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110.88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108.44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-2.44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-2.20 </a:t>
                      </a:r>
                    </a:p>
                  </a:txBody>
                  <a:tcPr marL="0" marR="72000" marT="0" marB="0" anchor="ctr"/>
                </a:tc>
              </a:tr>
              <a:tr h="480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5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รพ.สมเด็จพระสังฆราช </a:t>
                      </a:r>
                      <a:r>
                        <a:rPr lang="en-US" sz="150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5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92.41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23.10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23.88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0.78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3.38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85.61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21.40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19.63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-1.78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-8.30 </a:t>
                      </a:r>
                    </a:p>
                  </a:txBody>
                  <a:tcPr marL="0" marR="72000" marT="0" marB="0" anchor="ctr"/>
                </a:tc>
              </a:tr>
              <a:tr h="480000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รพ.บาง</a:t>
                      </a:r>
                      <a:r>
                        <a:rPr lang="th-TH" sz="1500" b="1" i="0" u="none" strike="noStrike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ปะ</a:t>
                      </a:r>
                      <a:r>
                        <a:rPr lang="th-TH" sz="15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อิน </a:t>
                      </a:r>
                      <a:r>
                        <a:rPr lang="en-US" sz="150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5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176.30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44.07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53.00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8.93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20.26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179.05 </a:t>
                      </a:r>
                    </a:p>
                  </a:txBody>
                  <a:tcPr marL="0" marR="720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44.76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35.65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-9.11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-20.36 </a:t>
                      </a:r>
                    </a:p>
                  </a:txBody>
                  <a:tcPr marL="0" marR="72000" marT="0" marB="0" anchor="ctr"/>
                </a:tc>
              </a:tr>
              <a:tr h="480000">
                <a:tc>
                  <a:txBody>
                    <a:bodyPr/>
                    <a:lstStyle/>
                    <a:p>
                      <a:pPr marL="0" algn="thaiDi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5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รพ.วังน้อย </a:t>
                      </a:r>
                      <a:r>
                        <a:rPr lang="en-US" sz="150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5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116.55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29.14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43.91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14.77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50.68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122.02 </a:t>
                      </a:r>
                    </a:p>
                  </a:txBody>
                  <a:tcPr marL="0" marR="720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30.51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29.83</a:t>
                      </a:r>
                      <a:r>
                        <a:rPr lang="th-TH" sz="15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</a:txBody>
                  <a:tcPr marL="0" marR="72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-0.67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-2.21 </a:t>
                      </a:r>
                    </a:p>
                  </a:txBody>
                  <a:tcPr marL="0" marR="72000" marT="0" marB="0" anchor="ctr"/>
                </a:tc>
              </a:tr>
              <a:tr h="48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5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รพ.ลาด</a:t>
                      </a:r>
                      <a:r>
                        <a:rPr lang="th-TH" sz="1500" b="1" i="0" u="none" strike="noStrike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บัว</a:t>
                      </a:r>
                      <a:r>
                        <a:rPr lang="th-TH" sz="15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หลวง </a:t>
                      </a:r>
                      <a:r>
                        <a:rPr lang="en-US" sz="150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5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77.20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19.30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27.42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0.99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5.15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76.99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19.25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18.17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-1.07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-5.58 </a:t>
                      </a:r>
                    </a:p>
                  </a:txBody>
                  <a:tcPr marL="0" marR="72000" marT="0" marB="0" anchor="ctr"/>
                </a:tc>
              </a:tr>
              <a:tr h="480000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รพ.ท่าเรือ </a:t>
                      </a:r>
                      <a:r>
                        <a:rPr lang="en-US" sz="1500" b="1" i="0" u="none" strike="noStrike" kern="1200" dirty="0" smtClean="0"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500" b="1" i="0" u="none" strike="noStrike" kern="1200" dirty="0"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95.83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23.96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27.66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3.70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15.46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87.85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21.96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24.16</a:t>
                      </a:r>
                      <a:r>
                        <a:rPr lang="th-TH" sz="15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</a:txBody>
                  <a:tcPr marL="0" marR="72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2.19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9.99</a:t>
                      </a:r>
                      <a:r>
                        <a:rPr lang="th-TH" sz="15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</a:txBody>
                  <a:tcPr marL="0" marR="7200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80000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รพ.บางไทร </a:t>
                      </a:r>
                      <a:r>
                        <a:rPr lang="en-US" sz="1500" b="1" i="0" u="none" strike="noStrike" kern="1200" dirty="0" smtClean="0"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500" b="1" i="0" u="none" strike="noStrike" kern="1200" dirty="0"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75.98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18.99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25.02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6.03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31.73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77.40 </a:t>
                      </a:r>
                    </a:p>
                  </a:txBody>
                  <a:tcPr marL="0" marR="720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19.35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18.76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-0.59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-3.03 </a:t>
                      </a:r>
                    </a:p>
                  </a:txBody>
                  <a:tcPr marL="0" marR="72000" marT="0" marB="0" anchor="ctr"/>
                </a:tc>
              </a:tr>
              <a:tr h="480000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รพ.บางบาล </a:t>
                      </a:r>
                      <a:r>
                        <a:rPr lang="en-US" sz="1500" b="1" i="0" u="none" strike="noStrike" kern="1200" dirty="0" smtClean="0"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500" b="1" i="0" u="none" strike="noStrike" kern="1200" dirty="0"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71.87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17.97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18.18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0.22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1.22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67.83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16.96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14.44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-2.52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-14.85 </a:t>
                      </a:r>
                    </a:p>
                  </a:txBody>
                  <a:tcPr marL="0" marR="72000" marT="0" marB="0" anchor="ctr"/>
                </a:tc>
              </a:tr>
              <a:tr h="480000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รพ.บาง</a:t>
                      </a:r>
                      <a:r>
                        <a:rPr lang="th-TH" sz="1500" b="1" i="0" u="none" strike="noStrike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ปะ</a:t>
                      </a:r>
                      <a:r>
                        <a:rPr lang="th-TH" sz="15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หัน </a:t>
                      </a:r>
                      <a:r>
                        <a:rPr lang="en-US" sz="1500" b="1" i="0" u="none" strike="noStrike" kern="1200" dirty="0" smtClean="0"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500" b="1" i="0" u="none" strike="noStrike" kern="1200" dirty="0"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87.81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21.95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26.17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4.22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19.21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80.05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20.01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17.62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-2.39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-11.94 </a:t>
                      </a:r>
                    </a:p>
                  </a:txBody>
                  <a:tcPr marL="0" marR="7200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40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90299"/>
            <a:ext cx="9144000" cy="40011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2000" b="1" spc="50" dirty="0">
                <a:ln w="11430"/>
                <a:solidFill>
                  <a:schemeClr val="dk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ผลการประเมิน</a:t>
            </a:r>
            <a:r>
              <a:rPr lang="en-US" sz="2000" b="1" spc="50" dirty="0">
                <a:ln w="11430"/>
                <a:solidFill>
                  <a:schemeClr val="dk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PLANFIN  </a:t>
            </a:r>
            <a:r>
              <a:rPr lang="th-TH" sz="2000" b="1" spc="50" dirty="0">
                <a:ln w="11430"/>
                <a:solidFill>
                  <a:schemeClr val="dk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ไตรมาสที่  1/2560  </a:t>
            </a:r>
            <a:r>
              <a:rPr lang="th-TH" sz="2000" b="1" spc="50" dirty="0" smtClean="0">
                <a:ln w="11430"/>
                <a:solidFill>
                  <a:schemeClr val="dk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(31  </a:t>
            </a:r>
            <a:r>
              <a:rPr lang="th-TH" sz="2000" b="1" spc="50" dirty="0">
                <a:ln w="11430"/>
                <a:solidFill>
                  <a:schemeClr val="dk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ธันวาคม  </a:t>
            </a:r>
            <a:r>
              <a:rPr lang="th-TH" sz="2000" b="1" spc="50" dirty="0" smtClean="0">
                <a:ln w="11430"/>
                <a:solidFill>
                  <a:schemeClr val="dk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2559)</a:t>
            </a:r>
            <a:endParaRPr lang="th-TH" sz="2000" b="1" spc="50" dirty="0">
              <a:ln w="11430"/>
              <a:solidFill>
                <a:schemeClr val="dk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487980"/>
              </p:ext>
            </p:extLst>
          </p:nvPr>
        </p:nvGraphicFramePr>
        <p:xfrm>
          <a:off x="35496" y="740701"/>
          <a:ext cx="9072000" cy="49481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36000"/>
                <a:gridCol w="756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48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500" dirty="0">
                        <a:solidFill>
                          <a:srgbClr val="0099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9964" marR="5996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รายได้</a:t>
                      </a:r>
                      <a:r>
                        <a:rPr lang="en-US" sz="15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5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(ล้าน</a:t>
                      </a:r>
                      <a:r>
                        <a:rPr lang="th-TH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บาท )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9964" marR="59964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ค่าใช้จ่าย (</a:t>
                      </a:r>
                      <a:r>
                        <a:rPr lang="th-TH" sz="15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ล้านบาท)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9964" marR="59964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ngsanaUPC" pitchFamily="18" charset="-34"/>
                        <a:ea typeface="Tahoma" pitchFamily="34" charset="0"/>
                        <a:cs typeface="AngsanaUPC" pitchFamily="18" charset="-34"/>
                      </a:endParaRPr>
                    </a:p>
                  </a:txBody>
                  <a:tcPr marL="59964" marR="59964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8883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หน่วยบริการ</a:t>
                      </a:r>
                      <a:endParaRPr lang="en-US" sz="1500" b="1" dirty="0" smtClean="0">
                        <a:solidFill>
                          <a:srgbClr val="0099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9964" marR="5996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แผนปี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9964" marR="59964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เป้าหมาย</a:t>
                      </a:r>
                      <a:r>
                        <a:rPr lang="en-US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/>
                      </a:r>
                      <a:br>
                        <a:rPr lang="en-US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th-TH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ไตรมาส 1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9964" marR="5996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ผลงาน</a:t>
                      </a:r>
                      <a:br>
                        <a:rPr lang="th-TH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th-TH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ไตรมาส 1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9964" marR="5996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ผลต่าง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(แผน</a:t>
                      </a:r>
                      <a:r>
                        <a:rPr lang="en-US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th-TH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ผลงาน)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9964" marR="59964" marT="0" marB="0" anchor="ctr">
                    <a:solidFill>
                      <a:srgbClr val="F9DB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</a:t>
                      </a:r>
                      <a:br>
                        <a:rPr lang="th-TH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th-TH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ผลต่าง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9964" marR="5996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แผนปี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9964" marR="5996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เป้าหมาย</a:t>
                      </a:r>
                      <a:br>
                        <a:rPr lang="th-TH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th-TH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ไตรมาส 1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9964" marR="5996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ผลงาน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ไตรมาส 1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9964" marR="5996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ผลต่าง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(แผน</a:t>
                      </a:r>
                      <a:r>
                        <a:rPr lang="en-US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th-TH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ผลงาน)</a:t>
                      </a:r>
                      <a:endParaRPr lang="en-US" sz="1300" b="1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9964" marR="59964" marT="0" marB="0" anchor="ctr">
                    <a:solidFill>
                      <a:srgbClr val="F9DB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</a:t>
                      </a:r>
                      <a:br>
                        <a:rPr lang="th-TH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th-TH" sz="13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ผลต่าง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9964" marR="59964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80000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รพ.ผักไห่ </a:t>
                      </a:r>
                      <a:r>
                        <a:rPr lang="en-US" sz="1500" b="1" i="0" u="none" strike="noStrike" kern="1200" dirty="0" smtClean="0"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500" b="1" i="0" u="none" strike="noStrike" kern="1200" dirty="0"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82.50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20.62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25.38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4.76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23.07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78.90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19.73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19.76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0.04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0.18 </a:t>
                      </a:r>
                    </a:p>
                  </a:txBody>
                  <a:tcPr marL="0" marR="72000" marT="0" marB="0" anchor="ctr"/>
                </a:tc>
              </a:tr>
              <a:tr h="480000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รพ.ภาชี </a:t>
                      </a:r>
                      <a:r>
                        <a:rPr lang="en-US" sz="1500" b="1" i="0" u="none" strike="noStrike" kern="1200" dirty="0" smtClean="0"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500" b="1" i="0" u="none" strike="noStrike" kern="1200" dirty="0"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81.90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20.48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22.52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2.04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9.98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84.30 </a:t>
                      </a:r>
                    </a:p>
                  </a:txBody>
                  <a:tcPr marL="0" marR="720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21.08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17.41 </a:t>
                      </a:r>
                    </a:p>
                  </a:txBody>
                  <a:tcPr marL="0" marR="72000" marT="0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-3.67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-17.41 </a:t>
                      </a:r>
                    </a:p>
                  </a:txBody>
                  <a:tcPr marL="0" marR="72000" marT="0" marB="0" anchor="ctr"/>
                </a:tc>
              </a:tr>
              <a:tr h="480000">
                <a:tc>
                  <a:txBody>
                    <a:bodyPr/>
                    <a:lstStyle/>
                    <a:p>
                      <a:pPr marL="0" algn="thaiDi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5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รพ.อุทัย </a:t>
                      </a:r>
                      <a:r>
                        <a:rPr lang="en-US" sz="1500" b="1" i="0" u="none" strike="noStrike" kern="1200" dirty="0" smtClean="0"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500" b="1" i="0" u="none" strike="noStrike" kern="1200" dirty="0"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100.93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25.23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30.70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5.46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21.66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105.40 </a:t>
                      </a:r>
                    </a:p>
                  </a:txBody>
                  <a:tcPr marL="0" marR="720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26.35 </a:t>
                      </a:r>
                    </a:p>
                  </a:txBody>
                  <a:tcPr marL="0" marR="72000" marT="0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26.54 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0.19 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0.74 </a:t>
                      </a:r>
                    </a:p>
                  </a:txBody>
                  <a:tcPr marL="0" marR="72000" marT="0" marB="0" anchor="ctr"/>
                </a:tc>
              </a:tr>
              <a:tr h="480000">
                <a:tc>
                  <a:txBody>
                    <a:bodyPr/>
                    <a:lstStyle/>
                    <a:p>
                      <a:pPr marL="0" algn="thaiDi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5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รพ.บางซ้าย</a:t>
                      </a:r>
                      <a:r>
                        <a:rPr lang="en-US" sz="1500" b="1" i="0" u="none" strike="noStrike" kern="12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50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(10)</a:t>
                      </a:r>
                      <a:endParaRPr lang="en-US" sz="1500" b="1" i="0" u="none" strike="noStrike" kern="1200" dirty="0"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38.68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9.67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12.59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2.92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30.18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40.79 </a:t>
                      </a:r>
                    </a:p>
                  </a:txBody>
                  <a:tcPr marL="0" marR="720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10.20 </a:t>
                      </a:r>
                    </a:p>
                  </a:txBody>
                  <a:tcPr marL="0" marR="72000" marT="0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10.67 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0.47 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4.61 </a:t>
                      </a:r>
                    </a:p>
                  </a:txBody>
                  <a:tcPr marL="0" marR="72000" marT="0" marB="0" anchor="ctr"/>
                </a:tc>
              </a:tr>
              <a:tr h="480000">
                <a:tc>
                  <a:txBody>
                    <a:bodyPr/>
                    <a:lstStyle/>
                    <a:p>
                      <a:pPr marL="0" algn="thaiDi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5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รพ.บ้านแพรก </a:t>
                      </a:r>
                      <a:r>
                        <a:rPr lang="en-US" sz="150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5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51.42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12.86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16.42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3.57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27.74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51.13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12.78 </a:t>
                      </a:r>
                    </a:p>
                  </a:txBody>
                  <a:tcPr marL="0" marR="72000" marT="0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14.44</a:t>
                      </a:r>
                      <a:r>
                        <a:rPr lang="th-TH" sz="15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1.66 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12.99</a:t>
                      </a:r>
                      <a:r>
                        <a:rPr lang="th-TH" sz="15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</a:txBody>
                  <a:tcPr marL="0" marR="7200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80000">
                <a:tc>
                  <a:txBody>
                    <a:bodyPr/>
                    <a:lstStyle/>
                    <a:p>
                      <a:pPr marL="0" algn="thaiDi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5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รพ.มหาราช</a:t>
                      </a:r>
                      <a:r>
                        <a:rPr lang="en-US" sz="1500" b="1" i="0" u="none" strike="noStrike" kern="12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50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(10)</a:t>
                      </a:r>
                      <a:endParaRPr lang="en-US" sz="1500" b="1" i="0" u="none" strike="noStrike" kern="1200" dirty="0"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51.72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12.93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13.43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0.50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3.85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49.47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12.37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11.52 </a:t>
                      </a:r>
                    </a:p>
                  </a:txBody>
                  <a:tcPr marL="0" marR="72000" marT="0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-0.85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-6.89 </a:t>
                      </a:r>
                    </a:p>
                  </a:txBody>
                  <a:tcPr marL="0" marR="72000" marT="0" marB="0" anchor="ctr"/>
                </a:tc>
              </a:tr>
              <a:tr h="676760">
                <a:tc>
                  <a:txBody>
                    <a:bodyPr/>
                    <a:lstStyle/>
                    <a:p>
                      <a:pPr marL="0" algn="thaiDi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รวมทั้งจังหวัด</a:t>
                      </a:r>
                      <a:endParaRPr lang="en-US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3,059.70 </a:t>
                      </a:r>
                    </a:p>
                  </a:txBody>
                  <a:tcPr marL="0" marR="7200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764.93 </a:t>
                      </a:r>
                    </a:p>
                  </a:txBody>
                  <a:tcPr marL="0" marR="7200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1,015.21 </a:t>
                      </a:r>
                    </a:p>
                  </a:txBody>
                  <a:tcPr marL="0" marR="7200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250.29 </a:t>
                      </a:r>
                    </a:p>
                  </a:txBody>
                  <a:tcPr marL="0" marR="7200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32.72 </a:t>
                      </a:r>
                    </a:p>
                  </a:txBody>
                  <a:tcPr marL="0" marR="7200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3,018.61 </a:t>
                      </a:r>
                    </a:p>
                  </a:txBody>
                  <a:tcPr marL="0" marR="7200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754.65 </a:t>
                      </a:r>
                    </a:p>
                  </a:txBody>
                  <a:tcPr marL="0" marR="7200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712.06 </a:t>
                      </a:r>
                    </a:p>
                  </a:txBody>
                  <a:tcPr marL="0" marR="7200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-42.59 </a:t>
                      </a:r>
                    </a:p>
                  </a:txBody>
                  <a:tcPr marL="0" marR="7200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-5.64 </a:t>
                      </a:r>
                    </a:p>
                  </a:txBody>
                  <a:tcPr marL="0" marR="7200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11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00512"/>
            <a:ext cx="9144000" cy="523220"/>
          </a:xfrm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2800" b="1" spc="50" dirty="0">
                <a:ln w="11430"/>
                <a:solidFill>
                  <a:schemeClr val="dk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ต้นทุนต่อหน่วยบริการ ไตรมาสที่ </a:t>
            </a:r>
            <a:r>
              <a:rPr lang="en-US" sz="2800" b="1" spc="50" dirty="0">
                <a:ln w="11430"/>
                <a:solidFill>
                  <a:schemeClr val="dk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th-TH" sz="2800" b="1" spc="50" dirty="0">
                <a:ln w="11430"/>
                <a:solidFill>
                  <a:schemeClr val="dk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/ 25</a:t>
            </a:r>
            <a:r>
              <a:rPr lang="en-US" sz="2800" b="1" spc="50" dirty="0">
                <a:ln w="11430"/>
                <a:solidFill>
                  <a:schemeClr val="dk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  <a:endParaRPr lang="th-TH" sz="2800" b="1" spc="50" dirty="0">
              <a:ln w="11430"/>
              <a:solidFill>
                <a:schemeClr val="dk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840249"/>
              </p:ext>
            </p:extLst>
          </p:nvPr>
        </p:nvGraphicFramePr>
        <p:xfrm>
          <a:off x="179512" y="1028731"/>
          <a:ext cx="8748464" cy="36484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7830"/>
                <a:gridCol w="1921231"/>
                <a:gridCol w="1578155"/>
                <a:gridCol w="1711163"/>
                <a:gridCol w="1480085"/>
              </a:tblGrid>
              <a:tr h="679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หน่วยบริการ</a:t>
                      </a:r>
                      <a:endParaRPr lang="en-US" sz="16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Unit Cost OPD </a:t>
                      </a:r>
                      <a:endParaRPr lang="en-US" sz="16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Mean+1SD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Unit</a:t>
                      </a:r>
                      <a:r>
                        <a:rPr lang="th-TH" sz="16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Cost RW </a:t>
                      </a:r>
                      <a:endParaRPr lang="en-US" sz="16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Mean+1SD</a:t>
                      </a:r>
                      <a:endParaRPr lang="en-US" sz="16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4947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5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รพ.พระนครศรีอยุธยา </a:t>
                      </a:r>
                      <a:r>
                        <a:rPr lang="th-TH" sz="1500" b="1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(522)</a:t>
                      </a:r>
                      <a:endParaRPr lang="en-US" sz="1500" b="1" i="0" u="none" strike="noStrike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794.24</a:t>
                      </a:r>
                      <a:endParaRPr lang="en-US" sz="15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th-TH" sz="1500" b="1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</a:t>
                      </a:r>
                      <a:r>
                        <a:rPr lang="en-US" sz="1500" b="1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313.71</a:t>
                      </a:r>
                      <a:endParaRPr lang="en-US" sz="15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16,018.80</a:t>
                      </a:r>
                      <a:endParaRPr lang="en-US" sz="15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16,413.17</a:t>
                      </a:r>
                      <a:endParaRPr lang="en-US" sz="15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94760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รพ.เสนา</a:t>
                      </a:r>
                      <a:r>
                        <a:rPr lang="en-US" sz="1500" b="1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500" b="1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th-TH" sz="1500" b="1" i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180)</a:t>
                      </a:r>
                      <a:endParaRPr lang="en-US" sz="1500" b="1" i="0" u="none" strike="noStrike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743.49</a:t>
                      </a:r>
                      <a:endParaRPr lang="en-US" sz="15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881.08</a:t>
                      </a:r>
                      <a:endParaRPr lang="en-US" sz="15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16,678.36</a:t>
                      </a:r>
                      <a:endParaRPr lang="en-US" sz="15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20,591.32</a:t>
                      </a:r>
                      <a:endParaRPr lang="en-US" sz="15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947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5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รพ.สมเด็จพระสังฆราช </a:t>
                      </a:r>
                      <a:r>
                        <a:rPr lang="en-US" sz="150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5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648.90</a:t>
                      </a:r>
                      <a:endParaRPr lang="en-US" sz="15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759.74</a:t>
                      </a:r>
                      <a:endParaRPr lang="en-US" sz="15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13,862.54</a:t>
                      </a:r>
                      <a:endParaRPr lang="en-US" sz="15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18,156.19</a:t>
                      </a:r>
                      <a:endParaRPr lang="en-US" sz="15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94760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รพ.บาง</a:t>
                      </a:r>
                      <a:r>
                        <a:rPr lang="th-TH" sz="1500" b="1" i="0" u="none" strike="noStrike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ปะ</a:t>
                      </a:r>
                      <a:r>
                        <a:rPr lang="th-TH" sz="15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อิน </a:t>
                      </a:r>
                      <a:r>
                        <a:rPr lang="en-US" sz="150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5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649.74</a:t>
                      </a:r>
                      <a:endParaRPr lang="en-US" sz="15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716.84</a:t>
                      </a:r>
                      <a:endParaRPr lang="en-US" sz="15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u="non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18,126.62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17,568.49</a:t>
                      </a:r>
                      <a:endParaRPr lang="en-US" sz="15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94760">
                <a:tc>
                  <a:txBody>
                    <a:bodyPr/>
                    <a:lstStyle/>
                    <a:p>
                      <a:pPr marL="0" algn="thaiDi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5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รพ.วังน้อย </a:t>
                      </a:r>
                      <a:r>
                        <a:rPr lang="en-US" sz="150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5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652.92</a:t>
                      </a:r>
                      <a:endParaRPr lang="en-US" sz="15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715.85</a:t>
                      </a:r>
                      <a:endParaRPr lang="en-US" sz="15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u="non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17,724.22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16,431.36</a:t>
                      </a:r>
                      <a:endParaRPr lang="en-US" sz="15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94760">
                <a:tc>
                  <a:txBody>
                    <a:bodyPr/>
                    <a:lstStyle/>
                    <a:p>
                      <a:pPr marL="0" algn="thaiDi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5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รพ.ลาด</a:t>
                      </a:r>
                      <a:r>
                        <a:rPr lang="th-TH" sz="1500" b="1" i="0" u="none" strike="noStrike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บัว</a:t>
                      </a:r>
                      <a:r>
                        <a:rPr lang="th-TH" sz="15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หลวง </a:t>
                      </a:r>
                      <a:r>
                        <a:rPr lang="en-US" sz="150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5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609.45</a:t>
                      </a:r>
                      <a:endParaRPr lang="en-US" sz="15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798.61</a:t>
                      </a:r>
                      <a:endParaRPr lang="en-US" sz="15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15,529.19</a:t>
                      </a:r>
                      <a:endParaRPr lang="en-US" sz="15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18,434.69</a:t>
                      </a:r>
                      <a:endParaRPr lang="en-US" sz="15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2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00512"/>
            <a:ext cx="9144000" cy="523220"/>
          </a:xfrm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2800" b="1" spc="50" dirty="0">
                <a:ln w="11430"/>
                <a:solidFill>
                  <a:schemeClr val="dk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ต้นทุนต่อหน่วยบริการ ไตรมาสที่ </a:t>
            </a:r>
            <a:r>
              <a:rPr lang="en-US" sz="2800" b="1" spc="50" dirty="0">
                <a:ln w="11430"/>
                <a:solidFill>
                  <a:schemeClr val="dk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th-TH" sz="2800" b="1" spc="50" dirty="0">
                <a:ln w="11430"/>
                <a:solidFill>
                  <a:schemeClr val="dk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/ 25</a:t>
            </a:r>
            <a:r>
              <a:rPr lang="en-US" sz="2800" b="1" spc="50" dirty="0">
                <a:ln w="11430"/>
                <a:solidFill>
                  <a:schemeClr val="dk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  <a:endParaRPr lang="th-TH" sz="2800" b="1" spc="50" dirty="0">
              <a:ln w="11430"/>
              <a:solidFill>
                <a:schemeClr val="dk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20732"/>
              </p:ext>
            </p:extLst>
          </p:nvPr>
        </p:nvGraphicFramePr>
        <p:xfrm>
          <a:off x="179512" y="1028744"/>
          <a:ext cx="8748464" cy="556861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7830"/>
                <a:gridCol w="1921231"/>
                <a:gridCol w="1578155"/>
                <a:gridCol w="1711163"/>
                <a:gridCol w="1480085"/>
              </a:tblGrid>
              <a:tr h="672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หน่วยบริการ</a:t>
                      </a:r>
                      <a:endParaRPr lang="en-US" sz="16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Unit Cost OPD </a:t>
                      </a:r>
                      <a:endParaRPr lang="en-US" sz="16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Mean+1SD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Unit</a:t>
                      </a:r>
                      <a:r>
                        <a:rPr lang="th-TH" sz="16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Cost RW </a:t>
                      </a:r>
                      <a:endParaRPr lang="en-US" sz="16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Mean+1SD</a:t>
                      </a:r>
                      <a:endParaRPr lang="en-US" sz="16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489587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รพ.ท่าเรือ </a:t>
                      </a:r>
                      <a:r>
                        <a:rPr lang="en-US" sz="1500" b="1" i="0" u="none" strike="noStrike" kern="1200" dirty="0" smtClean="0"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500" b="1" i="0" u="none" strike="noStrike" kern="1200" dirty="0"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468.20</a:t>
                      </a:r>
                      <a:endParaRPr lang="en-US" sz="15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759.74</a:t>
                      </a:r>
                      <a:endParaRPr lang="en-US" sz="15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12,163.18</a:t>
                      </a:r>
                      <a:endParaRPr lang="en-US" sz="15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18,156.19</a:t>
                      </a:r>
                      <a:endParaRPr lang="en-US" sz="15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9587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รพ.บางไทร </a:t>
                      </a:r>
                      <a:r>
                        <a:rPr lang="en-US" sz="1500" b="1" i="0" u="none" strike="noStrike" kern="1200" dirty="0" smtClean="0"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500" b="1" i="0" u="none" strike="noStrike" kern="1200" dirty="0"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710.38</a:t>
                      </a:r>
                      <a:endParaRPr lang="en-US" sz="15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824.30</a:t>
                      </a:r>
                      <a:endParaRPr lang="en-US" sz="15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19,588.33</a:t>
                      </a:r>
                      <a:endParaRPr lang="en-US" sz="15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20,100.68</a:t>
                      </a:r>
                      <a:endParaRPr lang="en-US" sz="15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9587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รพ.บางบาล </a:t>
                      </a:r>
                      <a:r>
                        <a:rPr lang="en-US" sz="1500" b="1" i="0" u="none" strike="noStrike" kern="1200" dirty="0" smtClean="0"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500" b="1" i="0" u="none" strike="noStrike" kern="1200" dirty="0"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764.05</a:t>
                      </a:r>
                      <a:endParaRPr lang="en-US" sz="15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824.30</a:t>
                      </a:r>
                      <a:endParaRPr lang="en-US" sz="15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19,670.05</a:t>
                      </a:r>
                      <a:endParaRPr lang="en-US" sz="15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20,100.68</a:t>
                      </a:r>
                      <a:endParaRPr lang="en-US" sz="15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9587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รพ.บาง</a:t>
                      </a:r>
                      <a:r>
                        <a:rPr lang="th-TH" sz="1500" b="1" i="0" u="none" strike="noStrike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ปะ</a:t>
                      </a:r>
                      <a:r>
                        <a:rPr lang="th-TH" sz="15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หัน </a:t>
                      </a:r>
                      <a:r>
                        <a:rPr lang="en-US" sz="1500" b="1" i="0" u="none" strike="noStrike" kern="1200" dirty="0" smtClean="0"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500" b="1" i="0" u="none" strike="noStrike" kern="1200" dirty="0"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516.51</a:t>
                      </a:r>
                      <a:endParaRPr lang="en-US" sz="15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798.69</a:t>
                      </a:r>
                      <a:endParaRPr lang="en-US" sz="15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16,230.92</a:t>
                      </a:r>
                      <a:endParaRPr lang="en-US" sz="15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18,434.69</a:t>
                      </a:r>
                      <a:endParaRPr lang="en-US" sz="15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9587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รพ.ผักไห่ </a:t>
                      </a:r>
                      <a:r>
                        <a:rPr lang="en-US" sz="1500" b="1" i="0" u="none" strike="noStrike" kern="1200" dirty="0" smtClean="0"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500" b="1" i="0" u="none" strike="noStrike" kern="1200" dirty="0"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646.41</a:t>
                      </a:r>
                      <a:endParaRPr lang="en-US" sz="15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759.74</a:t>
                      </a:r>
                      <a:endParaRPr lang="en-US" sz="15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12,160.37</a:t>
                      </a:r>
                      <a:endParaRPr lang="en-US" sz="15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18,156.19</a:t>
                      </a:r>
                      <a:endParaRPr lang="en-US" sz="15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9587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รพ.ภาชี </a:t>
                      </a:r>
                      <a:r>
                        <a:rPr lang="en-US" sz="1500" b="1" i="0" u="none" strike="noStrike" kern="1200" dirty="0" smtClean="0"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500" b="1" i="0" u="none" strike="noStrike" kern="1200" dirty="0"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535.21</a:t>
                      </a:r>
                      <a:endParaRPr lang="en-US" sz="15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798.61</a:t>
                      </a:r>
                      <a:endParaRPr lang="en-US" sz="15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13,825.86</a:t>
                      </a:r>
                      <a:endParaRPr lang="en-US" sz="15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18,343.69</a:t>
                      </a:r>
                      <a:endParaRPr lang="en-US" sz="15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9587">
                <a:tc>
                  <a:txBody>
                    <a:bodyPr/>
                    <a:lstStyle/>
                    <a:p>
                      <a:pPr marL="0" algn="thaiDi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5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รพ.อุทัย </a:t>
                      </a:r>
                      <a:r>
                        <a:rPr lang="en-US" sz="1500" b="1" i="0" u="none" strike="noStrike" kern="1200" dirty="0" smtClean="0"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500" b="1" i="0" u="none" strike="noStrike" kern="1200" dirty="0"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449.42</a:t>
                      </a:r>
                      <a:endParaRPr lang="en-US" sz="15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759.74</a:t>
                      </a:r>
                      <a:endParaRPr lang="en-US" sz="15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8,334.65</a:t>
                      </a:r>
                      <a:endParaRPr lang="en-US" sz="15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18,156.19</a:t>
                      </a:r>
                      <a:endParaRPr lang="en-US" sz="15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9587">
                <a:tc>
                  <a:txBody>
                    <a:bodyPr/>
                    <a:lstStyle/>
                    <a:p>
                      <a:pPr marL="0" algn="thaiDi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5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รพ.บางซ้าย</a:t>
                      </a:r>
                      <a:r>
                        <a:rPr lang="en-US" sz="1500" b="1" i="0" u="none" strike="noStrike" kern="12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50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(10)</a:t>
                      </a:r>
                      <a:endParaRPr lang="en-US" sz="1500" b="1" i="0" u="none" strike="noStrike" kern="1200" dirty="0"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751.97</a:t>
                      </a:r>
                      <a:endParaRPr lang="en-US" sz="15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934.66</a:t>
                      </a:r>
                      <a:endParaRPr lang="en-US" sz="15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18,427.94</a:t>
                      </a:r>
                      <a:endParaRPr lang="en-US" sz="15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26,760.10</a:t>
                      </a:r>
                      <a:endParaRPr lang="en-US" sz="15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9587">
                <a:tc>
                  <a:txBody>
                    <a:bodyPr/>
                    <a:lstStyle/>
                    <a:p>
                      <a:pPr marL="0" algn="thaiDi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5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รพ.บ้านแพรก </a:t>
                      </a:r>
                      <a:r>
                        <a:rPr lang="en-US" sz="150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5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800.46</a:t>
                      </a:r>
                      <a:endParaRPr lang="en-US" sz="15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942.49</a:t>
                      </a:r>
                      <a:endParaRPr lang="en-US" sz="15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20,220.70</a:t>
                      </a:r>
                      <a:endParaRPr lang="en-US" sz="15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28,276.26</a:t>
                      </a:r>
                      <a:endParaRPr lang="en-US" sz="15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9587">
                <a:tc>
                  <a:txBody>
                    <a:bodyPr/>
                    <a:lstStyle/>
                    <a:p>
                      <a:pPr marL="0" algn="thaiDi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500" b="1" i="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รพ.มหาราช</a:t>
                      </a:r>
                      <a:r>
                        <a:rPr lang="en-US" sz="1500" b="1" i="0" u="none" strike="noStrike" kern="12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50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(10)</a:t>
                      </a:r>
                      <a:endParaRPr lang="en-US" sz="1500" b="1" i="0" u="none" strike="noStrike" kern="1200" dirty="0"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658.30</a:t>
                      </a:r>
                      <a:endParaRPr lang="en-US" sz="15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934.66</a:t>
                      </a:r>
                      <a:endParaRPr lang="en-US" sz="15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20,166.03</a:t>
                      </a:r>
                      <a:endParaRPr lang="en-US" sz="1500" b="1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26,760.10</a:t>
                      </a:r>
                      <a:endParaRPr lang="en-US" sz="15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69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4"/>
            <a:ext cx="9144000" cy="46166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>
              <a:spcBef>
                <a:spcPct val="0"/>
              </a:spcBef>
              <a:buNone/>
              <a:defRPr sz="3200" b="1" spc="50">
                <a:ln w="11430"/>
                <a:solidFill>
                  <a:schemeClr val="dk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asmineUPC" pitchFamily="18" charset="-34"/>
                <a:ea typeface="Tahoma" pitchFamily="34" charset="0"/>
                <a:cs typeface="JasmineUPC" pitchFamily="18" charset="-34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th-TH" sz="2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สรุปภาพรวมการบริหารการเงินการคลัง รอบที่1/2560</a:t>
            </a: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04914"/>
              </p:ext>
            </p:extLst>
          </p:nvPr>
        </p:nvGraphicFramePr>
        <p:xfrm>
          <a:off x="35496" y="500042"/>
          <a:ext cx="9073008" cy="62598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7810"/>
                <a:gridCol w="928694"/>
                <a:gridCol w="1071570"/>
                <a:gridCol w="3464934"/>
              </a:tblGrid>
              <a:tr h="449147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ประเด็นที่มุ่งเน้น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เป้าหมาย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ผลงาน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หมายเหตุ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th-TH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 ร้อยละหน่วยบริการมีแผนทางการเงิน </a:t>
                      </a:r>
                      <a:r>
                        <a:rPr lang="en-US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(Planfin)</a:t>
                      </a:r>
                      <a:r>
                        <a:rPr lang="th-TH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ที่มีความ   ทันเวลา ครบถ้วน ถูกต้อง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endParaRPr lang="th-TH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th-TH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(16 /</a:t>
                      </a:r>
                      <a:r>
                        <a:rPr lang="en-US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</a:t>
                      </a:r>
                      <a:r>
                        <a:rPr lang="en-US" sz="1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h-TH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th-TH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 ร้อยละหน่วยบริการมีผลต่างของแผนและผลไม่เกินร้อยละ 5   (รายได้ต่ำกว่าแผนและค่าใช้จ่ายสูงกว่าแผนไม่เกินร้อยละ 5</a:t>
                      </a:r>
                      <a:r>
                        <a:rPr lang="th-TH" sz="1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≥80%</a:t>
                      </a:r>
                      <a:endParaRPr lang="th-TH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87.5%</a:t>
                      </a:r>
                    </a:p>
                    <a:p>
                      <a:pPr algn="ctr"/>
                      <a:r>
                        <a:rPr lang="th-TH" sz="1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 /16 </a:t>
                      </a:r>
                      <a:r>
                        <a:rPr lang="th-TH" sz="1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รพ.ท่าเรือ รายจ่ายเกินแผน</a:t>
                      </a:r>
                      <a:r>
                        <a:rPr lang="th-TH" sz="1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10 </a:t>
                      </a:r>
                      <a:r>
                        <a:rPr lang="en-US" sz="1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</a:p>
                    <a:p>
                      <a:pPr algn="l"/>
                      <a:r>
                        <a:rPr lang="th-TH" sz="1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รพ.บ้านแพรก รายจ่ายเกินแผน 13</a:t>
                      </a:r>
                      <a:r>
                        <a:rPr lang="en-US" sz="1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/>
                </a:tc>
              </a:tr>
              <a:tr h="7990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 ร้อยละ</a:t>
                      </a:r>
                      <a:r>
                        <a:rPr lang="th-TH" sz="1400" b="1" i="0" u="none" strike="noStrike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หน่วยบริการมีสัดส่วนของต้นทุนต่อรายได้ไม่เกินค่า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mean + 1 SD </a:t>
                      </a:r>
                      <a:r>
                        <a:rPr lang="th-TH" sz="1400" b="1" i="0" u="none" strike="noStrike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ของกลุ่ม</a:t>
                      </a:r>
                      <a:endParaRPr lang="en-US" sz="1400" b="1" i="0" u="none" strike="noStrike" kern="1200" baseline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≥80%</a:t>
                      </a:r>
                      <a:endParaRPr lang="th-TH" sz="14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87.5%</a:t>
                      </a:r>
                    </a:p>
                    <a:p>
                      <a:pPr algn="ctr"/>
                      <a:r>
                        <a:rPr lang="th-TH" sz="1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 /16 </a:t>
                      </a:r>
                      <a:r>
                        <a:rPr lang="th-TH" sz="1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Tx/>
                        <a:buNone/>
                      </a:pPr>
                      <a:r>
                        <a:rPr lang="th-TH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รพ.บางปะอิน และ รพ.วังน้อย </a:t>
                      </a:r>
                      <a:r>
                        <a:rPr lang="en-US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Unit Cost RW </a:t>
                      </a:r>
                      <a:r>
                        <a:rPr lang="th-TH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เกินจากค่า </a:t>
                      </a:r>
                      <a:r>
                        <a:rPr lang="en-US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</a:t>
                      </a:r>
                      <a:r>
                        <a:rPr lang="en-US" sz="1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ean+1SD</a:t>
                      </a:r>
                      <a:r>
                        <a:rPr lang="th-TH" sz="1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(ประเมินจากไตรมาส 4/2559)</a:t>
                      </a:r>
                      <a:endParaRPr lang="en-US" sz="1400" b="1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7725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400" b="1" i="0" u="none" strike="noStrike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 ร้อยละหน่วยบริการผ่านเกณฑ์ประเมินประสิทธิภาพฯ มากกว่า 4 ตัว จากเกณฑ์ฯ 7 ตัว</a:t>
                      </a:r>
                      <a:endParaRPr lang="th-TH" sz="14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≥50%</a:t>
                      </a:r>
                      <a:endParaRPr lang="th-TH" sz="14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ไม่แน่ใจในผลการประเมินข้อ</a:t>
                      </a:r>
                      <a:r>
                        <a:rPr lang="th-TH" sz="1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3 – 7 (ทุกจังหวัดที่ผ่านมา ก็จะไม่ประเมินในข้อนี้)</a:t>
                      </a:r>
                      <a:endParaRPr lang="th-TH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400" b="1" i="0" u="none" strike="noStrike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 ร้อยละหน่วยบริการมีค่าเฉลี่ยคะแนน 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FAI  &gt; 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≥75%</a:t>
                      </a:r>
                      <a:endParaRPr kumimoji="0" lang="th-TH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endParaRPr kumimoji="0" lang="th-TH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คะแนนเฉลี่ยภาพรวมจังหวัด</a:t>
                      </a:r>
                      <a:r>
                        <a:rPr lang="th-TH" sz="1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80.38 คะแนน</a:t>
                      </a:r>
                      <a:endParaRPr lang="th-TH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8662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6. </a:t>
                      </a:r>
                      <a:r>
                        <a:rPr lang="th-TH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</a:t>
                      </a:r>
                      <a:r>
                        <a:rPr lang="th-TH" sz="1400" b="1" i="0" u="none" strike="noStrike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หน่วยบริการผ่านเกณฑ์คะแนนคุณภาพบัญชีด้วยการตรวจทางอิเล็กทรอนิกส์ 100 คะแนน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≥85%</a:t>
                      </a:r>
                      <a:endParaRPr kumimoji="0" lang="th-TH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93.75%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 /16 </a:t>
                      </a:r>
                      <a:r>
                        <a:rPr kumimoji="0" lang="th-TH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kumimoji="0" lang="th-TH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en-US" sz="1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รพ.บางไทร ได้คะแนนคุณภาพบัญชี 85 คะแนน</a:t>
                      </a:r>
                      <a:endParaRPr lang="th-TH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1340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400" b="1" i="0" u="none" strike="noStrike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7. - มีเครือข่าย 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CFO</a:t>
                      </a:r>
                      <a:r>
                        <a:rPr lang="th-TH" sz="1400" b="1" i="0" u="none" strike="noStrike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/Auditor </a:t>
                      </a:r>
                      <a:r>
                        <a:rPr lang="th-TH" sz="1400" b="1" i="0" u="none" strike="noStrike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ระดับจังหวัด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400" b="1" i="0" u="none" strike="noStrike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- ร้อยละ 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CFO</a:t>
                      </a:r>
                      <a:r>
                        <a:rPr lang="th-TH" sz="1400" b="1" i="0" u="none" strike="noStrike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ผ่านการอบรมตามหลักสูตร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400" b="1" i="0" u="none" strike="noStrike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- ร้อยละ 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Auditor</a:t>
                      </a:r>
                      <a:r>
                        <a:rPr lang="th-TH" sz="1400" b="1" i="0" u="none" strike="noStrike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ผ่านการอบรมตามหลักสูตร</a:t>
                      </a:r>
                      <a:endParaRPr lang="th-TH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เครือข่าย</a:t>
                      </a:r>
                      <a:endParaRPr lang="en-US" sz="14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≥80%</a:t>
                      </a:r>
                      <a:endParaRPr lang="th-TH" sz="14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≥80%</a:t>
                      </a:r>
                      <a:endParaRPr lang="th-TH" sz="14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เครือข่าย</a:t>
                      </a:r>
                      <a:endParaRPr lang="en-US" sz="14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  <a:endParaRPr lang="th-TH" sz="14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4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th-TH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มีการอบรม </a:t>
                      </a:r>
                      <a:r>
                        <a:rPr lang="en-US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CFO</a:t>
                      </a:r>
                      <a:r>
                        <a:rPr lang="th-TH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ระดับจังหวัด เรื่องการประเมินประสิทธิ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ภาพด้วย</a:t>
                      </a:r>
                      <a:r>
                        <a:rPr lang="th-TH" sz="1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7 </a:t>
                      </a:r>
                      <a:r>
                        <a:rPr lang="en-US" sz="1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Plus Efficiency Score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th-TH" sz="1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ยังไม่มีการอบรม </a:t>
                      </a:r>
                      <a:r>
                        <a:rPr lang="en-US" sz="1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Auditor</a:t>
                      </a:r>
                      <a:endParaRPr lang="th-TH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09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441282"/>
              </p:ext>
            </p:extLst>
          </p:nvPr>
        </p:nvGraphicFramePr>
        <p:xfrm>
          <a:off x="71406" y="281479"/>
          <a:ext cx="8929719" cy="4790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9719"/>
              </a:tblGrid>
              <a:tr h="1041555"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ข้อสังเกตเพื่อการพัฒนา</a:t>
                      </a:r>
                      <a:endParaRPr lang="th-TH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49040">
                <a:tc>
                  <a:txBody>
                    <a:bodyPr/>
                    <a:lstStyle/>
                    <a:p>
                      <a:pPr marL="742950" marR="0" indent="-742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ผู้บริหารและเจ้าหน้าที่ผู้รับผิดชอบให้ความสำคัญและมีการกำหนดมาตรการไว้ชัดเจน</a:t>
                      </a:r>
                    </a:p>
                    <a:p>
                      <a:pPr marL="742950" marR="0" indent="-742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มีการนำเครื่องมือทางการเงินมาใช้ในการกำกับติดตามอย่างสม่ำเสมอและจริงจัง</a:t>
                      </a:r>
                    </a:p>
                    <a:p>
                      <a:pPr marL="742950" marR="0" indent="-742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มีการนำเครื่องมือทางการเงินมาใช้ในการคาดการณ์สถานการณ์ทางการเงินในอนาคต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15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44624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การตรวจสอบ</a:t>
            </a:r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ภายใน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จังหวัดพระนครศรีอยุธยา</a:t>
            </a:r>
            <a:endParaRPr lang="th-TH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45915" y="428605"/>
            <a:ext cx="88552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u="sng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การติดตามผลตรวจสอบภายใน  ประจำปีงบประมาณ พ.ศ.</a:t>
            </a:r>
            <a:r>
              <a:rPr lang="en-US" sz="2000" b="1" u="sng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2559</a:t>
            </a:r>
          </a:p>
          <a:p>
            <a:r>
              <a:rPr lang="th-TH" sz="2000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สสจ</a:t>
            </a:r>
            <a:r>
              <a:rPr lang="en-US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:</a:t>
            </a:r>
            <a:r>
              <a:rPr lang="th-TH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รายงาน</a:t>
            </a:r>
            <a:r>
              <a:rPr lang="th-TH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ผลการตรวจสอบภายใน </a:t>
            </a:r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แล้วเสร็จ ณ วันที่ 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28 </a:t>
            </a:r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60</a:t>
            </a:r>
            <a:endParaRPr lang="en-US" sz="20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1438" y="1285860"/>
            <a:ext cx="90011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u="sng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การจัดทำแผนการตรวจสอบภายใน  ประจำปีงบประมาณ พ.ศ.</a:t>
            </a:r>
            <a:r>
              <a:rPr lang="en-US" sz="2000" b="1" u="sng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</a:p>
          <a:p>
            <a:endParaRPr lang="en-US" sz="20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สสจ.</a:t>
            </a:r>
            <a:r>
              <a:rPr lang="th-TH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การจัดทำแผนการตรวจสอบ</a:t>
            </a:r>
            <a:r>
              <a:rPr lang="th-TH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ภายในประจำปีงบประมาณ พ</a:t>
            </a:r>
            <a:r>
              <a:rPr lang="en-US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.ศ.</a:t>
            </a:r>
            <a:r>
              <a:rPr lang="th-TH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2560 </a:t>
            </a:r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แล้วเสร็จ ณ วันที่ 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28 </a:t>
            </a:r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60</a:t>
            </a:r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2000" b="1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42876" y="2357429"/>
            <a:ext cx="88582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      </a:t>
            </a:r>
            <a:r>
              <a:rPr lang="th-TH" sz="2000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ด้าน</a:t>
            </a:r>
            <a:r>
              <a:rPr lang="th-TH" sz="20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ตรวจสอบ</a:t>
            </a:r>
            <a:r>
              <a:rPr lang="th-TH" sz="2000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ภายใน </a:t>
            </a:r>
            <a:endParaRPr lang="th-TH" sz="2000" b="1" u="sng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สสจ</a:t>
            </a:r>
            <a:r>
              <a:rPr lang="en-US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: </a:t>
            </a:r>
            <a:r>
              <a:rPr lang="th-TH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ปัจจุบันยังไม่ได้ดำเนินการ</a:t>
            </a:r>
          </a:p>
          <a:p>
            <a:r>
              <a:rPr lang="th-TH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เสนอแนะ </a:t>
            </a:r>
            <a:r>
              <a:rPr lang="en-US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กำกับ ติดตาม ให้มีดำเนินการการตรวจสอบภายในโดยเร่งด่วน</a:t>
            </a:r>
          </a:p>
          <a:p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              </a:t>
            </a:r>
            <a:r>
              <a:rPr lang="th-TH" sz="2000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ด้านการเงิน</a:t>
            </a:r>
            <a:endParaRPr lang="en-US" sz="2000" b="1" u="sng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กระบวนการทำแผนหน่วยบริการ </a:t>
            </a:r>
            <a:r>
              <a:rPr lang="en-US" sz="20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Planfin</a:t>
            </a:r>
            <a:r>
              <a:rPr lang="en-US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: </a:t>
            </a:r>
          </a:p>
          <a:p>
            <a:r>
              <a:rPr lang="th-TH" sz="20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สสจ.</a:t>
            </a:r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รพ.พระนครศรีอยุธยา มีการจัดทำแผนตามคู่มือการจัดทำแผนทางการเงิน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0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Planfin</a:t>
            </a:r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</a:p>
          <a:p>
            <a:r>
              <a:rPr lang="en-US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ลูกหนี้เงินยืม </a:t>
            </a:r>
            <a:r>
              <a:rPr lang="en-US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endParaRPr lang="th-TH" sz="20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สสจ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ลูกหนี้เงินยืมคงค้างไม่มีความเสี่ยงระยะเวลาที่เกินกำหนดนาน (มีการจัดทำระบบการควบคุมกำกับ)</a:t>
            </a:r>
          </a:p>
          <a:p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พระนครศรีอยุธยา 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มีการดำเนินสรุปเสนอผู้บริหารทุกสิ้นเดือนแต่มียอดลูกหนี้เงินยืมคงค้างชำระปีงบประมาณ 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2559 </a:t>
            </a:r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ซึ่งชำระแล้วเสร็จ ณ วันที่ 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มีนาคม 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  <a:endParaRPr lang="en-US" sz="20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78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456819"/>
            <a:ext cx="87154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ด้านบัญชี</a:t>
            </a:r>
          </a:p>
          <a:p>
            <a:r>
              <a:rPr lang="en-US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การจัดทำบัญชีในระบบ </a:t>
            </a:r>
            <a:r>
              <a:rPr lang="en-US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GFMIS : </a:t>
            </a:r>
            <a:endParaRPr lang="th-TH" sz="20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สสจ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ยังไม่ได้เนินการนำ</a:t>
            </a:r>
            <a:r>
              <a:rPr lang="th-TH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ข้อมูลเงินนอกงบประมาณเข้าระบบ </a:t>
            </a:r>
            <a:r>
              <a:rPr lang="en-US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GFMIS </a:t>
            </a:r>
            <a:endParaRPr lang="en-US" sz="2000" b="1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พระนครศรีอยุธยา 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ปัจจุบันดำเนินการนำข้อมูลเงินนอกงบประมาณเข้าระบบ 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GFMIS</a:t>
            </a:r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แบบรายวัน (</a:t>
            </a:r>
            <a:r>
              <a:rPr lang="th-TH" sz="20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บช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.01</a:t>
            </a:r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เริ่มดำเนินการเมื่อเดือน กุมภาพันธ์ 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60</a:t>
            </a:r>
            <a:endParaRPr lang="th-TH" sz="20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บริหารเจ้าหนี้</a:t>
            </a:r>
            <a:r>
              <a:rPr lang="en-US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:</a:t>
            </a:r>
            <a:endParaRPr lang="th-TH" sz="20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สสจ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: </a:t>
            </a:r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ไม่มีข้อสังเกต</a:t>
            </a:r>
          </a:p>
          <a:p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พระนครศรีอยุธยา </a:t>
            </a:r>
            <a:r>
              <a:rPr lang="en-US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มีการกำกับ ติดตาม เจ้าหนี้รายตัวและสรุปรายงานเจ้าหนี้ประจำเดือน</a:t>
            </a:r>
            <a:endParaRPr lang="en-US" sz="20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มีเงินที่ไม่ทราบแหล่งที่มา </a:t>
            </a:r>
            <a:r>
              <a:rPr lang="en-US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th-TH" sz="20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สสจ</a:t>
            </a:r>
            <a:r>
              <a:rPr lang="en-US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: 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ไม่มี</a:t>
            </a:r>
            <a:endParaRPr lang="en-US" sz="20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พระนครศรีอยุธยา 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มีเงินไม่ทราบแหล่งที่มาปีงบประมาณ 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58 </a:t>
            </a:r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 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รายการ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th-TH" sz="2000" dirty="0" smtClean="0">
              <a:solidFill>
                <a:srgbClr val="F79646">
                  <a:lumMod val="60000"/>
                  <a:lumOff val="40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42844" y="110661"/>
            <a:ext cx="89297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</a:t>
            </a:r>
            <a:r>
              <a:rPr lang="th-TH" sz="2000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ด้านการเงิน</a:t>
            </a:r>
            <a:r>
              <a:rPr lang="en-US" sz="2000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(ต่อ)</a:t>
            </a:r>
            <a:endParaRPr lang="th-TH" sz="20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ติดตามการใช้จ่ายเงินงบประมาณ </a:t>
            </a:r>
            <a:r>
              <a:rPr lang="en-US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sz="2000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th-TH" sz="2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สสจ.</a:t>
            </a:r>
            <a: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ผล</a:t>
            </a:r>
            <a: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การเบิกจ่ายไม่เป็นไปตามเกณฑ์ </a:t>
            </a:r>
            <a:r>
              <a:rPr lang="th-TH" sz="2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ไตร</a:t>
            </a:r>
            <a:r>
              <a:rPr lang="th-TH" sz="20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มาส</a:t>
            </a:r>
            <a:r>
              <a:rPr lang="en-US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(งบดำเนินงานร้อยละ </a:t>
            </a:r>
            <a:r>
              <a:rPr lang="en-US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26.45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endParaRPr lang="en-US" sz="20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ณ กุมภาพันธ์ </a:t>
            </a:r>
            <a:r>
              <a:rPr lang="en-US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60 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งบดำเนินงานร้อยละ </a:t>
            </a:r>
            <a:r>
              <a:rPr lang="en-US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37.73 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งบลงทุนร้อยละ </a:t>
            </a:r>
            <a:r>
              <a:rPr lang="en-US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64</a:t>
            </a:r>
            <a:endParaRPr lang="th-TH" sz="20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ข้อเสนอแนะ </a:t>
            </a:r>
            <a:r>
              <a:rPr lang="en-US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กำกับ ติดตามการลูกหนี้เงินยืมให้เป็นไปตามสัญญายืมเงินและผลการดำเนินการมาตรการเบิกจ่ายให้สอดคล้องตามนโยบาย</a:t>
            </a:r>
            <a:endParaRPr lang="en-US" sz="20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50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1406" y="369024"/>
            <a:ext cx="88954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การจัดเก็บรายได้ค่ารักษาพยาบาลจ่ายตรงกรมบัญชีกลาง</a:t>
            </a:r>
          </a:p>
          <a:p>
            <a:r>
              <a:rPr lang="th-TH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พระนครศรีอยุธยา 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ไม่มีข้อสังเกต</a:t>
            </a:r>
            <a:endParaRPr lang="en-US" sz="20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ข้อเสนอแนะ </a:t>
            </a:r>
            <a:r>
              <a:rPr lang="en-US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ให้กำกับติดตามข้อมูลทาง</a:t>
            </a:r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การเงิน การบัญชี</a:t>
            </a:r>
            <a:r>
              <a:rPr lang="th-TH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ให้ถูกต้อง ครบถ้วน ทันเวลา </a:t>
            </a:r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และจัดวางระบบการกำกับ ติดตามเงินไม่ทราบแหล่งที่มาโดยติดตามหาเงินรายการดังกล่าวโดยเร่งด่วน </a:t>
            </a:r>
            <a:r>
              <a:rPr lang="en-US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1374" y="2285992"/>
            <a:ext cx="907262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u="sng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ด้านบริหารพัสดุ</a:t>
            </a:r>
            <a:endParaRPr lang="en-US" sz="2000" b="1" u="sng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ใบสั่งซื้อ(</a:t>
            </a:r>
            <a:r>
              <a:rPr lang="en-US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PO)</a:t>
            </a:r>
            <a: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/ระบบการควบคลังพัสดุ </a:t>
            </a:r>
          </a:p>
          <a:p>
            <a:r>
              <a:rPr lang="th-TH" sz="20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สสจ.</a:t>
            </a:r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ไม่มีข้อสังเกต</a:t>
            </a:r>
          </a:p>
          <a:p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พระนครศรีอยุธยา 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มีความเสี่ยงการควบคุมรายการวัสดุมีหลากหลายรูปแบบ เช่น วัสดุ 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Lab </a:t>
            </a:r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และไม่ได้มอบหมายผู้ปฏิบัติหน้าที่“หัวหน้าหน่วยพัสดุ”ทำหน้าที่สั่งจ่ายพัสดุของคลังยา ทันตก</a:t>
            </a:r>
            <a:r>
              <a:rPr lang="th-TH" sz="20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รรม</a:t>
            </a:r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และ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Lab</a:t>
            </a:r>
            <a:endParaRPr lang="th-TH" sz="20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การตรวจสอบพัสดุประจำปีงบประมาณ </a:t>
            </a:r>
            <a:r>
              <a:rPr lang="en-US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2559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สสจ.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: </a:t>
            </a:r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ยังไม่ดำเนินการ</a:t>
            </a:r>
            <a:endParaRPr lang="en-US" sz="20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พระนครศรีอยุธยา 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รายงานผลการตรวจสอบล่าช้า (รายงานเดือน ม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.60</a:t>
            </a:r>
            <a:r>
              <a:rPr lang="th-TH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ข้อเสนอแนะ </a:t>
            </a:r>
            <a:r>
              <a:rPr lang="en-US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ควบคุมกำกับการปฏิบัติตามระเบียบพัสดุให้ถูกต้อง </a:t>
            </a:r>
            <a:endParaRPr lang="en-US" sz="20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2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133845"/>
              </p:ext>
            </p:extLst>
          </p:nvPr>
        </p:nvGraphicFramePr>
        <p:xfrm>
          <a:off x="107504" y="788759"/>
          <a:ext cx="8424936" cy="1331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24936"/>
              </a:tblGrid>
              <a:tr h="1298259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b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กำหนดช่องทาง/ขั้นตอน</a:t>
                      </a:r>
                      <a:r>
                        <a:rPr lang="th-TH" sz="19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กระบวนการจัดการเรื่อง</a:t>
                      </a:r>
                      <a:r>
                        <a:rPr lang="th-TH" sz="1900" b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ร้องเรียน</a:t>
                      </a:r>
                      <a:r>
                        <a:rPr lang="th-TH" sz="19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th-TH" sz="1900" b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กำหนด</a:t>
                      </a:r>
                      <a:r>
                        <a:rPr lang="th-TH" sz="19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หน่วยงานหรือเจ้าหน้าที่</a:t>
                      </a:r>
                      <a:r>
                        <a:rPr lang="th-TH" sz="1900" b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ผู้รับผิดชอบ/มี</a:t>
                      </a:r>
                      <a:r>
                        <a:rPr lang="th-TH" sz="19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ระบบการตอบสนองหรือรายงานผลการ</a:t>
                      </a:r>
                      <a:r>
                        <a:rPr lang="th-TH" sz="1900" b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ดำเนินการ /</a:t>
                      </a:r>
                      <a:r>
                        <a:rPr lang="th-TH" sz="1900" b="0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มีกระบวนการไกล่เกลี่ย/</a:t>
                      </a:r>
                      <a:r>
                        <a:rPr lang="th-TH" sz="1900" b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สรุปผล</a:t>
                      </a:r>
                      <a:r>
                        <a:rPr lang="th-TH" sz="19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</a:t>
                      </a:r>
                      <a:r>
                        <a:rPr lang="th-TH" sz="1900" b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ดำเนินการ</a:t>
                      </a: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900" b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สี่เหลี่ยมผืนผ้า 7"/>
          <p:cNvSpPr/>
          <p:nvPr/>
        </p:nvSpPr>
        <p:spPr>
          <a:xfrm>
            <a:off x="138733" y="4509123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ข้อเสนอแนะ</a:t>
            </a:r>
          </a:p>
          <a:p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ให้ความสำคัญของผู้บริหารในเรื่องของการป้องกันการทุจริตและความร่วมมือของเจ้าหน้าที่ภายในองค์กร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การป้องกันและปราบปรามการทุจริตผ่านกระบวนการประเมินคุณธรรมและความโปร่งใสในการ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ดำเนินงานของ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หน่วยงาน โดยกำหนดมาตรการ 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ป 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ค (การปลูกจิตสำนึก ป้องกัน ปราบปราม และสร้างเครือข่าย) 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900" y="119698"/>
            <a:ext cx="7915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แนวทางการดำเนินการการตอบสนองข้อร้องเรียน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115294"/>
              </p:ext>
            </p:extLst>
          </p:nvPr>
        </p:nvGraphicFramePr>
        <p:xfrm>
          <a:off x="179512" y="2812738"/>
          <a:ext cx="8496944" cy="140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96944"/>
              </a:tblGrid>
              <a:tr h="1402080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</a:t>
                      </a:r>
                      <a:r>
                        <a:rPr lang="th-TH" sz="2000" b="0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ไม่มี</a:t>
                      </a:r>
                      <a:r>
                        <a:rPr lang="th-TH" sz="2000" b="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การวิเคราะห์ความเสี่ยงเกี่ยวกับการปฏิบัติงานที่อาจเกิดผลประโยชน์ทับซ้อน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</a:t>
                      </a:r>
                      <a:r>
                        <a:rPr lang="th-TH" sz="20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มีคู่มือเกี่ยวกับการปฏิบัติงานเพื่อป้องกันผลประโยชน์ทับซ้อน</a:t>
                      </a:r>
                      <a:endParaRPr lang="en-US" sz="2000" b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</a:t>
                      </a:r>
                      <a:r>
                        <a:rPr lang="th-TH" sz="2000" b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มี</a:t>
                      </a:r>
                      <a:r>
                        <a:rPr lang="th-TH" sz="20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การประชุมหรือสัมมนาหรือแลกเปลี่ยนความรู้ภายในหน่วยงานเพื่อให้ความรู้</a:t>
                      </a:r>
                      <a:endParaRPr lang="en-US" sz="2000" b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</a:t>
                      </a:r>
                      <a:r>
                        <a:rPr lang="th-TH" sz="2000" b="0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ไม่มี</a:t>
                      </a:r>
                      <a:r>
                        <a:rPr lang="th-TH" sz="2000" b="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การทำแผนแก้ไข/การปรับปรุงขั้นตอน/แนวทางการปฏิบัติงานหรือ</a:t>
                      </a:r>
                      <a:r>
                        <a:rPr lang="th-TH" sz="2000" b="0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ระเบียบ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สี่เหลี่ยมผืนผ้า 8"/>
          <p:cNvSpPr/>
          <p:nvPr/>
        </p:nvSpPr>
        <p:spPr>
          <a:xfrm>
            <a:off x="237738" y="2314510"/>
            <a:ext cx="40366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การป้องกันผลประโยชน์ทับซ้อน</a:t>
            </a: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17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088373"/>
              </p:ext>
            </p:extLst>
          </p:nvPr>
        </p:nvGraphicFramePr>
        <p:xfrm>
          <a:off x="1857356" y="785798"/>
          <a:ext cx="5715040" cy="4554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5720" y="3"/>
            <a:ext cx="864399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การดำเนินการประเมินประสิทธิภาพการเงินการคลัง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มิติ</a:t>
            </a:r>
            <a:endParaRPr lang="th-TH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ลูกศรลง 9"/>
          <p:cNvSpPr/>
          <p:nvPr/>
        </p:nvSpPr>
        <p:spPr>
          <a:xfrm>
            <a:off x="4357694" y="500042"/>
            <a:ext cx="642937" cy="214312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86630" y="4357691"/>
            <a:ext cx="1677863" cy="12003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ระเบียบการเงิน</a:t>
            </a:r>
          </a:p>
          <a:p>
            <a:pPr algn="ctr">
              <a:defRPr/>
            </a:pPr>
            <a:r>
              <a:rPr lang="th-TH" sz="1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การติดตามการใช้จ่ายเงิน</a:t>
            </a:r>
          </a:p>
        </p:txBody>
      </p:sp>
      <p:sp>
        <p:nvSpPr>
          <p:cNvPr id="12" name="ลูกศรขวา 11"/>
          <p:cNvSpPr/>
          <p:nvPr/>
        </p:nvSpPr>
        <p:spPr>
          <a:xfrm>
            <a:off x="1500194" y="2428879"/>
            <a:ext cx="357187" cy="50006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20" y="4357691"/>
            <a:ext cx="200025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1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การควบคุมประสิทธิภาพ</a:t>
            </a:r>
          </a:p>
          <a:p>
            <a:pPr algn="ctr">
              <a:defRPr/>
            </a:pPr>
            <a:r>
              <a:rPr lang="th-TH" sz="1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กฎ ระเบียบพัสดุ</a:t>
            </a:r>
          </a:p>
        </p:txBody>
      </p:sp>
      <p:sp>
        <p:nvSpPr>
          <p:cNvPr id="14" name="ลูกศรซ้าย 13"/>
          <p:cNvSpPr/>
          <p:nvPr/>
        </p:nvSpPr>
        <p:spPr>
          <a:xfrm>
            <a:off x="7358069" y="2500317"/>
            <a:ext cx="357187" cy="5000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15250" y="2357441"/>
            <a:ext cx="142875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การควบคุมประสิทธิภาพ</a:t>
            </a:r>
          </a:p>
        </p:txBody>
      </p:sp>
      <p:sp>
        <p:nvSpPr>
          <p:cNvPr id="16" name="ลูกศรขวา 15"/>
          <p:cNvSpPr/>
          <p:nvPr/>
        </p:nvSpPr>
        <p:spPr>
          <a:xfrm>
            <a:off x="2143108" y="4572005"/>
            <a:ext cx="357187" cy="50006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349505"/>
            <a:ext cx="142875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1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บัญชี</a:t>
            </a:r>
            <a:br>
              <a:rPr lang="th-TH" sz="1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สาธารณสุข</a:t>
            </a:r>
          </a:p>
        </p:txBody>
      </p:sp>
      <p:sp>
        <p:nvSpPr>
          <p:cNvPr id="18" name="ลูกศรซ้าย 17"/>
          <p:cNvSpPr/>
          <p:nvPr/>
        </p:nvSpPr>
        <p:spPr>
          <a:xfrm>
            <a:off x="6929444" y="4572005"/>
            <a:ext cx="357187" cy="500063"/>
          </a:xfrm>
          <a:prstGeom prst="lef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09309" y="1360002"/>
            <a:ext cx="2435225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การบวนการจัดเก็บ      ค่ารักษาพยาบาล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35625" y="3571876"/>
            <a:ext cx="205898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Plan Fin</a:t>
            </a:r>
            <a:endParaRPr lang="th-TH" sz="20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2745" y="1342441"/>
            <a:ext cx="2720975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ระบบบัญชีเกณฑ์คงค้าง</a:t>
            </a:r>
            <a:r>
              <a:rPr lang="en-US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 </a:t>
            </a:r>
            <a:r>
              <a:rPr lang="en-US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GFMIS </a:t>
            </a:r>
            <a:endParaRPr lang="th-TH" sz="20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3355" y="3429004"/>
            <a:ext cx="247967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18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การจัดซื้อ/จ้าง </a:t>
            </a:r>
          </a:p>
          <a:p>
            <a:pPr algn="ctr">
              <a:defRPr/>
            </a:pPr>
            <a:r>
              <a:rPr lang="th-TH" sz="18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การบริหารคลังพัสดุ</a:t>
            </a:r>
            <a:endParaRPr lang="th-TH" sz="18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5572140"/>
            <a:ext cx="914400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รพ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พระนครศรีอยุธยา มีดำเนินการขั้นตอน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แต่งตั้งคณะทำงาน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และขั้นตอน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                 </a:t>
            </a:r>
            <a:r>
              <a:rPr lang="th-TH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ประเมินระบบแต่ละด้าน</a:t>
            </a:r>
          </a:p>
          <a:p>
            <a:pPr>
              <a:defRPr/>
            </a:pPr>
            <a:r>
              <a:rPr lang="th-TH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ข้อเสนอแนะ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เร่งรัดดำเนินการเนื่องจากมีการแต่งตั้งคณะทำงาน เมื่อวันที่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มี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.60</a:t>
            </a:r>
            <a:endParaRPr lang="th-TH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43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30"/>
          <p:cNvSpPr>
            <a:spLocks noChangeArrowheads="1"/>
          </p:cNvSpPr>
          <p:nvPr/>
        </p:nvSpPr>
        <p:spPr bwMode="auto">
          <a:xfrm>
            <a:off x="3276600" y="2349503"/>
            <a:ext cx="5759450" cy="93503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rgbClr val="8CADE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altLang="th-TH" smtClean="0">
              <a:solidFill>
                <a:srgbClr val="C1F3FF"/>
              </a:solidFill>
              <a:cs typeface="TH SarabunPSK" pitchFamily="34" charset="-34"/>
            </a:endParaRPr>
          </a:p>
        </p:txBody>
      </p:sp>
      <p:sp>
        <p:nvSpPr>
          <p:cNvPr id="2051" name="AutoShape 31"/>
          <p:cNvSpPr>
            <a:spLocks noChangeArrowheads="1"/>
          </p:cNvSpPr>
          <p:nvPr/>
        </p:nvSpPr>
        <p:spPr bwMode="auto">
          <a:xfrm>
            <a:off x="107950" y="2181227"/>
            <a:ext cx="3095625" cy="1116013"/>
          </a:xfrm>
          <a:prstGeom prst="roundRect">
            <a:avLst>
              <a:gd name="adj" fmla="val 16667"/>
            </a:avLst>
          </a:prstGeom>
          <a:solidFill>
            <a:srgbClr val="008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altLang="th-TH" sz="2400" smtClean="0">
              <a:solidFill>
                <a:srgbClr val="000000"/>
              </a:solidFill>
            </a:endParaRPr>
          </a:p>
        </p:txBody>
      </p:sp>
      <p:sp>
        <p:nvSpPr>
          <p:cNvPr id="2052" name="AutoShape 9"/>
          <p:cNvSpPr>
            <a:spLocks noChangeArrowheads="1"/>
          </p:cNvSpPr>
          <p:nvPr/>
        </p:nvSpPr>
        <p:spPr bwMode="auto">
          <a:xfrm>
            <a:off x="3276600" y="4868864"/>
            <a:ext cx="5759450" cy="1655763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"/>
              <a:defRPr/>
            </a:pPr>
            <a:r>
              <a:rPr lang="th-TH" altLang="th-TH" sz="2200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มีการกำหนดแนวปฏิบัติฯ</a:t>
            </a:r>
            <a:endParaRPr lang="en-US" altLang="th-TH" sz="2200" b="1" dirty="0" smtClean="0">
              <a:solidFill>
                <a:srgbClr val="3333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"/>
              <a:defRPr/>
            </a:pPr>
            <a:r>
              <a:rPr lang="en-US" altLang="th-TH" sz="2200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altLang="th-TH" sz="2200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มีระบบกำกับติดตามผ่านคณะกรรมการฯ</a:t>
            </a:r>
            <a:endParaRPr lang="en-US" altLang="th-TH" sz="2200" b="1" dirty="0">
              <a:solidFill>
                <a:srgbClr val="333399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</p:txBody>
      </p:sp>
      <p:sp>
        <p:nvSpPr>
          <p:cNvPr id="2053" name="AutoShape 7"/>
          <p:cNvSpPr>
            <a:spLocks noChangeArrowheads="1"/>
          </p:cNvSpPr>
          <p:nvPr/>
        </p:nvSpPr>
        <p:spPr bwMode="auto">
          <a:xfrm>
            <a:off x="107950" y="4868864"/>
            <a:ext cx="3095625" cy="1655763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th-TH" sz="2400" b="1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แนวปฏิบัติและกลไก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th-TH" sz="2400" b="1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การกำกับการปฏิบัติ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th-TH" sz="2400" b="1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ตามเกณฑ์จริยธรรม</a:t>
            </a:r>
          </a:p>
        </p:txBody>
      </p:sp>
      <p:sp>
        <p:nvSpPr>
          <p:cNvPr id="2054" name="AutoShape 21"/>
          <p:cNvSpPr>
            <a:spLocks noChangeArrowheads="1"/>
          </p:cNvSpPr>
          <p:nvPr/>
        </p:nvSpPr>
        <p:spPr bwMode="auto">
          <a:xfrm>
            <a:off x="3276600" y="3357563"/>
            <a:ext cx="5867400" cy="1422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ECDFF"/>
              </a:gs>
              <a:gs pos="50000">
                <a:srgbClr val="F7E7FF"/>
              </a:gs>
              <a:gs pos="100000">
                <a:srgbClr val="EECDFF"/>
              </a:gs>
            </a:gsLst>
            <a:lin ang="18900000" scaled="1"/>
          </a:gradFill>
          <a:ln w="9525">
            <a:solidFill>
              <a:schemeClr val="bg1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Char char=""/>
              <a:defRPr/>
            </a:pPr>
            <a:r>
              <a:rPr lang="th-TH" altLang="th-TH" sz="2000" b="1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คงคลังยา รพ.พระนครศรีอยุธยา</a:t>
            </a:r>
            <a:r>
              <a:rPr lang="en-US" altLang="th-TH" sz="2000" b="1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altLang="th-TH" sz="20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0.6</a:t>
            </a:r>
            <a:r>
              <a:rPr lang="en-US" altLang="th-TH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altLang="th-TH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altLang="th-TH" sz="2000" b="1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  <a:r>
              <a:rPr lang="th-TH" altLang="th-TH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th-TH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70000"/>
              <a:defRPr/>
            </a:pPr>
            <a:r>
              <a:rPr lang="th-TH" altLang="th-TH" sz="2000" b="1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รพ.เสนา </a:t>
            </a:r>
            <a:r>
              <a:rPr lang="th-TH" altLang="th-TH" sz="20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1.5</a:t>
            </a:r>
            <a:r>
              <a:rPr lang="th-TH" altLang="th-TH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altLang="th-TH" sz="2000" b="1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เดือน </a:t>
            </a:r>
            <a:r>
              <a:rPr lang="en-US" altLang="th-TH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70000"/>
              <a:defRPr/>
            </a:pPr>
            <a:r>
              <a:rPr lang="th-TH" altLang="th-TH" sz="2000" b="1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altLang="th-TH" sz="2000" b="1" dirty="0" err="1">
                <a:solidFill>
                  <a:srgbClr val="333399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รพช</a:t>
            </a:r>
            <a:r>
              <a:rPr lang="th-TH" altLang="th-TH" sz="2000" b="1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altLang="th-TH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altLang="th-TH" sz="2000" b="1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ค่าเฉลี่ย</a:t>
            </a:r>
            <a:r>
              <a:rPr lang="th-TH" altLang="th-TH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th-TH" sz="20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2.65</a:t>
            </a:r>
            <a:r>
              <a:rPr lang="en-US" altLang="th-TH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altLang="th-TH" sz="2000" b="1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</a:p>
        </p:txBody>
      </p:sp>
      <p:sp>
        <p:nvSpPr>
          <p:cNvPr id="2055" name="AutoShape 22"/>
          <p:cNvSpPr>
            <a:spLocks noChangeArrowheads="1"/>
          </p:cNvSpPr>
          <p:nvPr/>
        </p:nvSpPr>
        <p:spPr bwMode="auto">
          <a:xfrm>
            <a:off x="107950" y="3357563"/>
            <a:ext cx="3095625" cy="1422400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th-TH" altLang="th-TH" sz="2000" b="1" dirty="0">
              <a:solidFill>
                <a:srgbClr val="333399">
                  <a:lumMod val="7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h-TH" altLang="th-TH" sz="2000" b="1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ลดอัตราคงคลัง </a:t>
            </a:r>
            <a:endParaRPr lang="en-US" altLang="th-TH" sz="2000" b="1" dirty="0">
              <a:solidFill>
                <a:srgbClr val="333399">
                  <a:lumMod val="7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th-TH" sz="2000" b="1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altLang="th-TH" sz="2000" b="1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รพท. ไม่เกิน </a:t>
            </a:r>
            <a:r>
              <a:rPr lang="en-US" altLang="th-TH" sz="2000" b="1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altLang="th-TH" sz="2000" b="1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  <a:r>
              <a:rPr lang="en-US" altLang="th-TH" sz="2000" b="1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th-TH" altLang="th-TH" sz="2000" b="1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h-TH" altLang="th-TH" sz="2000" b="1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รพช.ไม่เกิน </a:t>
            </a:r>
            <a:r>
              <a:rPr lang="en-US" altLang="th-TH" sz="2000" b="1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altLang="th-TH" sz="2000" b="1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  <a:r>
              <a:rPr lang="en-US" altLang="th-TH" sz="2000" b="1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th-TH" altLang="th-TH" sz="2000" b="1" dirty="0">
                <a:solidFill>
                  <a:srgbClr val="333399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th-TH" altLang="th-TH" sz="2000" b="1" dirty="0">
              <a:solidFill>
                <a:srgbClr val="333399">
                  <a:lumMod val="7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6" name="AutoShape 24"/>
          <p:cNvSpPr>
            <a:spLocks noChangeArrowheads="1"/>
          </p:cNvSpPr>
          <p:nvPr/>
        </p:nvSpPr>
        <p:spPr bwMode="auto">
          <a:xfrm>
            <a:off x="3286128" y="692149"/>
            <a:ext cx="5749925" cy="159385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AA4FF"/>
              </a:gs>
              <a:gs pos="50000">
                <a:srgbClr val="E7C6FF"/>
              </a:gs>
              <a:gs pos="100000">
                <a:srgbClr val="F2E3FF"/>
              </a:gs>
            </a:gsLst>
            <a:lin ang="81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altLang="th-TH" smtClean="0">
              <a:solidFill>
                <a:srgbClr val="333399"/>
              </a:solidFill>
            </a:endParaRPr>
          </a:p>
        </p:txBody>
      </p:sp>
      <p:sp>
        <p:nvSpPr>
          <p:cNvPr id="2057" name="AutoShape 25"/>
          <p:cNvSpPr>
            <a:spLocks noChangeArrowheads="1"/>
          </p:cNvSpPr>
          <p:nvPr/>
        </p:nvSpPr>
        <p:spPr bwMode="auto">
          <a:xfrm>
            <a:off x="107950" y="692153"/>
            <a:ext cx="3106738" cy="1428751"/>
          </a:xfrm>
          <a:prstGeom prst="roundRect">
            <a:avLst>
              <a:gd name="adj" fmla="val 16667"/>
            </a:avLst>
          </a:prstGeom>
          <a:solidFill>
            <a:srgbClr val="C480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altLang="th-TH" smtClean="0">
              <a:solidFill>
                <a:srgbClr val="000000"/>
              </a:solidFill>
            </a:endParaRPr>
          </a:p>
        </p:txBody>
      </p:sp>
      <p:sp>
        <p:nvSpPr>
          <p:cNvPr id="3082" name="Text Box 5"/>
          <p:cNvSpPr txBox="1">
            <a:spLocks noChangeArrowheads="1"/>
          </p:cNvSpPr>
          <p:nvPr/>
        </p:nvSpPr>
        <p:spPr bwMode="auto">
          <a:xfrm>
            <a:off x="3276600" y="765175"/>
            <a:ext cx="57594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th-TH" altLang="th-TH" sz="24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16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</a:t>
            </a:r>
            <a:r>
              <a:rPr lang="th-TH" altLang="th-TH" sz="2000" b="1" dirty="0" smtClean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ระดับเขต </a:t>
            </a:r>
            <a:r>
              <a:rPr lang="en-US" altLang="th-TH" sz="2000" b="1" dirty="0" smtClean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: </a:t>
            </a:r>
            <a:r>
              <a:rPr lang="th-TH" altLang="th-TH" sz="2000" b="1" dirty="0" smtClean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อยู่ระหว่าง</a:t>
            </a:r>
            <a:r>
              <a:rPr lang="th-TH" altLang="th-TH" sz="2000" b="1" dirty="0" smtClean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จัดซื้อยาร่วมระดับเขต</a:t>
            </a:r>
            <a:r>
              <a:rPr lang="en-US" altLang="th-TH" sz="2000" b="1" dirty="0" smtClean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br>
              <a:rPr lang="en-US" altLang="th-TH" sz="2000" b="1" dirty="0" smtClean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th-TH" sz="2000" b="1" dirty="0" smtClean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        8  </a:t>
            </a:r>
            <a:r>
              <a:rPr lang="th-TH" altLang="th-TH" sz="2000" b="1" dirty="0" smtClean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รายการ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th-TH" altLang="th-TH" sz="16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16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</a:t>
            </a:r>
            <a:r>
              <a:rPr lang="th-TH" altLang="th-TH" sz="24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</a:t>
            </a:r>
            <a:r>
              <a:rPr lang="th-TH" altLang="th-TH" sz="2000" b="1" dirty="0" smtClean="0">
                <a:solidFill>
                  <a:srgbClr val="DAEDEF">
                    <a:lumMod val="25000"/>
                  </a:srgbClr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ระดับจังหวัด </a:t>
            </a:r>
            <a:r>
              <a:rPr lang="th-TH" altLang="th-TH" sz="2000" b="1" dirty="0" smtClean="0">
                <a:solidFill>
                  <a:srgbClr val="DAEDEF">
                    <a:lumMod val="25000"/>
                  </a:srgb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จัดซื้อมูลค่าไม่น้อยกว่าร้อยละ 20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th-TH" altLang="th-TH" sz="2000" b="1" u="sng" dirty="0" smtClean="0">
                <a:solidFill>
                  <a:srgbClr val="DAEDEF">
                    <a:lumMod val="25000"/>
                  </a:srgb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ผ่านเกณฑ์ ทุกโรงพยาบาล</a:t>
            </a:r>
            <a:r>
              <a:rPr lang="th-TH" altLang="th-TH" sz="2000" b="1" u="sng" dirty="0" smtClean="0">
                <a:solidFill>
                  <a:srgbClr val="2D2D8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th-TH" sz="2000" b="1" u="sng" dirty="0" smtClean="0">
              <a:solidFill>
                <a:srgbClr val="2D2D8A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en-US" altLang="th-TH" sz="24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214313" y="892180"/>
            <a:ext cx="30003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altLang="th-TH" sz="2000" b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จัดซื้อยาและเวชภัณฑ์ฯร่วมระดับเครือข่าย</a:t>
            </a:r>
            <a:r>
              <a:rPr lang="en-US" altLang="th-TH" sz="2000" b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th-TH" altLang="th-TH" sz="2000" b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จังหวัด</a:t>
            </a:r>
          </a:p>
        </p:txBody>
      </p:sp>
      <p:sp>
        <p:nvSpPr>
          <p:cNvPr id="2060" name="Text Box 27"/>
          <p:cNvSpPr txBox="1">
            <a:spLocks noChangeArrowheads="1"/>
          </p:cNvSpPr>
          <p:nvPr/>
        </p:nvSpPr>
        <p:spPr bwMode="auto">
          <a:xfrm>
            <a:off x="53975" y="2263776"/>
            <a:ext cx="334645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altLang="th-TH" sz="2000" b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สัดส่วนการใช้ยา </a:t>
            </a:r>
            <a:r>
              <a:rPr lang="en-US" altLang="th-TH" sz="2000" b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ED/NED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th-TH" sz="2000" b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th-TH" altLang="th-TH" sz="2000" b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รพศ. ,</a:t>
            </a:r>
            <a:r>
              <a:rPr lang="en-US" altLang="th-TH" sz="2000" b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altLang="th-TH" sz="2000" b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รพท.</a:t>
            </a:r>
            <a:r>
              <a:rPr lang="en-US" altLang="th-TH" sz="2000" b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, </a:t>
            </a:r>
            <a:r>
              <a:rPr lang="th-TH" altLang="th-TH" sz="2000" b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รพช.</a:t>
            </a:r>
            <a:r>
              <a:rPr lang="en-US" altLang="th-TH" sz="2000" b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)</a:t>
            </a:r>
            <a:endParaRPr lang="th-TH" altLang="th-TH" sz="2000" b="1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61" name="Text Box 32"/>
          <p:cNvSpPr txBox="1">
            <a:spLocks noChangeArrowheads="1"/>
          </p:cNvSpPr>
          <p:nvPr/>
        </p:nvSpPr>
        <p:spPr bwMode="auto">
          <a:xfrm>
            <a:off x="3276600" y="2420942"/>
            <a:ext cx="56880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altLang="th-TH" sz="2400" b="1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2000" b="1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</a:t>
            </a:r>
            <a:r>
              <a:rPr lang="en-US" altLang="th-TH" sz="2000" b="1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th-TH" altLang="th-TH" sz="2000" b="1" u="sng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รพ.พระนครศรีอยุธยา</a:t>
            </a:r>
            <a:r>
              <a:rPr lang="en-US" altLang="th-TH" sz="2000" b="1" u="sng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 80.72</a:t>
            </a:r>
            <a:r>
              <a:rPr lang="en-US" altLang="zh-CN" sz="2000" b="1" smtClean="0">
                <a:solidFill>
                  <a:srgbClr val="333399"/>
                </a:solidFill>
                <a:latin typeface="Tahoma" pitchFamily="34" charset="0"/>
                <a:ea typeface="SimSun" pitchFamily="2" charset="-122"/>
                <a:cs typeface="Tahoma" pitchFamily="34" charset="0"/>
              </a:rPr>
              <a:t> </a:t>
            </a:r>
            <a:r>
              <a:rPr lang="en-US" altLang="th-TH" sz="2000" b="1" smtClean="0">
                <a:solidFill>
                  <a:srgbClr val="600393"/>
                </a:solidFill>
                <a:latin typeface="Tahoma" pitchFamily="34" charset="0"/>
                <a:cs typeface="Tahoma" pitchFamily="34" charset="0"/>
              </a:rPr>
              <a:t>,</a:t>
            </a:r>
            <a:r>
              <a:rPr lang="th-TH" altLang="th-TH" sz="2000" b="1" smtClean="0">
                <a:solidFill>
                  <a:srgbClr val="600393"/>
                </a:solidFill>
                <a:latin typeface="Tahoma" pitchFamily="34" charset="0"/>
                <a:cs typeface="Tahoma" pitchFamily="34" charset="0"/>
              </a:rPr>
              <a:t> </a:t>
            </a:r>
            <a:br>
              <a:rPr lang="th-TH" altLang="th-TH" sz="2000" b="1" smtClean="0">
                <a:solidFill>
                  <a:srgbClr val="600393"/>
                </a:solidFill>
                <a:latin typeface="Tahoma" pitchFamily="34" charset="0"/>
                <a:cs typeface="Tahoma" pitchFamily="34" charset="0"/>
              </a:rPr>
            </a:br>
            <a:r>
              <a:rPr lang="th-TH" altLang="th-TH" sz="2000" b="1" smtClean="0">
                <a:solidFill>
                  <a:srgbClr val="600393"/>
                </a:solidFill>
                <a:latin typeface="Tahoma" pitchFamily="34" charset="0"/>
                <a:cs typeface="Tahoma" pitchFamily="34" charset="0"/>
              </a:rPr>
              <a:t>   รพช</a:t>
            </a:r>
            <a:r>
              <a:rPr lang="en-US" altLang="th-TH" sz="2000" b="1" smtClean="0">
                <a:solidFill>
                  <a:srgbClr val="600393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th-TH" altLang="th-TH" sz="2000" b="1" smtClean="0">
                <a:solidFill>
                  <a:srgbClr val="600393"/>
                </a:solidFill>
                <a:latin typeface="Tahoma" pitchFamily="34" charset="0"/>
                <a:cs typeface="Tahoma" pitchFamily="34" charset="0"/>
              </a:rPr>
              <a:t> ส่วนใหญ่ </a:t>
            </a:r>
            <a:r>
              <a:rPr lang="en-US" altLang="zh-CN" sz="2000" b="1" smtClean="0">
                <a:solidFill>
                  <a:srgbClr val="600393"/>
                </a:solidFill>
                <a:latin typeface="Tahoma" pitchFamily="34" charset="0"/>
                <a:ea typeface="SimSun" pitchFamily="2" charset="-122"/>
              </a:rPr>
              <a:t>&gt;90 </a:t>
            </a:r>
            <a:r>
              <a:rPr lang="en-US" altLang="th-TH" sz="2000" b="1" smtClean="0">
                <a:solidFill>
                  <a:srgbClr val="600393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th-TH" altLang="th-TH" sz="2000" b="1" smtClean="0">
              <a:solidFill>
                <a:srgbClr val="600393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62" name="สี่เหลี่ยมผืนผ้า 3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F9FFF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4000" b="1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การบริหารยาและเวชภัณฑ์มิใช่ยา</a:t>
            </a:r>
            <a:endParaRPr lang="th-TH" altLang="th-TH" sz="600" b="1" dirty="0" smtClean="0">
              <a:solidFill>
                <a:srgbClr val="333399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235831" y="3933825"/>
            <a:ext cx="576263" cy="0"/>
          </a:xfrm>
          <a:prstGeom prst="line">
            <a:avLst/>
          </a:prstGeom>
          <a:ln w="317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57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30"/>
          <p:cNvSpPr>
            <a:spLocks noChangeArrowheads="1"/>
          </p:cNvSpPr>
          <p:nvPr/>
        </p:nvSpPr>
        <p:spPr bwMode="auto">
          <a:xfrm>
            <a:off x="4449769" y="3700468"/>
            <a:ext cx="45370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AA4FF"/>
              </a:gs>
              <a:gs pos="25000">
                <a:srgbClr val="E7C6FF"/>
              </a:gs>
              <a:gs pos="50000">
                <a:srgbClr val="F2E3FF"/>
              </a:gs>
              <a:gs pos="75000">
                <a:srgbClr val="E7C6FF"/>
              </a:gs>
              <a:gs pos="100000">
                <a:srgbClr val="DAA4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2000" b="1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จัดซื้อยาร่วมระดับจังหวัด </a:t>
            </a:r>
            <a:r>
              <a:rPr lang="en-US" altLang="th-TH" sz="20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…</a:t>
            </a:r>
            <a:r>
              <a:rPr lang="en-US" altLang="th-TH" sz="2000" b="1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altLang="th-TH" sz="2000" b="1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รายการ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2000" b="1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จัดซื้อยาร่วมระดับเขต </a:t>
            </a:r>
            <a:r>
              <a:rPr lang="en-US" altLang="th-TH" sz="2000" b="1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altLang="th-TH" sz="2000" b="1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รายการ</a:t>
            </a:r>
          </a:p>
        </p:txBody>
      </p:sp>
      <p:sp>
        <p:nvSpPr>
          <p:cNvPr id="3075" name="AutoShape 31"/>
          <p:cNvSpPr>
            <a:spLocks noChangeArrowheads="1"/>
          </p:cNvSpPr>
          <p:nvPr/>
        </p:nvSpPr>
        <p:spPr bwMode="auto">
          <a:xfrm>
            <a:off x="107950" y="3716342"/>
            <a:ext cx="4248150" cy="936625"/>
          </a:xfrm>
          <a:prstGeom prst="roundRect">
            <a:avLst>
              <a:gd name="adj" fmla="val 16667"/>
            </a:avLst>
          </a:prstGeom>
          <a:solidFill>
            <a:srgbClr val="C480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2400" b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จัดซื้อจัดจ้างร่วม</a:t>
            </a:r>
          </a:p>
        </p:txBody>
      </p:sp>
      <p:sp>
        <p:nvSpPr>
          <p:cNvPr id="3076" name="AutoShape 21"/>
          <p:cNvSpPr>
            <a:spLocks noChangeArrowheads="1"/>
          </p:cNvSpPr>
          <p:nvPr/>
        </p:nvSpPr>
        <p:spPr bwMode="auto">
          <a:xfrm>
            <a:off x="4427544" y="4724400"/>
            <a:ext cx="4537075" cy="15128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BB0F0"/>
              </a:gs>
              <a:gs pos="50000">
                <a:srgbClr val="BACEF3"/>
              </a:gs>
              <a:gs pos="100000">
                <a:srgbClr val="DEE6F9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altLang="th-TH" smtClean="0">
              <a:solidFill>
                <a:srgbClr val="333399"/>
              </a:solidFill>
            </a:endParaRPr>
          </a:p>
        </p:txBody>
      </p:sp>
      <p:sp>
        <p:nvSpPr>
          <p:cNvPr id="3077" name="AutoShape 22"/>
          <p:cNvSpPr>
            <a:spLocks noChangeArrowheads="1"/>
          </p:cNvSpPr>
          <p:nvPr/>
        </p:nvSpPr>
        <p:spPr bwMode="auto">
          <a:xfrm>
            <a:off x="107950" y="4724400"/>
            <a:ext cx="4248150" cy="1512888"/>
          </a:xfrm>
          <a:prstGeom prst="roundRect">
            <a:avLst>
              <a:gd name="adj" fmla="val 16667"/>
            </a:avLst>
          </a:prstGeom>
          <a:solidFill>
            <a:srgbClr val="008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altLang="th-TH" smtClean="0">
              <a:solidFill>
                <a:srgbClr val="000000"/>
              </a:solidFill>
              <a:cs typeface="TH SarabunPSK" pitchFamily="34" charset="-34"/>
            </a:endParaRPr>
          </a:p>
        </p:txBody>
      </p:sp>
      <p:sp>
        <p:nvSpPr>
          <p:cNvPr id="3078" name="AutoShape 18"/>
          <p:cNvSpPr>
            <a:spLocks noChangeArrowheads="1"/>
          </p:cNvSpPr>
          <p:nvPr/>
        </p:nvSpPr>
        <p:spPr bwMode="auto">
          <a:xfrm>
            <a:off x="4449769" y="2492376"/>
            <a:ext cx="4537075" cy="11525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EE6F7"/>
              </a:gs>
              <a:gs pos="100000">
                <a:srgbClr val="8CADE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2000" b="1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 จ.พระนครศรีอยุธยา  </a:t>
            </a:r>
            <a:br>
              <a:rPr lang="th-TH" altLang="th-TH" sz="2000" b="1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</a:br>
            <a:r>
              <a:rPr lang="th-TH" altLang="th-TH" sz="2000" b="1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มีความถูกต้อง ร้อยละ </a:t>
            </a:r>
            <a:r>
              <a:rPr lang="en-US" altLang="th-TH" sz="2000" b="1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100</a:t>
            </a:r>
            <a:endParaRPr lang="th-TH" altLang="th-TH" sz="2000" smtClean="0">
              <a:solidFill>
                <a:srgbClr val="3333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9" name="AutoShape 19"/>
          <p:cNvSpPr>
            <a:spLocks noChangeArrowheads="1"/>
          </p:cNvSpPr>
          <p:nvPr/>
        </p:nvSpPr>
        <p:spPr bwMode="auto">
          <a:xfrm>
            <a:off x="107950" y="2492376"/>
            <a:ext cx="4248150" cy="1152525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th-TH" sz="2000" b="1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ดำเนินการจัดซื้อถูกต้องตามระเบียบ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th-TH" sz="2000" b="1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สำนักนายกรัฐมนตรีว่าด้วยการพัสดุ</a:t>
            </a:r>
          </a:p>
        </p:txBody>
      </p:sp>
      <p:sp>
        <p:nvSpPr>
          <p:cNvPr id="3080" name="AutoShape 24"/>
          <p:cNvSpPr>
            <a:spLocks noChangeArrowheads="1"/>
          </p:cNvSpPr>
          <p:nvPr/>
        </p:nvSpPr>
        <p:spPr bwMode="auto">
          <a:xfrm>
            <a:off x="4357686" y="1406529"/>
            <a:ext cx="4716462" cy="10080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AA4FF"/>
              </a:gs>
              <a:gs pos="50000">
                <a:srgbClr val="E7C6FF"/>
              </a:gs>
              <a:gs pos="100000">
                <a:srgbClr val="F2E3FF"/>
              </a:gs>
            </a:gsLst>
            <a:lin ang="81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altLang="th-TH" sz="2000" smtClean="0">
                <a:solidFill>
                  <a:srgbClr val="69009E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จ.พระนครศรีอยุธยา</a:t>
            </a:r>
            <a:r>
              <a:rPr lang="en-US" altLang="th-TH" sz="2000" smtClean="0">
                <a:solidFill>
                  <a:srgbClr val="69009E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 </a:t>
            </a:r>
            <a:r>
              <a:rPr lang="th-TH" altLang="th-TH" sz="2000" smtClean="0">
                <a:solidFill>
                  <a:srgbClr val="69009E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 มีแผนฯ ร่วมทุกแห่ง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altLang="th-TH" sz="2000" smtClean="0">
                <a:solidFill>
                  <a:srgbClr val="8204C8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(รพศ.</a:t>
            </a:r>
            <a:r>
              <a:rPr lang="en-US" altLang="th-TH" sz="2000" smtClean="0">
                <a:solidFill>
                  <a:srgbClr val="8204C8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/</a:t>
            </a:r>
            <a:r>
              <a:rPr lang="th-TH" altLang="th-TH" sz="2000" smtClean="0">
                <a:solidFill>
                  <a:srgbClr val="8204C8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รพท.</a:t>
            </a:r>
            <a:r>
              <a:rPr lang="en-US" altLang="th-TH" sz="2000" smtClean="0">
                <a:solidFill>
                  <a:srgbClr val="8204C8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/</a:t>
            </a:r>
            <a:r>
              <a:rPr lang="th-TH" altLang="th-TH" sz="2000" smtClean="0">
                <a:solidFill>
                  <a:srgbClr val="8204C8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รพช.</a:t>
            </a:r>
            <a:r>
              <a:rPr lang="en-US" altLang="th-TH" sz="2000" smtClean="0">
                <a:solidFill>
                  <a:srgbClr val="8204C8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 16 </a:t>
            </a:r>
            <a:r>
              <a:rPr lang="th-TH" altLang="th-TH" sz="2000" smtClean="0">
                <a:solidFill>
                  <a:srgbClr val="8204C8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แห่ง)</a:t>
            </a:r>
            <a:r>
              <a:rPr lang="en-US" altLang="th-TH" sz="2000" smtClean="0">
                <a:solidFill>
                  <a:srgbClr val="8204C8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th-TH" altLang="th-TH" sz="2000" smtClean="0">
                <a:solidFill>
                  <a:srgbClr val="69009E"/>
                </a:solidFill>
                <a:latin typeface="Tahoma" pitchFamily="34" charset="0"/>
                <a:cs typeface="Tahoma" pitchFamily="34" charset="0"/>
              </a:rPr>
              <a:t>ร้อยละ 100</a:t>
            </a:r>
            <a:endParaRPr lang="en-US" altLang="th-TH" sz="2000" smtClean="0">
              <a:solidFill>
                <a:srgbClr val="69009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81" name="AutoShape 25"/>
          <p:cNvSpPr>
            <a:spLocks noChangeArrowheads="1"/>
          </p:cNvSpPr>
          <p:nvPr/>
        </p:nvSpPr>
        <p:spPr bwMode="auto">
          <a:xfrm>
            <a:off x="166688" y="1377952"/>
            <a:ext cx="4176712" cy="1008063"/>
          </a:xfrm>
          <a:prstGeom prst="roundRect">
            <a:avLst>
              <a:gd name="adj" fmla="val 16667"/>
            </a:avLst>
          </a:prstGeom>
          <a:solidFill>
            <a:srgbClr val="C480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2000" b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มีแผนการบริหารยาและเวชภัณฑ์ฯ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2000" b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ร่วม ร้อยละ 100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altLang="th-TH" sz="200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6" name="Text Box 6"/>
          <p:cNvSpPr txBox="1">
            <a:spLocks noChangeArrowheads="1"/>
          </p:cNvSpPr>
          <p:nvPr/>
        </p:nvSpPr>
        <p:spPr bwMode="auto">
          <a:xfrm>
            <a:off x="4572000" y="4941892"/>
            <a:ext cx="42481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th-TH" altLang="th-TH" sz="2000" b="1" dirty="0" smtClean="0">
                <a:solidFill>
                  <a:srgbClr val="2D2D8A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จ.พระนครศรีอยุธยา  มูลค่าจัดซื้อร่วมยาและเวชภัณฑ์</a:t>
            </a:r>
            <a:r>
              <a:rPr lang="th-TH" altLang="th-TH" sz="2000" b="1" dirty="0" smtClean="0">
                <a:solidFill>
                  <a:srgbClr val="2D2D8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ร้อยละ 25.58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-1793875" y="1911351"/>
            <a:ext cx="4105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th-TH" altLang="th-TH" b="1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84" name="Text Box 28"/>
          <p:cNvSpPr txBox="1">
            <a:spLocks noChangeArrowheads="1"/>
          </p:cNvSpPr>
          <p:nvPr/>
        </p:nvSpPr>
        <p:spPr bwMode="auto">
          <a:xfrm>
            <a:off x="250825" y="4797430"/>
            <a:ext cx="40338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2000" b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มูลค่าการจัดซื้อร่วมยาและเวชภัณฑ์</a:t>
            </a:r>
            <a:r>
              <a:rPr lang="en-US" altLang="th-TH" sz="2000" b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altLang="th-TH" sz="2000" b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เท่ากับ</a:t>
            </a:r>
            <a:r>
              <a:rPr lang="en-US" altLang="th-TH" sz="2000" b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th-TH" altLang="th-TH" sz="2000" b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มากกว่า</a:t>
            </a:r>
            <a:r>
              <a:rPr lang="en-US" altLang="th-TH" sz="2000" b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altLang="th-TH" sz="2000" b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ร้อยละ 20 ของมูลค่าการจัดซื้อยาและเวชภัณฑ์ฯ ทั้งหมด</a:t>
            </a:r>
          </a:p>
        </p:txBody>
      </p:sp>
      <p:sp>
        <p:nvSpPr>
          <p:cNvPr id="3085" name="Text Box 34"/>
          <p:cNvSpPr txBox="1">
            <a:spLocks noChangeArrowheads="1"/>
          </p:cNvSpPr>
          <p:nvPr/>
        </p:nvSpPr>
        <p:spPr bwMode="auto">
          <a:xfrm>
            <a:off x="7885119" y="2538413"/>
            <a:ext cx="4643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altLang="th-TH" b="1" smtClean="0">
                <a:solidFill>
                  <a:srgbClr val="333399"/>
                </a:solidFill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 </a:t>
            </a:r>
            <a:endParaRPr lang="th-TH" altLang="th-TH" smtClean="0">
              <a:solidFill>
                <a:srgbClr val="333399"/>
              </a:solidFill>
              <a:latin typeface="TH SarabunPSK" pitchFamily="34" charset="-34"/>
              <a:ea typeface="SimSun" pitchFamily="2" charset="-122"/>
              <a:cs typeface="TH SarabunPSK" pitchFamily="34" charset="-34"/>
            </a:endParaRPr>
          </a:p>
        </p:txBody>
      </p:sp>
      <p:sp>
        <p:nvSpPr>
          <p:cNvPr id="3086" name="สี่เหลี่ยมผืนผ้า 3"/>
          <p:cNvSpPr>
            <a:spLocks noChangeArrowheads="1"/>
          </p:cNvSpPr>
          <p:nvPr/>
        </p:nvSpPr>
        <p:spPr bwMode="auto">
          <a:xfrm>
            <a:off x="0" y="260352"/>
            <a:ext cx="9144000" cy="95410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E7B7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th-TH" sz="800" b="1" smtClean="0">
              <a:solidFill>
                <a:srgbClr val="D88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H SarabunPSK" pitchFamily="34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3600" b="1" smtClean="0">
                <a:solidFill>
                  <a:srgbClr val="6900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สรุปผลการดำเนินงานตามตัวชี้วัด</a:t>
            </a:r>
            <a:endParaRPr lang="en-US" altLang="th-TH" sz="3600" b="1" smtClean="0">
              <a:solidFill>
                <a:srgbClr val="6900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altLang="th-TH" sz="1200" b="1" smtClean="0">
              <a:solidFill>
                <a:srgbClr val="8300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2775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8229600" cy="1143000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มูลค่าการจัดซื้อร่วมยาและเวชภัณฑ์ฯของหน่วยงาน</a:t>
            </a:r>
            <a:b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(ร้อยละ 20  ของมูลค่าการจัดซื้อยาและเวชภัณฑ์ฯทั้งหมด)</a:t>
            </a:r>
            <a:endParaRPr lang="th-TH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9388" y="1866903"/>
          <a:ext cx="8856662" cy="3413127"/>
        </p:xfrm>
        <a:graphic>
          <a:graphicData uri="http://schemas.openxmlformats.org/drawingml/2006/table">
            <a:tbl>
              <a:tblPr/>
              <a:tblGrid>
                <a:gridCol w="2232372"/>
                <a:gridCol w="2448272"/>
                <a:gridCol w="2376264"/>
                <a:gridCol w="1799754"/>
              </a:tblGrid>
              <a:tr h="741148"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ประเภท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มูลค่าการจัดซื้อร่วม 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มูลค่าการจัดซื้อทั้งหมด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คิดเป็นร้อยละ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B5FD"/>
                    </a:solidFill>
                  </a:tcPr>
                </a:tc>
              </a:tr>
              <a:tr h="513153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ยา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28,131,894.72 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123,283,728.08 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22.82 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513153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วัสดุการแพทย์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5,458,812.16 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15,731,858.82 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34.70 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3153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วัสดุทันตก</a:t>
                      </a:r>
                      <a:r>
                        <a:rPr lang="th-TH" sz="2000" b="0" i="0" u="none" strike="noStrike" dirty="0" err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รรม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1,145,806.44 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2,850,795.57 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40.19 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619367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 </a:t>
                      </a:r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วัสดุวิทยาศาสตร์การแพทย์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8,236,889.60 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26,101,653.97 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31.56 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513153"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รวม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42,973,402.92 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167,968,036.44 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25.58 </a:t>
                      </a:r>
                    </a:p>
                  </a:txBody>
                  <a:tcPr marL="7620" marR="7620" marT="7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297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4282" y="44624"/>
            <a:ext cx="8786874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พัฒนาระบบข้อมูลข่าวสารเทคโนโลยีสุขภาพ</a:t>
            </a:r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แห่งชาติ</a:t>
            </a:r>
          </a:p>
          <a:p>
            <a:pPr algn="ctr"/>
            <a:r>
              <a: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ร้อยละของจังหวัดและหน่วยบริการที่ผ่านเกณฑ์คุณภาพข้อมูล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7504" y="1556792"/>
            <a:ext cx="3960440" cy="49685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สถานการณ์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ข้อมูลนำเข้า </a:t>
            </a:r>
            <a:r>
              <a:rPr lang="en-US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HDC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ครบถ้วน ตามกำหนดระยะเวลา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ข้อมูลสาเหตุการตาย พบ</a:t>
            </a:r>
            <a:r>
              <a:rPr lang="en-US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Ill defined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ต่างจาก </a:t>
            </a:r>
            <a:r>
              <a:rPr lang="th-TH" sz="20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สนย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มาก (</a:t>
            </a:r>
            <a:r>
              <a:rPr lang="en-US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Q1, 60 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27.23% : 40.2%) </a:t>
            </a:r>
            <a:endParaRPr lang="th-TH" sz="20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65113" indent="-265113">
              <a:buFont typeface="Arial" pitchFamily="34" charset="0"/>
              <a:buChar char="•"/>
            </a:pP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อยู่ระหว่างทีมคุณภาพข้อมูลระดับอำเภอ และ รพ. </a:t>
            </a:r>
            <a:r>
              <a:rPr lang="en-US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Audit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ข้อมูลเวชระเบียน/การวินิจฉัยโรค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211960" y="1556792"/>
            <a:ext cx="4824536" cy="49685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ศักยภาพพื้นที่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มีทีม </a:t>
            </a:r>
            <a:r>
              <a:rPr lang="en-US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IT 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คุณภาพ ทั้งระดับจังหวัดและระดับอำเภอ ในการพัฒนางานงานข้อมูลสารสนเทศ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th-TH" sz="20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ผบห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และ </a:t>
            </a:r>
            <a:r>
              <a:rPr lang="en-US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PM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ใช้ข้อมูลจาก </a:t>
            </a:r>
            <a:r>
              <a:rPr lang="en-US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DHC 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ในการติดตามงาน ทำให้พัฒนาคุณภาพข้อมูลได้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ปัญหามาตรฐานทีม </a:t>
            </a:r>
            <a:r>
              <a:rPr lang="en-US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Audit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ข้อมูลบริการ และการไม่</a:t>
            </a:r>
            <a:r>
              <a:rPr lang="th-TH" sz="20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บูรณา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การระหว่างหน่วยงาน เพิ่มภาระงานให้พื้นที่และคุณภาพข้อมูล</a:t>
            </a:r>
            <a:endParaRPr lang="en-US" sz="20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65113" indent="-265113">
              <a:buFont typeface="Arial" pitchFamily="34" charset="0"/>
              <a:buChar char="•"/>
            </a:pPr>
            <a:endParaRPr lang="th-TH" sz="20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02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283968" y="764704"/>
            <a:ext cx="4608512" cy="50405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ข้อเสนอแนะต่อส่วนกลาง</a:t>
            </a:r>
          </a:p>
          <a:p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การวัดคุณภาพ</a:t>
            </a:r>
            <a:r>
              <a:rPr lang="th-TH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สาเหตุการตาย 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ควรปรับเป็นวัดสาเหตุการตาย เฉพาะในสถานบริการ และกำหนดแนวทางการพัฒนาคุณภาพการให้สาเหตุการตาย นอกสถานบริการ </a:t>
            </a:r>
            <a:endParaRPr lang="en-US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การ </a:t>
            </a: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Audit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ข้อมูลบริการ  เสนอให้ระดับส่วนกลาง</a:t>
            </a:r>
            <a:r>
              <a:rPr lang="th-TH" sz="20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บูรณา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การระหว่างหน่วยงานที่เกี่ยวข้อง   </a:t>
            </a:r>
            <a:endParaRPr lang="en-US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endParaRPr lang="en-US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764704"/>
            <a:ext cx="4032448" cy="50405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ข้อเสนอแนะต่อจังหวัด</a:t>
            </a:r>
          </a:p>
          <a:p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วิเคราะห์ข้อมูลสาเหตุการตาย รายอำเภอ เพื่อวางแผนพัฒนาคุณภาพ</a:t>
            </a:r>
            <a:endParaRPr lang="en-US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เตรียมนำผลการ  </a:t>
            </a: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Audit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ข้อมูลมาวิเคราะห์และส่งข้อมูลคืนกลับพื้นที่  </a:t>
            </a:r>
            <a:endParaRPr lang="en-US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ชื่นชมการพัฒนาของ </a:t>
            </a:r>
            <a:r>
              <a:rPr lang="th-TH" sz="20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สสจ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ในการทำ </a:t>
            </a: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Script  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ในการดำเนินการ/สุ่มตัวอย่าง ในการ </a:t>
            </a: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Audit 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ข้อมูล</a:t>
            </a:r>
          </a:p>
          <a:p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ชื่นชมทีม </a:t>
            </a: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CIO </a:t>
            </a: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ที่พัฒนาศักยภาพบุคลากรในการให้สาเหตุการตาย</a:t>
            </a:r>
            <a:endParaRPr lang="en-US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01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9538"/>
              </p:ext>
            </p:extLst>
          </p:nvPr>
        </p:nvGraphicFramePr>
        <p:xfrm>
          <a:off x="278556" y="755875"/>
          <a:ext cx="8820473" cy="57599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5863"/>
                <a:gridCol w="3322584"/>
                <a:gridCol w="1111824"/>
                <a:gridCol w="2297770"/>
                <a:gridCol w="1482432"/>
              </a:tblGrid>
              <a:tr h="602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ลำ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ดับ</a:t>
                      </a: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ประเด็นตรวจราชการ</a:t>
                      </a: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ผลงานรวม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ของจังหวัด</a:t>
                      </a: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ผลการตรวจรอบที่ 1</a:t>
                      </a: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133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</a:t>
                      </a: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บุคลากรทางการแพทย์และสาธารณสุขในจังหวัดผ่านการอบรมเชิงปฏิบัติการเพื่อเพิ่มศักยภาพทีมสนับสนุนงานวิจัย</a:t>
                      </a:r>
                      <a:endParaRPr lang="en-US" sz="1600" dirty="0" smtClean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เป้าหมาย</a:t>
                      </a:r>
                      <a:endParaRPr lang="en-US" sz="14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อย่างน้อย 1 คน</a:t>
                      </a: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ผ่าน</a:t>
                      </a:r>
                      <a:r>
                        <a:rPr lang="th-TH" sz="1600" dirty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30133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ผลงาน</a:t>
                      </a:r>
                      <a:endParaRPr lang="en-US" sz="14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64 </a:t>
                      </a:r>
                      <a:r>
                        <a:rPr lang="th-TH" sz="1600" baseline="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(มีบทบาท </a:t>
                      </a:r>
                      <a:r>
                        <a:rPr lang="en-US" sz="1600" baseline="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</a:t>
                      </a:r>
                      <a:r>
                        <a:rPr lang="th-TH" sz="1600" baseline="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คน)</a:t>
                      </a:r>
                      <a:r>
                        <a:rPr lang="th-TH" sz="1600" dirty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36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ร้อยละ</a:t>
                      </a:r>
                      <a:endParaRPr lang="en-US" sz="14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en-US" sz="160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100.00</a:t>
                      </a: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133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2</a:t>
                      </a: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มีผลงานวิจัย</a:t>
                      </a:r>
                      <a:r>
                        <a:rPr lang="en-US" sz="160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/R2R </a:t>
                      </a:r>
                      <a:r>
                        <a:rPr lang="th-TH" sz="160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ด้านสุขภาพ อย่างน้อย 5 เรื่อง</a:t>
                      </a:r>
                      <a:r>
                        <a:rPr lang="en-US" sz="160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th-TH" sz="160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จังหวัด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เป้าหมาย</a:t>
                      </a:r>
                      <a:endParaRPr lang="en-US" sz="14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อย่างน้อย 5 เรื่อง</a:t>
                      </a:r>
                      <a:r>
                        <a:rPr lang="th-TH" sz="1600" dirty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lang="th-TH" sz="1600" dirty="0" smtClean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(อยู่ระหว่างดำเนินการ)</a:t>
                      </a: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133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ผลงาน</a:t>
                      </a:r>
                      <a:endParaRPr lang="en-US" sz="14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133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ร้อยละ</a:t>
                      </a:r>
                      <a:endParaRPr lang="en-US" sz="14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266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3</a:t>
                      </a: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หน่วยงานมีคณะกรรมการจริยธรรมการวิจัย ได้จัดทำ</a:t>
                      </a:r>
                      <a:r>
                        <a:rPr lang="en-US" sz="160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SOP </a:t>
                      </a:r>
                      <a:r>
                        <a:rPr lang="th-TH" sz="160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และมีการพิจารณาจริยธรรมงานวิจัยอย่างต่อเนื่อง </a:t>
                      </a:r>
                      <a:r>
                        <a:rPr lang="en-US" sz="160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th-TH" sz="160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ครั้ง/ปี</a:t>
                      </a:r>
                      <a:r>
                        <a:rPr lang="en-US" sz="160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endParaRPr lang="th-TH" sz="1600" dirty="0" smtClean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เป้าหมาย</a:t>
                      </a:r>
                      <a:endParaRPr lang="en-US" sz="14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EC</a:t>
                      </a:r>
                      <a:r>
                        <a:rPr lang="th-TH" sz="160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.+</a:t>
                      </a:r>
                      <a:r>
                        <a:rPr lang="en-US" sz="160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SOP</a:t>
                      </a:r>
                      <a:r>
                        <a:rPr lang="en-US" sz="1600" baseline="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600" baseline="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+อนุมัติ </a:t>
                      </a:r>
                      <a:r>
                        <a:rPr lang="en-US" sz="1600" baseline="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EC</a:t>
                      </a:r>
                      <a:r>
                        <a:rPr lang="th-TH" sz="1600" baseline="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</a:t>
                      </a:r>
                      <a:r>
                        <a:rPr lang="en-US" sz="1600" baseline="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</a:t>
                      </a:r>
                      <a:endParaRPr lang="th-TH" sz="1600" baseline="0" dirty="0" smtClean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th-TH" sz="160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ครั้งต่อปี</a:t>
                      </a:r>
                      <a:r>
                        <a:rPr lang="th-TH" sz="1600" dirty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ผ่าน</a:t>
                      </a: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0133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ผลงาน</a:t>
                      </a:r>
                      <a:endParaRPr lang="en-US" sz="14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3</a:t>
                      </a: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460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ร้อยละ</a:t>
                      </a:r>
                      <a:endParaRPr lang="en-US" sz="14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100.00</a:t>
                      </a:r>
                      <a:r>
                        <a:rPr lang="th-TH" sz="1600" dirty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133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4</a:t>
                      </a: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จังหวัดรวบรวมและวิเคราะห์ผลงานวิจัย/</a:t>
                      </a:r>
                      <a:r>
                        <a:rPr lang="en-US" sz="160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R2R </a:t>
                      </a:r>
                      <a:r>
                        <a:rPr lang="th-TH" sz="160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จากหน่วยงานในจังหวัด ส่งเป็นฐานข้อมูลผลงานวิจัย</a:t>
                      </a:r>
                      <a:r>
                        <a:rPr lang="en-US" sz="160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/R2R </a:t>
                      </a:r>
                      <a:r>
                        <a:rPr lang="th-TH" sz="160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ระดับเขตสุขภาพ</a:t>
                      </a:r>
                      <a:endParaRPr lang="en-US" sz="1600" dirty="0" smtClean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เป้าหมาย</a:t>
                      </a:r>
                      <a:endParaRPr lang="en-US" sz="14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ฐานข้อมูลระดับจังหวัด</a:t>
                      </a:r>
                      <a:r>
                        <a:rPr lang="th-TH" sz="1600" dirty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 </a:t>
                      </a:r>
                      <a:endParaRPr lang="en-US" sz="1600" dirty="0" smtClean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(อยู่ระหว่างดำเนินการ)</a:t>
                      </a: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133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ผลงาน</a:t>
                      </a:r>
                      <a:endParaRPr lang="en-US" sz="14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266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ร้อยละ</a:t>
                      </a:r>
                      <a:endParaRPr lang="en-US" sz="14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133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5</a:t>
                      </a: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ร้อยละผลงานวิจัย</a:t>
                      </a:r>
                      <a:r>
                        <a:rPr lang="en-US" sz="160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/R2R </a:t>
                      </a:r>
                      <a:r>
                        <a:rPr lang="th-TH" sz="160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ด้านสุขภาพที่ให้หน่วยงานต่างๆ นำไปใช้ประโยชน์</a:t>
                      </a:r>
                      <a:endParaRPr lang="en-US" sz="1600" dirty="0" smtClean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เป้าหมาย</a:t>
                      </a:r>
                      <a:endParaRPr lang="en-US" sz="14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ร้อยละ 20</a:t>
                      </a:r>
                      <a:r>
                        <a:rPr lang="th-TH" sz="1600" dirty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(อยู่ระหว่างรวบรวมผลงาน)</a:t>
                      </a:r>
                      <a:r>
                        <a:rPr lang="th-TH" sz="1600" dirty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133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ผลงาน</a:t>
                      </a:r>
                      <a:endParaRPr lang="en-US" sz="14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16</a:t>
                      </a: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133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ร้อยละ</a:t>
                      </a:r>
                      <a:endParaRPr lang="en-US" sz="14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สี่เหลี่ยมมุมมน 13"/>
          <p:cNvSpPr/>
          <p:nvPr>
            <p:custDataLst>
              <p:tags r:id="rId1"/>
            </p:custDataLst>
          </p:nvPr>
        </p:nvSpPr>
        <p:spPr>
          <a:xfrm>
            <a:off x="158636" y="70126"/>
            <a:ext cx="8160902" cy="604431"/>
          </a:xfrm>
          <a:prstGeom prst="roundRect">
            <a:avLst/>
          </a:prstGeom>
          <a:solidFill>
            <a:srgbClr val="0000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10000"/>
              </a:lnSpc>
            </a:pPr>
            <a:r>
              <a:rPr lang="th-TH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ตัวชี้วัดที่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93 </a:t>
            </a:r>
            <a:r>
              <a:rPr lang="th-TH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ร้อยละผลงานวิจัย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/R2R</a:t>
            </a:r>
            <a:r>
              <a:rPr lang="th-TH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ด้านสุขภาพที่ให้หน่วยงานต่าง ๆ</a:t>
            </a:r>
          </a:p>
          <a:p>
            <a:pPr>
              <a:lnSpc>
                <a:spcPct val="110000"/>
              </a:lnSpc>
            </a:pPr>
            <a:r>
              <a:rPr lang="th-TH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                 นำไปใช้ประโยชน์</a:t>
            </a:r>
            <a:endParaRPr lang="th-TH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538" y="70126"/>
            <a:ext cx="668215" cy="60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4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XXTnyjW6NLf6dcsAfUgb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XXTnyjW6NLf6dcsAfUgb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XXTnyjW6NLf6dcsAfUgbQ"/>
</p:tagLst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การออกแบบเริ่มต้น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9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3914</Words>
  <Application>Microsoft Office PowerPoint</Application>
  <PresentationFormat>On-screen Show (4:3)</PresentationFormat>
  <Paragraphs>962</Paragraphs>
  <Slides>30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ชุดรูปแบบของ Office</vt:lpstr>
      <vt:lpstr>Office Theme</vt:lpstr>
      <vt:lpstr>4_ชุดรูปแบบของ Office</vt:lpstr>
      <vt:lpstr>1_Office Theme</vt:lpstr>
      <vt:lpstr>2_Office Theme</vt:lpstr>
      <vt:lpstr>การออกแบบเริ่มต้น</vt:lpstr>
      <vt:lpstr>1_ชุดรูปแบบของ Office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มูลค่าการจัดซื้อร่วมยาและเวชภัณฑ์ฯของหน่วยงาน  (ร้อยละ 20  ของมูลค่าการจัดซื้อยาและเวชภัณฑ์ฯทั้งหมด)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ผลการประเมิน PLANFIN  ไตรมาสที่  1/2560  (31  ธันวาคม  2559)</vt:lpstr>
      <vt:lpstr>ผลการประเมิน PLANFIN  ไตรมาสที่  1/2560  (31  ธันวาคม  2559)</vt:lpstr>
      <vt:lpstr>ต้นทุนต่อหน่วยบริการ ไตรมาสที่ 4 / 2559</vt:lpstr>
      <vt:lpstr>ต้นทุนต่อหน่วยบริการ ไตรมาสที่ 4 / 2559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dell</cp:lastModifiedBy>
  <cp:revision>61</cp:revision>
  <dcterms:created xsi:type="dcterms:W3CDTF">2017-02-01T06:14:13Z</dcterms:created>
  <dcterms:modified xsi:type="dcterms:W3CDTF">2017-03-03T04:54:41Z</dcterms:modified>
</cp:coreProperties>
</file>