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62" r:id="rId3"/>
    <p:sldId id="258" r:id="rId4"/>
    <p:sldId id="264" r:id="rId5"/>
    <p:sldId id="260" r:id="rId6"/>
    <p:sldId id="265" r:id="rId7"/>
    <p:sldId id="263" r:id="rId8"/>
    <p:sldId id="266" r:id="rId9"/>
    <p:sldId id="271" r:id="rId10"/>
    <p:sldId id="272" r:id="rId11"/>
    <p:sldId id="273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2A08B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69" d="100"/>
          <a:sy n="69" d="100"/>
        </p:scale>
        <p:origin x="-140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5BFD5-7F45-44D6-9988-A062617C327B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3C42A1CE-BFFB-4BB2-B867-A3798504C19D}">
      <dgm:prSet phldrT="[Text]" custT="1"/>
      <dgm:spPr>
        <a:solidFill>
          <a:srgbClr val="FF9966"/>
        </a:solidFill>
      </dgm:spPr>
      <dgm:t>
        <a:bodyPr/>
        <a:lstStyle/>
        <a:p>
          <a:r>
            <a:rPr lang="th-TH" sz="3200" dirty="0" smtClean="0">
              <a:latin typeface="Tahoma" pitchFamily="34" charset="0"/>
              <a:ea typeface="Tahoma" pitchFamily="34" charset="0"/>
              <a:cs typeface="Tahoma" pitchFamily="34" charset="0"/>
            </a:rPr>
            <a:t>   </a:t>
          </a:r>
          <a:endParaRPr lang="th-TH" sz="32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3810082-A7E5-4ECE-AD0D-2AC0A3ED3A45}" type="parTrans" cxnId="{D442C172-FF1A-4FB1-B518-E374DC8EC67C}">
      <dgm:prSet/>
      <dgm:spPr/>
      <dgm:t>
        <a:bodyPr/>
        <a:lstStyle/>
        <a:p>
          <a:endParaRPr lang="th-TH"/>
        </a:p>
      </dgm:t>
    </dgm:pt>
    <dgm:pt modelId="{088ED03F-0229-43D7-A222-94FB17DAD49A}" type="sibTrans" cxnId="{D442C172-FF1A-4FB1-B518-E374DC8EC67C}">
      <dgm:prSet/>
      <dgm:spPr/>
      <dgm:t>
        <a:bodyPr/>
        <a:lstStyle/>
        <a:p>
          <a:endParaRPr lang="th-TH"/>
        </a:p>
      </dgm:t>
    </dgm:pt>
    <dgm:pt modelId="{1961FDB4-38EC-42EA-8C32-5EBC77A45B73}">
      <dgm:prSet phldrT="[Text]" custT="1"/>
      <dgm:spPr/>
      <dgm:t>
        <a:bodyPr/>
        <a:lstStyle/>
        <a:p>
          <a:pPr algn="ctr"/>
          <a:r>
            <a:rPr lang="th-TH" sz="3200" dirty="0" smtClean="0">
              <a:latin typeface="Tahoma" pitchFamily="34" charset="0"/>
              <a:ea typeface="Tahoma" pitchFamily="34" charset="0"/>
              <a:cs typeface="Tahoma" pitchFamily="34" charset="0"/>
            </a:rPr>
            <a:t>กลุ่ม</a:t>
          </a:r>
          <a:r>
            <a:rPr lang="en-US" sz="3200" dirty="0" smtClean="0">
              <a:latin typeface="Tahoma" pitchFamily="34" charset="0"/>
              <a:ea typeface="Tahoma" pitchFamily="34" charset="0"/>
              <a:cs typeface="Tahoma" pitchFamily="34" charset="0"/>
            </a:rPr>
            <a:t> CKD 1,100</a:t>
          </a:r>
          <a:r>
            <a:rPr lang="th-TH" sz="3200" dirty="0" smtClean="0">
              <a:latin typeface="Tahoma" pitchFamily="34" charset="0"/>
              <a:ea typeface="Tahoma" pitchFamily="34" charset="0"/>
              <a:cs typeface="Tahoma" pitchFamily="34" charset="0"/>
            </a:rPr>
            <a:t> คน</a:t>
          </a:r>
          <a:endParaRPr lang="th-TH" sz="32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0718968-604A-430C-B502-5341968D4040}" type="parTrans" cxnId="{A56AC9A2-F4D0-4859-8252-A4A195ED1685}">
      <dgm:prSet/>
      <dgm:spPr/>
      <dgm:t>
        <a:bodyPr/>
        <a:lstStyle/>
        <a:p>
          <a:endParaRPr lang="th-TH"/>
        </a:p>
      </dgm:t>
    </dgm:pt>
    <dgm:pt modelId="{A318AA7D-49FA-4174-9B8F-EBD21DC5D6BE}" type="sibTrans" cxnId="{A56AC9A2-F4D0-4859-8252-A4A195ED1685}">
      <dgm:prSet/>
      <dgm:spPr/>
      <dgm:t>
        <a:bodyPr/>
        <a:lstStyle/>
        <a:p>
          <a:endParaRPr lang="th-TH"/>
        </a:p>
      </dgm:t>
    </dgm:pt>
    <dgm:pt modelId="{91F3B577-EB80-4E59-87F9-4133479F7049}">
      <dgm:prSet phldrT="[Text]" custT="1"/>
      <dgm:spPr>
        <a:solidFill>
          <a:srgbClr val="67D43C"/>
        </a:solidFill>
      </dgm:spPr>
      <dgm:t>
        <a:bodyPr/>
        <a:lstStyle/>
        <a:p>
          <a:r>
            <a:rPr lang="th-TH" sz="3200" dirty="0" smtClean="0">
              <a:latin typeface="Tahoma" pitchFamily="34" charset="0"/>
              <a:ea typeface="Tahoma" pitchFamily="34" charset="0"/>
              <a:cs typeface="Tahoma" pitchFamily="34" charset="0"/>
            </a:rPr>
            <a:t>   </a:t>
          </a:r>
          <a:endParaRPr lang="th-TH" sz="32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AE5EE23-E90A-4D23-ACC1-8346E60188AD}" type="parTrans" cxnId="{73A6A14D-87FA-45A7-A0FE-ABEAD94E5562}">
      <dgm:prSet/>
      <dgm:spPr/>
      <dgm:t>
        <a:bodyPr/>
        <a:lstStyle/>
        <a:p>
          <a:endParaRPr lang="th-TH"/>
        </a:p>
      </dgm:t>
    </dgm:pt>
    <dgm:pt modelId="{2AB3F410-6250-4400-B1DE-B8DE2679803D}" type="sibTrans" cxnId="{73A6A14D-87FA-45A7-A0FE-ABEAD94E5562}">
      <dgm:prSet/>
      <dgm:spPr/>
      <dgm:t>
        <a:bodyPr/>
        <a:lstStyle/>
        <a:p>
          <a:endParaRPr lang="th-TH"/>
        </a:p>
      </dgm:t>
    </dgm:pt>
    <dgm:pt modelId="{261E6B0E-0BD5-431C-9567-EE2D8B4B2712}">
      <dgm:prSet phldrT="[Text]" custT="1"/>
      <dgm:spPr/>
      <dgm:t>
        <a:bodyPr/>
        <a:lstStyle/>
        <a:p>
          <a:pPr algn="ctr"/>
          <a:r>
            <a:rPr lang="th-TH" sz="3200" dirty="0" smtClean="0">
              <a:latin typeface="Tahoma" pitchFamily="34" charset="0"/>
              <a:ea typeface="Tahoma" pitchFamily="34" charset="0"/>
              <a:cs typeface="Tahoma" pitchFamily="34" charset="0"/>
            </a:rPr>
            <a:t>กลุ่ม</a:t>
          </a:r>
          <a:r>
            <a:rPr lang="en-US" sz="3200" dirty="0" smtClean="0">
              <a:latin typeface="Tahoma" pitchFamily="34" charset="0"/>
              <a:ea typeface="Tahoma" pitchFamily="34" charset="0"/>
              <a:cs typeface="Tahoma" pitchFamily="34" charset="0"/>
            </a:rPr>
            <a:t> LTC 1,971</a:t>
          </a:r>
          <a:r>
            <a:rPr lang="th-TH" sz="3200" dirty="0" smtClean="0">
              <a:latin typeface="Tahoma" pitchFamily="34" charset="0"/>
              <a:ea typeface="Tahoma" pitchFamily="34" charset="0"/>
              <a:cs typeface="Tahoma" pitchFamily="34" charset="0"/>
            </a:rPr>
            <a:t> คน</a:t>
          </a:r>
          <a:endParaRPr lang="th-TH" sz="32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CA1920B-B3AA-41E1-AB0B-42D3B6E4DCC4}" type="parTrans" cxnId="{AC605E45-F3E3-4346-AD4F-695447B699EF}">
      <dgm:prSet/>
      <dgm:spPr/>
      <dgm:t>
        <a:bodyPr/>
        <a:lstStyle/>
        <a:p>
          <a:endParaRPr lang="th-TH"/>
        </a:p>
      </dgm:t>
    </dgm:pt>
    <dgm:pt modelId="{CEF350E0-3092-4262-8CDE-C2B972EE1E2E}" type="sibTrans" cxnId="{AC605E45-F3E3-4346-AD4F-695447B699EF}">
      <dgm:prSet/>
      <dgm:spPr/>
      <dgm:t>
        <a:bodyPr/>
        <a:lstStyle/>
        <a:p>
          <a:endParaRPr lang="th-TH"/>
        </a:p>
      </dgm:t>
    </dgm:pt>
    <dgm:pt modelId="{23C961E2-746A-457E-A4B7-A3D97EBA0320}">
      <dgm:prSet phldrT="[Text]" custT="1"/>
      <dgm:spPr/>
      <dgm:t>
        <a:bodyPr/>
        <a:lstStyle/>
        <a:p>
          <a:pPr algn="ctr"/>
          <a:r>
            <a:rPr lang="th-TH" sz="3200" dirty="0" smtClean="0">
              <a:latin typeface="Tahoma" pitchFamily="34" charset="0"/>
              <a:ea typeface="Tahoma" pitchFamily="34" charset="0"/>
              <a:cs typeface="Tahoma" pitchFamily="34" charset="0"/>
            </a:rPr>
            <a:t>กลุ่ม</a:t>
          </a:r>
          <a:r>
            <a:rPr lang="en-US" sz="3200" dirty="0" smtClean="0">
              <a:latin typeface="Tahoma" pitchFamily="34" charset="0"/>
              <a:ea typeface="Tahoma" pitchFamily="34" charset="0"/>
              <a:cs typeface="Tahoma" pitchFamily="34" charset="0"/>
            </a:rPr>
            <a:t> NCD 3,071 </a:t>
          </a:r>
          <a:r>
            <a:rPr lang="th-TH" sz="3200" dirty="0" smtClean="0">
              <a:latin typeface="Tahoma" pitchFamily="34" charset="0"/>
              <a:ea typeface="Tahoma" pitchFamily="34" charset="0"/>
              <a:cs typeface="Tahoma" pitchFamily="34" charset="0"/>
            </a:rPr>
            <a:t>คน</a:t>
          </a:r>
          <a:endParaRPr lang="th-TH" sz="32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C5E708C-9557-47DF-9C6A-2EEB89A549EC}" type="parTrans" cxnId="{F2ECD1F4-29F9-4D42-B340-1448EE345664}">
      <dgm:prSet/>
      <dgm:spPr/>
      <dgm:t>
        <a:bodyPr/>
        <a:lstStyle/>
        <a:p>
          <a:endParaRPr lang="th-TH"/>
        </a:p>
      </dgm:t>
    </dgm:pt>
    <dgm:pt modelId="{631E22CE-D710-4834-B551-02440A109A7B}" type="sibTrans" cxnId="{F2ECD1F4-29F9-4D42-B340-1448EE345664}">
      <dgm:prSet/>
      <dgm:spPr/>
      <dgm:t>
        <a:bodyPr/>
        <a:lstStyle/>
        <a:p>
          <a:endParaRPr lang="th-TH"/>
        </a:p>
      </dgm:t>
    </dgm:pt>
    <dgm:pt modelId="{C4F97721-AD82-4563-918A-DBFB40B6B17C}">
      <dgm:prSet phldrT="[Text]" custT="1"/>
      <dgm:spPr>
        <a:solidFill>
          <a:srgbClr val="0070C0"/>
        </a:solidFill>
      </dgm:spPr>
      <dgm:t>
        <a:bodyPr/>
        <a:lstStyle/>
        <a:p>
          <a:r>
            <a:rPr lang="th-TH" sz="3200" dirty="0" smtClean="0">
              <a:latin typeface="Tahoma" pitchFamily="34" charset="0"/>
              <a:ea typeface="Tahoma" pitchFamily="34" charset="0"/>
              <a:cs typeface="Tahoma" pitchFamily="34" charset="0"/>
            </a:rPr>
            <a:t>   </a:t>
          </a:r>
          <a:endParaRPr lang="th-TH" sz="32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487C772-93BB-44C2-A5E5-EB02F1C5E30B}" type="parTrans" cxnId="{D5D31404-C210-402D-889E-3DAB31015C39}">
      <dgm:prSet/>
      <dgm:spPr/>
      <dgm:t>
        <a:bodyPr/>
        <a:lstStyle/>
        <a:p>
          <a:endParaRPr lang="th-TH"/>
        </a:p>
      </dgm:t>
    </dgm:pt>
    <dgm:pt modelId="{611E8B6C-8757-4FE4-AACF-05003D9DCFB2}" type="sibTrans" cxnId="{D5D31404-C210-402D-889E-3DAB31015C39}">
      <dgm:prSet/>
      <dgm:spPr/>
      <dgm:t>
        <a:bodyPr/>
        <a:lstStyle/>
        <a:p>
          <a:endParaRPr lang="th-TH"/>
        </a:p>
      </dgm:t>
    </dgm:pt>
    <dgm:pt modelId="{BB9FE880-DF6A-4897-8775-A46CF022234A}">
      <dgm:prSet custT="1"/>
      <dgm:spPr/>
      <dgm:t>
        <a:bodyPr/>
        <a:lstStyle/>
        <a:p>
          <a:pPr algn="ctr"/>
          <a:r>
            <a:rPr lang="th-TH" sz="3200" dirty="0" smtClean="0">
              <a:latin typeface="Tahoma" pitchFamily="34" charset="0"/>
              <a:ea typeface="Tahoma" pitchFamily="34" charset="0"/>
              <a:cs typeface="Tahoma" pitchFamily="34" charset="0"/>
            </a:rPr>
            <a:t>รวมเป้าหมาย </a:t>
          </a:r>
          <a:r>
            <a:rPr lang="en-US" sz="3200" dirty="0" smtClean="0">
              <a:latin typeface="Tahoma" pitchFamily="34" charset="0"/>
              <a:ea typeface="Tahoma" pitchFamily="34" charset="0"/>
              <a:cs typeface="Tahoma" pitchFamily="34" charset="0"/>
            </a:rPr>
            <a:t>6,142 </a:t>
          </a:r>
          <a:r>
            <a:rPr lang="th-TH" sz="3200" dirty="0" smtClean="0">
              <a:latin typeface="Tahoma" pitchFamily="34" charset="0"/>
              <a:ea typeface="Tahoma" pitchFamily="34" charset="0"/>
              <a:cs typeface="Tahoma" pitchFamily="34" charset="0"/>
            </a:rPr>
            <a:t>คน</a:t>
          </a:r>
          <a:endParaRPr lang="th-TH" sz="32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00F0E427-EF08-41B7-AE90-49292C7BE242}" type="parTrans" cxnId="{6DAABA54-59BA-46CC-BF99-96D9CC65D2FB}">
      <dgm:prSet/>
      <dgm:spPr/>
      <dgm:t>
        <a:bodyPr/>
        <a:lstStyle/>
        <a:p>
          <a:endParaRPr lang="th-TH"/>
        </a:p>
      </dgm:t>
    </dgm:pt>
    <dgm:pt modelId="{E265444D-B429-48DF-A4B5-5D8EDF7176D3}" type="sibTrans" cxnId="{6DAABA54-59BA-46CC-BF99-96D9CC65D2FB}">
      <dgm:prSet/>
      <dgm:spPr/>
      <dgm:t>
        <a:bodyPr/>
        <a:lstStyle/>
        <a:p>
          <a:endParaRPr lang="th-TH"/>
        </a:p>
      </dgm:t>
    </dgm:pt>
    <dgm:pt modelId="{A58BF68A-9C3C-4EF2-B332-763B4730AB68}">
      <dgm:prSet phldrT="[Text]" custT="1"/>
      <dgm:spPr>
        <a:solidFill>
          <a:srgbClr val="FFFF00"/>
        </a:solidFill>
      </dgm:spPr>
      <dgm:t>
        <a:bodyPr/>
        <a:lstStyle/>
        <a:p>
          <a:pPr algn="ctr"/>
          <a:r>
            <a:rPr lang="th-TH" sz="3200" dirty="0" smtClean="0">
              <a:latin typeface="Tahoma" pitchFamily="34" charset="0"/>
              <a:ea typeface="Tahoma" pitchFamily="34" charset="0"/>
              <a:cs typeface="Tahoma" pitchFamily="34" charset="0"/>
            </a:rPr>
            <a:t>   </a:t>
          </a:r>
          <a:endParaRPr lang="th-TH" sz="32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A8874D0-BCAA-4CB7-88F4-E885FC74943A}" type="sibTrans" cxnId="{ABD80182-EE1C-4431-8DCB-4206E6E23ADA}">
      <dgm:prSet/>
      <dgm:spPr/>
      <dgm:t>
        <a:bodyPr/>
        <a:lstStyle/>
        <a:p>
          <a:endParaRPr lang="th-TH"/>
        </a:p>
      </dgm:t>
    </dgm:pt>
    <dgm:pt modelId="{16F9FF60-6CE8-49B5-8790-7903F2E3A234}" type="parTrans" cxnId="{ABD80182-EE1C-4431-8DCB-4206E6E23ADA}">
      <dgm:prSet/>
      <dgm:spPr/>
      <dgm:t>
        <a:bodyPr/>
        <a:lstStyle/>
        <a:p>
          <a:endParaRPr lang="th-TH"/>
        </a:p>
      </dgm:t>
    </dgm:pt>
    <dgm:pt modelId="{3D1355B1-CE12-46D7-A0E6-4A460D749FDF}" type="pres">
      <dgm:prSet presAssocID="{5475BFD5-7F45-44D6-9988-A062617C32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0824C5CE-F07A-41EA-BA79-42514B00AE13}" type="pres">
      <dgm:prSet presAssocID="{3C42A1CE-BFFB-4BB2-B867-A3798504C19D}" presName="parentLin" presStyleCnt="0"/>
      <dgm:spPr/>
      <dgm:t>
        <a:bodyPr/>
        <a:lstStyle/>
        <a:p>
          <a:endParaRPr lang="th-TH"/>
        </a:p>
      </dgm:t>
    </dgm:pt>
    <dgm:pt modelId="{2385B9F7-6F6C-4CF4-B22B-E32964D1E626}" type="pres">
      <dgm:prSet presAssocID="{3C42A1CE-BFFB-4BB2-B867-A3798504C19D}" presName="parentLeftMargin" presStyleLbl="node1" presStyleIdx="0" presStyleCnt="4"/>
      <dgm:spPr/>
      <dgm:t>
        <a:bodyPr/>
        <a:lstStyle/>
        <a:p>
          <a:endParaRPr lang="th-TH"/>
        </a:p>
      </dgm:t>
    </dgm:pt>
    <dgm:pt modelId="{49BCBB27-488A-4676-8539-17052F372903}" type="pres">
      <dgm:prSet presAssocID="{3C42A1CE-BFFB-4BB2-B867-A3798504C19D}" presName="parentText" presStyleLbl="node1" presStyleIdx="0" presStyleCnt="4" custLinFactX="18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BBBDD15-B456-422D-A0FA-70BF2C19350B}" type="pres">
      <dgm:prSet presAssocID="{3C42A1CE-BFFB-4BB2-B867-A3798504C19D}" presName="negativeSpace" presStyleCnt="0"/>
      <dgm:spPr/>
      <dgm:t>
        <a:bodyPr/>
        <a:lstStyle/>
        <a:p>
          <a:endParaRPr lang="th-TH"/>
        </a:p>
      </dgm:t>
    </dgm:pt>
    <dgm:pt modelId="{419A35FE-A806-4CC6-BD1A-892AB2AF41F1}" type="pres">
      <dgm:prSet presAssocID="{3C42A1CE-BFFB-4BB2-B867-A3798504C19D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1C1D225-5916-42CB-89E8-880849408312}" type="pres">
      <dgm:prSet presAssocID="{088ED03F-0229-43D7-A222-94FB17DAD49A}" presName="spaceBetweenRectangles" presStyleCnt="0"/>
      <dgm:spPr/>
      <dgm:t>
        <a:bodyPr/>
        <a:lstStyle/>
        <a:p>
          <a:endParaRPr lang="th-TH"/>
        </a:p>
      </dgm:t>
    </dgm:pt>
    <dgm:pt modelId="{6E392105-F643-4186-81B1-AC38F23A2014}" type="pres">
      <dgm:prSet presAssocID="{91F3B577-EB80-4E59-87F9-4133479F7049}" presName="parentLin" presStyleCnt="0"/>
      <dgm:spPr/>
      <dgm:t>
        <a:bodyPr/>
        <a:lstStyle/>
        <a:p>
          <a:endParaRPr lang="th-TH"/>
        </a:p>
      </dgm:t>
    </dgm:pt>
    <dgm:pt modelId="{4DEFF51B-D64D-449A-BB57-0979CE3A9CA5}" type="pres">
      <dgm:prSet presAssocID="{91F3B577-EB80-4E59-87F9-4133479F7049}" presName="parentLeftMargin" presStyleLbl="node1" presStyleIdx="0" presStyleCnt="4"/>
      <dgm:spPr/>
      <dgm:t>
        <a:bodyPr/>
        <a:lstStyle/>
        <a:p>
          <a:endParaRPr lang="th-TH"/>
        </a:p>
      </dgm:t>
    </dgm:pt>
    <dgm:pt modelId="{69FA2C9A-4B07-4ADD-9081-3DB0CAC1783B}" type="pres">
      <dgm:prSet presAssocID="{91F3B577-EB80-4E59-87F9-4133479F7049}" presName="parentText" presStyleLbl="node1" presStyleIdx="1" presStyleCnt="4" custLinFactX="1548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7C49C13-00CA-4B3A-AD48-14AB2F275385}" type="pres">
      <dgm:prSet presAssocID="{91F3B577-EB80-4E59-87F9-4133479F7049}" presName="negativeSpace" presStyleCnt="0"/>
      <dgm:spPr/>
      <dgm:t>
        <a:bodyPr/>
        <a:lstStyle/>
        <a:p>
          <a:endParaRPr lang="th-TH"/>
        </a:p>
      </dgm:t>
    </dgm:pt>
    <dgm:pt modelId="{5CF76C4F-15CE-45A5-8982-48D6B5618811}" type="pres">
      <dgm:prSet presAssocID="{91F3B577-EB80-4E59-87F9-4133479F7049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A7A5B19-32CB-4864-98D0-37A8ECB71337}" type="pres">
      <dgm:prSet presAssocID="{2AB3F410-6250-4400-B1DE-B8DE2679803D}" presName="spaceBetweenRectangles" presStyleCnt="0"/>
      <dgm:spPr/>
      <dgm:t>
        <a:bodyPr/>
        <a:lstStyle/>
        <a:p>
          <a:endParaRPr lang="th-TH"/>
        </a:p>
      </dgm:t>
    </dgm:pt>
    <dgm:pt modelId="{A4A4CE32-37AE-4946-84B5-8E230EB28176}" type="pres">
      <dgm:prSet presAssocID="{A58BF68A-9C3C-4EF2-B332-763B4730AB68}" presName="parentLin" presStyleCnt="0"/>
      <dgm:spPr/>
      <dgm:t>
        <a:bodyPr/>
        <a:lstStyle/>
        <a:p>
          <a:endParaRPr lang="th-TH"/>
        </a:p>
      </dgm:t>
    </dgm:pt>
    <dgm:pt modelId="{55A163D7-3947-402E-992D-63D5D8D00278}" type="pres">
      <dgm:prSet presAssocID="{A58BF68A-9C3C-4EF2-B332-763B4730AB68}" presName="parentLeftMargin" presStyleLbl="node1" presStyleIdx="1" presStyleCnt="4"/>
      <dgm:spPr/>
      <dgm:t>
        <a:bodyPr/>
        <a:lstStyle/>
        <a:p>
          <a:endParaRPr lang="th-TH"/>
        </a:p>
      </dgm:t>
    </dgm:pt>
    <dgm:pt modelId="{A1A785E9-AA0A-40C5-8FCE-D7CB71392195}" type="pres">
      <dgm:prSet presAssocID="{A58BF68A-9C3C-4EF2-B332-763B4730AB68}" presName="parentText" presStyleLbl="node1" presStyleIdx="2" presStyleCnt="4" custLinFactX="1548" custLinFactNeighborX="100000" custLinFactNeighborY="-1468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DF8B88F-9273-4C9D-8073-3C1B4BDCD6D8}" type="pres">
      <dgm:prSet presAssocID="{A58BF68A-9C3C-4EF2-B332-763B4730AB68}" presName="negativeSpace" presStyleCnt="0"/>
      <dgm:spPr/>
      <dgm:t>
        <a:bodyPr/>
        <a:lstStyle/>
        <a:p>
          <a:endParaRPr lang="th-TH"/>
        </a:p>
      </dgm:t>
    </dgm:pt>
    <dgm:pt modelId="{515E72F6-E3D8-4DD9-998D-8D2C5681CA4D}" type="pres">
      <dgm:prSet presAssocID="{A58BF68A-9C3C-4EF2-B332-763B4730AB68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94AE9B8-181B-403B-A9BD-A3E5A4AEB998}" type="pres">
      <dgm:prSet presAssocID="{FA8874D0-BCAA-4CB7-88F4-E885FC74943A}" presName="spaceBetweenRectangles" presStyleCnt="0"/>
      <dgm:spPr/>
      <dgm:t>
        <a:bodyPr/>
        <a:lstStyle/>
        <a:p>
          <a:endParaRPr lang="th-TH"/>
        </a:p>
      </dgm:t>
    </dgm:pt>
    <dgm:pt modelId="{5BDAC090-65B5-4173-903A-009673D3F093}" type="pres">
      <dgm:prSet presAssocID="{C4F97721-AD82-4563-918A-DBFB40B6B17C}" presName="parentLin" presStyleCnt="0"/>
      <dgm:spPr/>
      <dgm:t>
        <a:bodyPr/>
        <a:lstStyle/>
        <a:p>
          <a:endParaRPr lang="th-TH"/>
        </a:p>
      </dgm:t>
    </dgm:pt>
    <dgm:pt modelId="{536CDC30-67BF-401F-8C8E-1EE5638BFBD3}" type="pres">
      <dgm:prSet presAssocID="{C4F97721-AD82-4563-918A-DBFB40B6B17C}" presName="parentLeftMargin" presStyleLbl="node1" presStyleIdx="2" presStyleCnt="4"/>
      <dgm:spPr/>
      <dgm:t>
        <a:bodyPr/>
        <a:lstStyle/>
        <a:p>
          <a:endParaRPr lang="th-TH"/>
        </a:p>
      </dgm:t>
    </dgm:pt>
    <dgm:pt modelId="{F5D115A9-CAC0-4C7F-A181-8E1E1D0F4F4D}" type="pres">
      <dgm:prSet presAssocID="{C4F97721-AD82-4563-918A-DBFB40B6B17C}" presName="parentText" presStyleLbl="node1" presStyleIdx="3" presStyleCnt="4" custLinFactX="1429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25E1B63-812B-4541-8E6F-B38C0F49100F}" type="pres">
      <dgm:prSet presAssocID="{C4F97721-AD82-4563-918A-DBFB40B6B17C}" presName="negativeSpace" presStyleCnt="0"/>
      <dgm:spPr/>
      <dgm:t>
        <a:bodyPr/>
        <a:lstStyle/>
        <a:p>
          <a:endParaRPr lang="th-TH"/>
        </a:p>
      </dgm:t>
    </dgm:pt>
    <dgm:pt modelId="{C5091E38-B164-43CD-BFB6-3DBF76C563ED}" type="pres">
      <dgm:prSet presAssocID="{C4F97721-AD82-4563-918A-DBFB40B6B17C}" presName="childText" presStyleLbl="conFgAcc1" presStyleIdx="3" presStyleCnt="4" custLinFactNeighborX="3816" custLinFactNeighborY="-8911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B98291B8-E140-4603-8533-D69C286AE22E}" type="presOf" srcId="{91F3B577-EB80-4E59-87F9-4133479F7049}" destId="{4DEFF51B-D64D-449A-BB57-0979CE3A9CA5}" srcOrd="0" destOrd="0" presId="urn:microsoft.com/office/officeart/2005/8/layout/list1"/>
    <dgm:cxn modelId="{6DAABA54-59BA-46CC-BF99-96D9CC65D2FB}" srcId="{C4F97721-AD82-4563-918A-DBFB40B6B17C}" destId="{BB9FE880-DF6A-4897-8775-A46CF022234A}" srcOrd="0" destOrd="0" parTransId="{00F0E427-EF08-41B7-AE90-49292C7BE242}" sibTransId="{E265444D-B429-48DF-A4B5-5D8EDF7176D3}"/>
    <dgm:cxn modelId="{D5D31404-C210-402D-889E-3DAB31015C39}" srcId="{5475BFD5-7F45-44D6-9988-A062617C327B}" destId="{C4F97721-AD82-4563-918A-DBFB40B6B17C}" srcOrd="3" destOrd="0" parTransId="{1487C772-93BB-44C2-A5E5-EB02F1C5E30B}" sibTransId="{611E8B6C-8757-4FE4-AACF-05003D9DCFB2}"/>
    <dgm:cxn modelId="{D92E1177-9D0B-4E2B-AE7E-AB29615BAB30}" type="presOf" srcId="{1961FDB4-38EC-42EA-8C32-5EBC77A45B73}" destId="{419A35FE-A806-4CC6-BD1A-892AB2AF41F1}" srcOrd="0" destOrd="0" presId="urn:microsoft.com/office/officeart/2005/8/layout/list1"/>
    <dgm:cxn modelId="{60B0ABC5-AD8A-4386-A463-CB1BAF7B6750}" type="presOf" srcId="{3C42A1CE-BFFB-4BB2-B867-A3798504C19D}" destId="{2385B9F7-6F6C-4CF4-B22B-E32964D1E626}" srcOrd="0" destOrd="0" presId="urn:microsoft.com/office/officeart/2005/8/layout/list1"/>
    <dgm:cxn modelId="{ABD80182-EE1C-4431-8DCB-4206E6E23ADA}" srcId="{5475BFD5-7F45-44D6-9988-A062617C327B}" destId="{A58BF68A-9C3C-4EF2-B332-763B4730AB68}" srcOrd="2" destOrd="0" parTransId="{16F9FF60-6CE8-49B5-8790-7903F2E3A234}" sibTransId="{FA8874D0-BCAA-4CB7-88F4-E885FC74943A}"/>
    <dgm:cxn modelId="{A56AC9A2-F4D0-4859-8252-A4A195ED1685}" srcId="{3C42A1CE-BFFB-4BB2-B867-A3798504C19D}" destId="{1961FDB4-38EC-42EA-8C32-5EBC77A45B73}" srcOrd="0" destOrd="0" parTransId="{20718968-604A-430C-B502-5341968D4040}" sibTransId="{A318AA7D-49FA-4174-9B8F-EBD21DC5D6BE}"/>
    <dgm:cxn modelId="{A930FEAE-8E1D-47B0-9F5E-FBB0EA90D8EB}" type="presOf" srcId="{91F3B577-EB80-4E59-87F9-4133479F7049}" destId="{69FA2C9A-4B07-4ADD-9081-3DB0CAC1783B}" srcOrd="1" destOrd="0" presId="urn:microsoft.com/office/officeart/2005/8/layout/list1"/>
    <dgm:cxn modelId="{10A56EC0-F524-46C0-B3D3-320D9933ABDD}" type="presOf" srcId="{C4F97721-AD82-4563-918A-DBFB40B6B17C}" destId="{536CDC30-67BF-401F-8C8E-1EE5638BFBD3}" srcOrd="0" destOrd="0" presId="urn:microsoft.com/office/officeart/2005/8/layout/list1"/>
    <dgm:cxn modelId="{AC605E45-F3E3-4346-AD4F-695447B699EF}" srcId="{91F3B577-EB80-4E59-87F9-4133479F7049}" destId="{261E6B0E-0BD5-431C-9567-EE2D8B4B2712}" srcOrd="0" destOrd="0" parTransId="{6CA1920B-B3AA-41E1-AB0B-42D3B6E4DCC4}" sibTransId="{CEF350E0-3092-4262-8CDE-C2B972EE1E2E}"/>
    <dgm:cxn modelId="{D442C172-FF1A-4FB1-B518-E374DC8EC67C}" srcId="{5475BFD5-7F45-44D6-9988-A062617C327B}" destId="{3C42A1CE-BFFB-4BB2-B867-A3798504C19D}" srcOrd="0" destOrd="0" parTransId="{23810082-A7E5-4ECE-AD0D-2AC0A3ED3A45}" sibTransId="{088ED03F-0229-43D7-A222-94FB17DAD49A}"/>
    <dgm:cxn modelId="{86299BF4-6128-4053-9B0D-C6D2DD13D8A3}" type="presOf" srcId="{C4F97721-AD82-4563-918A-DBFB40B6B17C}" destId="{F5D115A9-CAC0-4C7F-A181-8E1E1D0F4F4D}" srcOrd="1" destOrd="0" presId="urn:microsoft.com/office/officeart/2005/8/layout/list1"/>
    <dgm:cxn modelId="{73A6A14D-87FA-45A7-A0FE-ABEAD94E5562}" srcId="{5475BFD5-7F45-44D6-9988-A062617C327B}" destId="{91F3B577-EB80-4E59-87F9-4133479F7049}" srcOrd="1" destOrd="0" parTransId="{5AE5EE23-E90A-4D23-ACC1-8346E60188AD}" sibTransId="{2AB3F410-6250-4400-B1DE-B8DE2679803D}"/>
    <dgm:cxn modelId="{9DEE6F04-EFD1-45EA-880E-F258CCCC7A01}" type="presOf" srcId="{261E6B0E-0BD5-431C-9567-EE2D8B4B2712}" destId="{5CF76C4F-15CE-45A5-8982-48D6B5618811}" srcOrd="0" destOrd="0" presId="urn:microsoft.com/office/officeart/2005/8/layout/list1"/>
    <dgm:cxn modelId="{B5F85C70-7026-40D2-9C06-7764FD1DDDA4}" type="presOf" srcId="{23C961E2-746A-457E-A4B7-A3D97EBA0320}" destId="{515E72F6-E3D8-4DD9-998D-8D2C5681CA4D}" srcOrd="0" destOrd="0" presId="urn:microsoft.com/office/officeart/2005/8/layout/list1"/>
    <dgm:cxn modelId="{88891782-CBD1-4252-937D-84BF343CE48D}" type="presOf" srcId="{A58BF68A-9C3C-4EF2-B332-763B4730AB68}" destId="{55A163D7-3947-402E-992D-63D5D8D00278}" srcOrd="0" destOrd="0" presId="urn:microsoft.com/office/officeart/2005/8/layout/list1"/>
    <dgm:cxn modelId="{8D9F6102-A9A6-4465-831B-85BC05432C30}" type="presOf" srcId="{A58BF68A-9C3C-4EF2-B332-763B4730AB68}" destId="{A1A785E9-AA0A-40C5-8FCE-D7CB71392195}" srcOrd="1" destOrd="0" presId="urn:microsoft.com/office/officeart/2005/8/layout/list1"/>
    <dgm:cxn modelId="{F2ECD1F4-29F9-4D42-B340-1448EE345664}" srcId="{A58BF68A-9C3C-4EF2-B332-763B4730AB68}" destId="{23C961E2-746A-457E-A4B7-A3D97EBA0320}" srcOrd="0" destOrd="0" parTransId="{CC5E708C-9557-47DF-9C6A-2EEB89A549EC}" sibTransId="{631E22CE-D710-4834-B551-02440A109A7B}"/>
    <dgm:cxn modelId="{9A1CA5D2-F5FF-44EC-B48A-9D4D1F132CF6}" type="presOf" srcId="{BB9FE880-DF6A-4897-8775-A46CF022234A}" destId="{C5091E38-B164-43CD-BFB6-3DBF76C563ED}" srcOrd="0" destOrd="0" presId="urn:microsoft.com/office/officeart/2005/8/layout/list1"/>
    <dgm:cxn modelId="{4316A8B2-80ED-4739-B085-9BD14E759365}" type="presOf" srcId="{3C42A1CE-BFFB-4BB2-B867-A3798504C19D}" destId="{49BCBB27-488A-4676-8539-17052F372903}" srcOrd="1" destOrd="0" presId="urn:microsoft.com/office/officeart/2005/8/layout/list1"/>
    <dgm:cxn modelId="{A0205492-3ECC-4CAD-8A04-6F1C4F760C07}" type="presOf" srcId="{5475BFD5-7F45-44D6-9988-A062617C327B}" destId="{3D1355B1-CE12-46D7-A0E6-4A460D749FDF}" srcOrd="0" destOrd="0" presId="urn:microsoft.com/office/officeart/2005/8/layout/list1"/>
    <dgm:cxn modelId="{B43456C6-22E8-433C-84D5-D1B59E6D426F}" type="presParOf" srcId="{3D1355B1-CE12-46D7-A0E6-4A460D749FDF}" destId="{0824C5CE-F07A-41EA-BA79-42514B00AE13}" srcOrd="0" destOrd="0" presId="urn:microsoft.com/office/officeart/2005/8/layout/list1"/>
    <dgm:cxn modelId="{EACE7293-A371-463A-81D8-641AE0747301}" type="presParOf" srcId="{0824C5CE-F07A-41EA-BA79-42514B00AE13}" destId="{2385B9F7-6F6C-4CF4-B22B-E32964D1E626}" srcOrd="0" destOrd="0" presId="urn:microsoft.com/office/officeart/2005/8/layout/list1"/>
    <dgm:cxn modelId="{9D244DC8-B9E8-4D84-AFB7-83ED629DFE31}" type="presParOf" srcId="{0824C5CE-F07A-41EA-BA79-42514B00AE13}" destId="{49BCBB27-488A-4676-8539-17052F372903}" srcOrd="1" destOrd="0" presId="urn:microsoft.com/office/officeart/2005/8/layout/list1"/>
    <dgm:cxn modelId="{9B3DD714-D73E-4690-80A4-01DD50AB29B6}" type="presParOf" srcId="{3D1355B1-CE12-46D7-A0E6-4A460D749FDF}" destId="{6BBBDD15-B456-422D-A0FA-70BF2C19350B}" srcOrd="1" destOrd="0" presId="urn:microsoft.com/office/officeart/2005/8/layout/list1"/>
    <dgm:cxn modelId="{F2FE4849-F255-4822-8BD9-F9D2DA99BBF3}" type="presParOf" srcId="{3D1355B1-CE12-46D7-A0E6-4A460D749FDF}" destId="{419A35FE-A806-4CC6-BD1A-892AB2AF41F1}" srcOrd="2" destOrd="0" presId="urn:microsoft.com/office/officeart/2005/8/layout/list1"/>
    <dgm:cxn modelId="{EDD48E9D-5625-477B-B3BD-411FF6A62420}" type="presParOf" srcId="{3D1355B1-CE12-46D7-A0E6-4A460D749FDF}" destId="{91C1D225-5916-42CB-89E8-880849408312}" srcOrd="3" destOrd="0" presId="urn:microsoft.com/office/officeart/2005/8/layout/list1"/>
    <dgm:cxn modelId="{092ABD32-1AD7-4C77-837C-5BDC3B16B72B}" type="presParOf" srcId="{3D1355B1-CE12-46D7-A0E6-4A460D749FDF}" destId="{6E392105-F643-4186-81B1-AC38F23A2014}" srcOrd="4" destOrd="0" presId="urn:microsoft.com/office/officeart/2005/8/layout/list1"/>
    <dgm:cxn modelId="{4A4FFF1B-4DB1-4AC3-8FDB-F5E91D8509E3}" type="presParOf" srcId="{6E392105-F643-4186-81B1-AC38F23A2014}" destId="{4DEFF51B-D64D-449A-BB57-0979CE3A9CA5}" srcOrd="0" destOrd="0" presId="urn:microsoft.com/office/officeart/2005/8/layout/list1"/>
    <dgm:cxn modelId="{B98CB180-8C61-4556-979C-5BFEBD347893}" type="presParOf" srcId="{6E392105-F643-4186-81B1-AC38F23A2014}" destId="{69FA2C9A-4B07-4ADD-9081-3DB0CAC1783B}" srcOrd="1" destOrd="0" presId="urn:microsoft.com/office/officeart/2005/8/layout/list1"/>
    <dgm:cxn modelId="{4D635EFB-C6C4-451D-BF28-96D6F139085E}" type="presParOf" srcId="{3D1355B1-CE12-46D7-A0E6-4A460D749FDF}" destId="{37C49C13-00CA-4B3A-AD48-14AB2F275385}" srcOrd="5" destOrd="0" presId="urn:microsoft.com/office/officeart/2005/8/layout/list1"/>
    <dgm:cxn modelId="{0766DC62-1736-47B6-A7A1-2639CC825692}" type="presParOf" srcId="{3D1355B1-CE12-46D7-A0E6-4A460D749FDF}" destId="{5CF76C4F-15CE-45A5-8982-48D6B5618811}" srcOrd="6" destOrd="0" presId="urn:microsoft.com/office/officeart/2005/8/layout/list1"/>
    <dgm:cxn modelId="{EAAC587B-90CC-4677-8571-6951DEB1BE3E}" type="presParOf" srcId="{3D1355B1-CE12-46D7-A0E6-4A460D749FDF}" destId="{EA7A5B19-32CB-4864-98D0-37A8ECB71337}" srcOrd="7" destOrd="0" presId="urn:microsoft.com/office/officeart/2005/8/layout/list1"/>
    <dgm:cxn modelId="{CE887BAD-2FC4-4889-ADE4-97E1BC132A8A}" type="presParOf" srcId="{3D1355B1-CE12-46D7-A0E6-4A460D749FDF}" destId="{A4A4CE32-37AE-4946-84B5-8E230EB28176}" srcOrd="8" destOrd="0" presId="urn:microsoft.com/office/officeart/2005/8/layout/list1"/>
    <dgm:cxn modelId="{97382257-1728-4692-89D5-9940EC6B400D}" type="presParOf" srcId="{A4A4CE32-37AE-4946-84B5-8E230EB28176}" destId="{55A163D7-3947-402E-992D-63D5D8D00278}" srcOrd="0" destOrd="0" presId="urn:microsoft.com/office/officeart/2005/8/layout/list1"/>
    <dgm:cxn modelId="{4E1472E8-827C-4406-9AF6-36AEDF9DBF00}" type="presParOf" srcId="{A4A4CE32-37AE-4946-84B5-8E230EB28176}" destId="{A1A785E9-AA0A-40C5-8FCE-D7CB71392195}" srcOrd="1" destOrd="0" presId="urn:microsoft.com/office/officeart/2005/8/layout/list1"/>
    <dgm:cxn modelId="{38B0297E-E3B9-4BB8-9434-8C473A81B3C3}" type="presParOf" srcId="{3D1355B1-CE12-46D7-A0E6-4A460D749FDF}" destId="{0DF8B88F-9273-4C9D-8073-3C1B4BDCD6D8}" srcOrd="9" destOrd="0" presId="urn:microsoft.com/office/officeart/2005/8/layout/list1"/>
    <dgm:cxn modelId="{35E710B8-FB9A-4AEF-9753-EF4B847A9E93}" type="presParOf" srcId="{3D1355B1-CE12-46D7-A0E6-4A460D749FDF}" destId="{515E72F6-E3D8-4DD9-998D-8D2C5681CA4D}" srcOrd="10" destOrd="0" presId="urn:microsoft.com/office/officeart/2005/8/layout/list1"/>
    <dgm:cxn modelId="{BCF846F1-2259-42E2-8C71-EDDA863346A8}" type="presParOf" srcId="{3D1355B1-CE12-46D7-A0E6-4A460D749FDF}" destId="{094AE9B8-181B-403B-A9BD-A3E5A4AEB998}" srcOrd="11" destOrd="0" presId="urn:microsoft.com/office/officeart/2005/8/layout/list1"/>
    <dgm:cxn modelId="{7E2E930C-97D8-4463-8AEB-6D28DA77B72B}" type="presParOf" srcId="{3D1355B1-CE12-46D7-A0E6-4A460D749FDF}" destId="{5BDAC090-65B5-4173-903A-009673D3F093}" srcOrd="12" destOrd="0" presId="urn:microsoft.com/office/officeart/2005/8/layout/list1"/>
    <dgm:cxn modelId="{69C3AB0A-AA86-4B10-B0A8-0F572BB21250}" type="presParOf" srcId="{5BDAC090-65B5-4173-903A-009673D3F093}" destId="{536CDC30-67BF-401F-8C8E-1EE5638BFBD3}" srcOrd="0" destOrd="0" presId="urn:microsoft.com/office/officeart/2005/8/layout/list1"/>
    <dgm:cxn modelId="{F472E8B8-B965-431E-A46C-A540673EBF65}" type="presParOf" srcId="{5BDAC090-65B5-4173-903A-009673D3F093}" destId="{F5D115A9-CAC0-4C7F-A181-8E1E1D0F4F4D}" srcOrd="1" destOrd="0" presId="urn:microsoft.com/office/officeart/2005/8/layout/list1"/>
    <dgm:cxn modelId="{46971CC3-3A28-4C94-9CF6-E43356B2DEC6}" type="presParOf" srcId="{3D1355B1-CE12-46D7-A0E6-4A460D749FDF}" destId="{025E1B63-812B-4541-8E6F-B38C0F49100F}" srcOrd="13" destOrd="0" presId="urn:microsoft.com/office/officeart/2005/8/layout/list1"/>
    <dgm:cxn modelId="{93A47333-F9A6-424C-B922-92518102C6CD}" type="presParOf" srcId="{3D1355B1-CE12-46D7-A0E6-4A460D749FDF}" destId="{C5091E38-B164-43CD-BFB6-3DBF76C563E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A35FE-A806-4CC6-BD1A-892AB2AF41F1}">
      <dsp:nvSpPr>
        <dsp:cNvPr id="0" name=""/>
        <dsp:cNvSpPr/>
      </dsp:nvSpPr>
      <dsp:spPr>
        <a:xfrm>
          <a:off x="0" y="132368"/>
          <a:ext cx="6858048" cy="78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2261" tIns="104140" rIns="532261" bIns="227584" numCol="1" spcCol="1270" anchor="t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กลุ่ม</a:t>
          </a:r>
          <a:r>
            <a:rPr lang="en-US" sz="32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CKD 1,100</a:t>
          </a:r>
          <a:r>
            <a:rPr lang="th-TH" sz="32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คน</a:t>
          </a:r>
          <a:endParaRPr lang="th-TH" sz="32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132368"/>
        <a:ext cx="6858048" cy="787500"/>
      </dsp:txXfrm>
    </dsp:sp>
    <dsp:sp modelId="{49BCBB27-488A-4676-8539-17052F372903}">
      <dsp:nvSpPr>
        <dsp:cNvPr id="0" name=""/>
        <dsp:cNvSpPr/>
      </dsp:nvSpPr>
      <dsp:spPr>
        <a:xfrm>
          <a:off x="694733" y="58568"/>
          <a:ext cx="4800633" cy="147600"/>
        </a:xfrm>
        <a:prstGeom prst="roundRect">
          <a:avLst/>
        </a:prstGeom>
        <a:solidFill>
          <a:srgbClr val="FF9966"/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1453" tIns="0" rIns="181453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  </a:t>
          </a:r>
          <a:endParaRPr lang="th-TH" sz="32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701938" y="65773"/>
        <a:ext cx="4786223" cy="133190"/>
      </dsp:txXfrm>
    </dsp:sp>
    <dsp:sp modelId="{5CF76C4F-15CE-45A5-8982-48D6B5618811}">
      <dsp:nvSpPr>
        <dsp:cNvPr id="0" name=""/>
        <dsp:cNvSpPr/>
      </dsp:nvSpPr>
      <dsp:spPr>
        <a:xfrm>
          <a:off x="0" y="1020669"/>
          <a:ext cx="6858048" cy="78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43741"/>
              <a:satOff val="-4006"/>
              <a:lumOff val="-71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2261" tIns="104140" rIns="532261" bIns="227584" numCol="1" spcCol="1270" anchor="t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กลุ่ม</a:t>
          </a:r>
          <a:r>
            <a:rPr lang="en-US" sz="32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LTC 1,971</a:t>
          </a:r>
          <a:r>
            <a:rPr lang="th-TH" sz="32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คน</a:t>
          </a:r>
          <a:endParaRPr lang="th-TH" sz="32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1020669"/>
        <a:ext cx="6858048" cy="787500"/>
      </dsp:txXfrm>
    </dsp:sp>
    <dsp:sp modelId="{69FA2C9A-4B07-4ADD-9081-3DB0CAC1783B}">
      <dsp:nvSpPr>
        <dsp:cNvPr id="0" name=""/>
        <dsp:cNvSpPr/>
      </dsp:nvSpPr>
      <dsp:spPr>
        <a:xfrm>
          <a:off x="760118" y="946868"/>
          <a:ext cx="4800633" cy="147600"/>
        </a:xfrm>
        <a:prstGeom prst="roundRect">
          <a:avLst/>
        </a:prstGeom>
        <a:solidFill>
          <a:srgbClr val="67D43C"/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1453" tIns="0" rIns="181453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  </a:t>
          </a:r>
          <a:endParaRPr lang="th-TH" sz="32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767323" y="954073"/>
        <a:ext cx="4786223" cy="133190"/>
      </dsp:txXfrm>
    </dsp:sp>
    <dsp:sp modelId="{515E72F6-E3D8-4DD9-998D-8D2C5681CA4D}">
      <dsp:nvSpPr>
        <dsp:cNvPr id="0" name=""/>
        <dsp:cNvSpPr/>
      </dsp:nvSpPr>
      <dsp:spPr>
        <a:xfrm>
          <a:off x="0" y="1908969"/>
          <a:ext cx="6858048" cy="78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87482"/>
              <a:satOff val="-8011"/>
              <a:lumOff val="-14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2261" tIns="104140" rIns="532261" bIns="227584" numCol="1" spcCol="1270" anchor="t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กลุ่ม</a:t>
          </a:r>
          <a:r>
            <a:rPr lang="en-US" sz="32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NCD 3,071 </a:t>
          </a:r>
          <a:r>
            <a:rPr lang="th-TH" sz="32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คน</a:t>
          </a:r>
          <a:endParaRPr lang="th-TH" sz="32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1908969"/>
        <a:ext cx="6858048" cy="787500"/>
      </dsp:txXfrm>
    </dsp:sp>
    <dsp:sp modelId="{A1A785E9-AA0A-40C5-8FCE-D7CB71392195}">
      <dsp:nvSpPr>
        <dsp:cNvPr id="0" name=""/>
        <dsp:cNvSpPr/>
      </dsp:nvSpPr>
      <dsp:spPr>
        <a:xfrm>
          <a:off x="760118" y="1813499"/>
          <a:ext cx="4800633" cy="147600"/>
        </a:xfrm>
        <a:prstGeom prst="roundRect">
          <a:avLst/>
        </a:prstGeom>
        <a:solidFill>
          <a:srgbClr val="FFFF00"/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1453" tIns="0" rIns="181453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  </a:t>
          </a:r>
          <a:endParaRPr lang="th-TH" sz="32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767323" y="1820704"/>
        <a:ext cx="4786223" cy="133190"/>
      </dsp:txXfrm>
    </dsp:sp>
    <dsp:sp modelId="{C5091E38-B164-43CD-BFB6-3DBF76C563ED}">
      <dsp:nvSpPr>
        <dsp:cNvPr id="0" name=""/>
        <dsp:cNvSpPr/>
      </dsp:nvSpPr>
      <dsp:spPr>
        <a:xfrm>
          <a:off x="0" y="2731503"/>
          <a:ext cx="6858048" cy="78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031223"/>
              <a:satOff val="-12017"/>
              <a:lumOff val="-21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2261" tIns="104140" rIns="532261" bIns="227584" numCol="1" spcCol="1270" anchor="t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รวมเป้าหมาย </a:t>
          </a:r>
          <a:r>
            <a:rPr lang="en-US" sz="32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6,142 </a:t>
          </a:r>
          <a:r>
            <a:rPr lang="th-TH" sz="32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คน</a:t>
          </a:r>
          <a:endParaRPr lang="th-TH" sz="32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2731503"/>
        <a:ext cx="6858048" cy="787500"/>
      </dsp:txXfrm>
    </dsp:sp>
    <dsp:sp modelId="{F5D115A9-CAC0-4C7F-A181-8E1E1D0F4F4D}">
      <dsp:nvSpPr>
        <dsp:cNvPr id="0" name=""/>
        <dsp:cNvSpPr/>
      </dsp:nvSpPr>
      <dsp:spPr>
        <a:xfrm>
          <a:off x="754405" y="2723469"/>
          <a:ext cx="4800633" cy="14760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1453" tIns="0" rIns="181453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  </a:t>
          </a:r>
          <a:endParaRPr lang="th-TH" sz="32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761610" y="2730674"/>
        <a:ext cx="4786223" cy="133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75BD4-E8DD-4E74-BC14-6005BFEB42F5}" type="datetimeFigureOut">
              <a:rPr lang="th-TH" smtClean="0"/>
              <a:pPr/>
              <a:t>03/03/60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20E44-5108-4CEF-904A-8413D91CB85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77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20E44-5108-4CEF-904A-8413D91CB85F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1835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868" y="152400"/>
            <a:ext cx="8805532" cy="1143000"/>
          </a:xfrm>
          <a:solidFill>
            <a:srgbClr val="FFFF00"/>
          </a:solidFill>
          <a:ln>
            <a:solidFill>
              <a:srgbClr val="0000FF"/>
            </a:solidFill>
          </a:ln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th-TH" sz="3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สรุปผลการตรวจราชการและนิเทศงาน</a:t>
            </a:r>
            <a:br>
              <a:rPr lang="th-TH" sz="3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000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จังหวัดอยุธยา </a:t>
            </a:r>
            <a:r>
              <a:rPr lang="th-TH" sz="3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รอบที่ </a:t>
            </a:r>
            <a:r>
              <a:rPr lang="en-US" sz="3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th-TH" sz="3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วันที่ </a:t>
            </a:r>
            <a:r>
              <a:rPr lang="en-US" sz="3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1 -3 </a:t>
            </a:r>
            <a:r>
              <a:rPr lang="th-TH" sz="3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มีนาคม </a:t>
            </a:r>
            <a:r>
              <a:rPr lang="en-US" sz="3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2560</a:t>
            </a:r>
            <a:r>
              <a:rPr lang="th-TH" sz="3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3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3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h-TH" sz="300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3606225"/>
            <a:ext cx="861060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th-TH" sz="3200" b="1" dirty="0" smtClean="0">
                <a:solidFill>
                  <a:srgbClr val="2127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เรื่อง การ</a:t>
            </a:r>
            <a:r>
              <a:rPr lang="th-TH" sz="3200" b="1" dirty="0">
                <a:solidFill>
                  <a:srgbClr val="2127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ผลิตและพัฒนา</a:t>
            </a:r>
            <a:r>
              <a:rPr lang="th-TH" sz="3200" b="1" dirty="0" smtClean="0">
                <a:solidFill>
                  <a:srgbClr val="2127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กำลังคน</a:t>
            </a:r>
            <a:r>
              <a:rPr lang="th-TH" sz="3200" b="1" dirty="0">
                <a:solidFill>
                  <a:srgbClr val="2127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ด้าน</a:t>
            </a:r>
            <a:r>
              <a:rPr lang="th-TH" sz="3200" b="1" dirty="0" smtClean="0">
                <a:solidFill>
                  <a:srgbClr val="2127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สุขภาพ</a:t>
            </a:r>
          </a:p>
        </p:txBody>
      </p:sp>
      <p:sp>
        <p:nvSpPr>
          <p:cNvPr id="9" name="Down Arrow Callout 8"/>
          <p:cNvSpPr/>
          <p:nvPr/>
        </p:nvSpPr>
        <p:spPr>
          <a:xfrm>
            <a:off x="142844" y="1528762"/>
            <a:ext cx="8786874" cy="1828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คณะที่ </a:t>
            </a:r>
            <a:r>
              <a:rPr lang="en-U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: </a:t>
            </a:r>
            <a:r>
              <a:rPr lang="th-TH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การบริหารทรัพยากรมนุษย์</a:t>
            </a:r>
            <a:endParaRPr lang="th-TH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4631880"/>
            <a:ext cx="8915400" cy="18451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th-TH" sz="2600" b="1" dirty="0">
                <a:solidFill>
                  <a:srgbClr val="2127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ตัวชี่วัดที่ </a:t>
            </a:r>
            <a:r>
              <a:rPr lang="en-US" sz="2600" b="1" dirty="0" smtClean="0">
                <a:solidFill>
                  <a:srgbClr val="2127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72</a:t>
            </a:r>
            <a:r>
              <a:rPr lang="th-TH" sz="2600" b="1" dirty="0" smtClean="0">
                <a:solidFill>
                  <a:srgbClr val="2127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ระดับความสำเร็จของเขตสุขภาพที่มีการบริหาร</a:t>
            </a:r>
          </a:p>
          <a:p>
            <a:pPr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th-TH" sz="2600" b="1" dirty="0" smtClean="0">
                <a:solidFill>
                  <a:srgbClr val="2127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จัดการระบบการผลิตและพัฒนากำลังคนได้</a:t>
            </a:r>
          </a:p>
          <a:p>
            <a:pPr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th-TH" sz="2600" b="1" dirty="0" smtClean="0">
                <a:solidFill>
                  <a:srgbClr val="2127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ตามเกณฑ์เป้าหมายที่กำหนด </a:t>
            </a:r>
            <a:endParaRPr lang="th-TH" sz="2600" b="1" dirty="0">
              <a:solidFill>
                <a:srgbClr val="21274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746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5720" y="116632"/>
            <a:ext cx="8534752" cy="72008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3.2 </a:t>
            </a:r>
            <a:r>
              <a:rPr lang="th-T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เพิ่มประสิทธิภาพการบริหารจัดการ</a:t>
            </a:r>
            <a:r>
              <a:rPr lang="th-T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กำลังคน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1406" y="980728"/>
            <a:ext cx="8928992" cy="577706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ข้อเสนอแนะ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เสนอแนะให้รวบรวมกิจกรรมต่าง ๆ จัดทำแผนปฏิบัติการขับเคลื่อน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Core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Value  </a:t>
            </a:r>
            <a:r>
              <a: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และการวัดความสุขของ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บุคลากรให้</a:t>
            </a:r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เป็น</a:t>
            </a:r>
            <a:r>
              <a:rPr lang="th-TH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รูปธรรม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เสนอแนะให้สำรวจการวัดความสุขที่ รพ.ต่าง ๆ ได้ทำไปแล้ว โดยใช้เครื่องมือใด และมีการใช้ประโยชน์จากผลการวัดอย่างไร รวมทั้งการเตรียม รพ. ที่มีประสบการณ์ เป็น รพ.ต้นแบบ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ส่วนกลาง วางระบบ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Happinometer</a:t>
            </a:r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(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Version </a:t>
            </a:r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ปรับ) ซึ่งกระทรวง  ได้ทำ 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MOU </a:t>
            </a:r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แล้ว  จะทดลองนำร่อง ที่ </a:t>
            </a:r>
            <a:r>
              <a:rPr lang="th-TH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รพร</a:t>
            </a:r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 ก่อนสรุป กลาง </a:t>
            </a:r>
            <a:r>
              <a:rPr lang="th-TH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มีค</a:t>
            </a:r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60</a:t>
            </a:r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และจะจัดประชุมชี้แจงทั่วประเทศ 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27-28</a:t>
            </a:r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มีค</a:t>
            </a:r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60</a:t>
            </a:r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และมีแผนจะจัดอบรม  ผู้นำกระบวนการ และผู้นำสร้างสุข 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19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4" t="16457" r="17072" b="6250"/>
          <a:stretch/>
        </p:blipFill>
        <p:spPr bwMode="auto">
          <a:xfrm>
            <a:off x="31289" y="0"/>
            <a:ext cx="9112711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3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B66D-FAD2-4AE3-B016-7FC88E7E5205}" type="datetime1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5124-6A88-4719-93EE-065FB91DA0D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Rectangle 126"/>
          <p:cNvSpPr>
            <a:spLocks noChangeArrowheads="1"/>
          </p:cNvSpPr>
          <p:nvPr/>
        </p:nvSpPr>
        <p:spPr bwMode="auto">
          <a:xfrm>
            <a:off x="785786" y="5786454"/>
            <a:ext cx="8001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28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กรมสนับสนุนบริการสุขภาพ กระทรวงสาธารณสุข</a:t>
            </a:r>
          </a:p>
          <a:p>
            <a:pPr algn="ctr"/>
            <a:endParaRPr lang="es-ES" sz="28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solidFill>
            <a:srgbClr val="800080">
              <a:alpha val="18823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th-TH" sz="3200" b="1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รูปห้าเหลี่ยม 9"/>
          <p:cNvSpPr/>
          <p:nvPr/>
        </p:nvSpPr>
        <p:spPr>
          <a:xfrm>
            <a:off x="3286116" y="3857628"/>
            <a:ext cx="5572132" cy="1938992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2000" b="1" dirty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คณะที่ </a:t>
            </a:r>
            <a:r>
              <a:rPr lang="en-US" sz="20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20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การบริหารทรัพยากรมนุษย์</a:t>
            </a:r>
            <a:endParaRPr lang="th-TH" sz="20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endParaRPr lang="th-TH" sz="20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th-TH" sz="20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    </a:t>
            </a:r>
            <a:r>
              <a:rPr lang="th-TH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ร้อยละของครอบครัวที่มีศักยภาพ</a:t>
            </a:r>
            <a:br>
              <a:rPr lang="th-TH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ในการดูแลสุขภาพตนเองได้ตาม</a:t>
            </a:r>
          </a:p>
          <a:p>
            <a:pPr>
              <a:defRPr/>
            </a:pPr>
            <a:r>
              <a:rPr lang="th-TH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เกณฑ์ที่กำหนด</a:t>
            </a:r>
          </a:p>
          <a:p>
            <a:pPr>
              <a:defRPr/>
            </a:pPr>
            <a:endParaRPr lang="th-TH" sz="20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ตัวยึดหมายเลขภาพนิ่ง 4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DB2CE8-2E22-4ABE-8EC5-C65CA5F58134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s-E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0" y="571480"/>
            <a:ext cx="9144000" cy="1384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h-TH" sz="2800" b="1" dirty="0">
                <a:latin typeface="Tahoma" pitchFamily="34" charset="0"/>
                <a:cs typeface="Tahoma" pitchFamily="34" charset="0"/>
              </a:rPr>
              <a:t>ตรวจราชการและนิเทศ</a:t>
            </a: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งานจังหวัดพระนครศรีอยุธยา</a:t>
            </a:r>
            <a:endParaRPr lang="th-TH" sz="2800" b="1" dirty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sz="2800" b="1" dirty="0">
                <a:latin typeface="Tahoma" pitchFamily="34" charset="0"/>
                <a:cs typeface="Tahoma" pitchFamily="34" charset="0"/>
              </a:rPr>
              <a:t>รอบที่ </a:t>
            </a:r>
            <a:r>
              <a:rPr lang="en-US" sz="2800" b="1" dirty="0">
                <a:latin typeface="Tahoma" pitchFamily="34" charset="0"/>
                <a:cs typeface="Tahoma" pitchFamily="34" charset="0"/>
              </a:rPr>
              <a:t>1 </a:t>
            </a:r>
            <a:r>
              <a:rPr lang="th-TH" sz="2800" b="1" dirty="0">
                <a:latin typeface="Tahoma" pitchFamily="34" charset="0"/>
                <a:cs typeface="Tahoma" pitchFamily="34" charset="0"/>
              </a:rPr>
              <a:t>ประจำปี </a:t>
            </a:r>
            <a:r>
              <a:rPr lang="en-US" sz="2800" b="1" dirty="0">
                <a:latin typeface="Tahoma" pitchFamily="34" charset="0"/>
                <a:cs typeface="Tahoma" pitchFamily="34" charset="0"/>
              </a:rPr>
              <a:t>2560</a:t>
            </a:r>
          </a:p>
          <a:p>
            <a:pPr algn="ctr"/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1-3 </a:t>
            </a: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มีนาคม 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2560 </a:t>
            </a:r>
            <a:endParaRPr lang="th-TH" sz="28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3"/>
          <p:cNvSpPr/>
          <p:nvPr/>
        </p:nvSpPr>
        <p:spPr>
          <a:xfrm>
            <a:off x="214282" y="221318"/>
            <a:ext cx="8712968" cy="12788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ร้อยละของครอบครัวที่มีศักยภาพ</a:t>
            </a:r>
            <a:br>
              <a:rPr lang="th-TH" sz="2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ในการดูแลสุขภาพตนเองได้ตามเกณฑ์ที่กำหนด</a:t>
            </a:r>
          </a:p>
          <a:p>
            <a:pPr algn="ctr"/>
            <a:endParaRPr lang="th-TH" sz="2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681451"/>
            <a:ext cx="8358246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1C94B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จำนวนเป้าหมายอาสาสมัครครอบครัว (</a:t>
            </a:r>
            <a:r>
              <a:rPr lang="th-TH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อสค.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จ.พระนครศรีอยุธยา</a:t>
            </a:r>
            <a:endParaRPr lang="th-TH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714480" y="2643182"/>
          <a:ext cx="6858048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flipH="1">
            <a:off x="7000892" y="6215082"/>
            <a:ext cx="1785918" cy="33855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ขอบคุณค่ะ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ounded Rectangle 1"/>
          <p:cNvSpPr/>
          <p:nvPr/>
        </p:nvSpPr>
        <p:spPr>
          <a:xfrm>
            <a:off x="2143108" y="500042"/>
            <a:ext cx="4608512" cy="79208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ผลการดำเนินงาน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ounded Rectangle 2"/>
          <p:cNvSpPr/>
          <p:nvPr/>
        </p:nvSpPr>
        <p:spPr>
          <a:xfrm>
            <a:off x="357158" y="1785926"/>
            <a:ext cx="8535322" cy="3810724"/>
          </a:xfrm>
          <a:prstGeom prst="roundRect">
            <a:avLst>
              <a:gd name="adj" fmla="val 765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>
              <a:buFont typeface="Wingdings" pitchFamily="2" charset="2"/>
              <a:buChar char="Ø"/>
            </a:pPr>
            <a:r>
              <a:rPr lang="th-TH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จังหวัดมีการค้นหาเป้าหมาย อสค.ในพื้นที่และตรวจสอบยอดของกลุ่มเป้าหมายในแต่ละอำเภอเปรียบเทียบกับยอดกลุ่มเป้าหมายใน</a:t>
            </a:r>
            <a:r>
              <a:rPr lang="en-US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HDC </a:t>
            </a:r>
            <a:r>
              <a:rPr lang="th-TH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(ไตรมาส</a:t>
            </a:r>
            <a:r>
              <a:rPr lang="en-US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1)</a:t>
            </a:r>
          </a:p>
          <a:p>
            <a:pPr algn="thaiDist">
              <a:buFont typeface="Wingdings" pitchFamily="2" charset="2"/>
              <a:buChar char="Ø"/>
            </a:pPr>
            <a:r>
              <a:rPr lang="th-TH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มีการออกแบบกิจกรรมพัฒนา อสค. เป็นแนวทางเดียวกันทั้งจังหวัด</a:t>
            </a:r>
            <a:endParaRPr lang="en-US" sz="2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thaiDist">
              <a:buFont typeface="Wingdings" pitchFamily="2" charset="2"/>
              <a:buChar char="Ø"/>
            </a:pPr>
            <a:r>
              <a:rPr lang="th-TH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มีแผนพัฒนา อสค. ให้ความรู้ให้เสร็จสิ้นภายในไตรมาสที่</a:t>
            </a:r>
            <a:r>
              <a:rPr lang="en-US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</a:t>
            </a:r>
            <a:endParaRPr lang="th-TH" sz="2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thaiDist">
              <a:buFont typeface="Wingdings" pitchFamily="2" charset="2"/>
              <a:buChar char="Ø"/>
            </a:pPr>
            <a:r>
              <a:rPr lang="th-TH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แผนการดำเนินงานโดยมี</a:t>
            </a:r>
            <a:r>
              <a:rPr lang="th-TH" sz="22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ทีมสห</a:t>
            </a:r>
            <a:r>
              <a:rPr lang="th-TH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วิชาชีพ/ทีมหมอครอบครัวโดยมี</a:t>
            </a:r>
            <a:r>
              <a:rPr lang="en-US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Care Manager</a:t>
            </a:r>
            <a:r>
              <a:rPr lang="th-TH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เป็นผู้ควบคุมดูแล พัฒนา อสค.</a:t>
            </a:r>
          </a:p>
          <a:p>
            <a:pPr algn="thaiDist">
              <a:buFont typeface="Wingdings" pitchFamily="2" charset="2"/>
              <a:buChar char="Ø"/>
            </a:pPr>
            <a:r>
              <a:rPr lang="th-TH" sz="2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จังหวัดส่งเสริมให้ อสม. เป็น พี่เลี้ยง อสค.</a:t>
            </a:r>
            <a:endParaRPr lang="th-TH" sz="2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708174"/>
              </p:ext>
            </p:extLst>
          </p:nvPr>
        </p:nvGraphicFramePr>
        <p:xfrm>
          <a:off x="0" y="-381001"/>
          <a:ext cx="9144000" cy="7178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133600"/>
                <a:gridCol w="5410200"/>
              </a:tblGrid>
              <a:tr h="1462415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kern="1200" dirty="0" smtClean="0">
                          <a:solidFill>
                            <a:srgbClr val="FFFFFF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องค์</a:t>
                      </a:r>
                      <a:endParaRPr lang="th-TH" sz="2400" dirty="0" smtClean="0">
                        <a:effectLst/>
                      </a:endParaRPr>
                    </a:p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kern="1200" dirty="0" smtClean="0">
                          <a:solidFill>
                            <a:srgbClr val="FFFFFF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ประกอบ</a:t>
                      </a:r>
                      <a:endParaRPr lang="th-TH" sz="2400" dirty="0" smtClean="0">
                        <a:effectLst/>
                      </a:endParaRPr>
                    </a:p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kern="1200" dirty="0" smtClean="0">
                          <a:solidFill>
                            <a:srgbClr val="FFFFFF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เป้าหมายความสำเร็จ</a:t>
                      </a:r>
                      <a:endParaRPr lang="th-TH" sz="2400" dirty="0" smtClean="0">
                        <a:effectLst/>
                      </a:endParaRPr>
                    </a:p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6 </a:t>
                      </a:r>
                      <a:r>
                        <a:rPr lang="th-TH" sz="24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เดือน</a:t>
                      </a:r>
                      <a:endParaRPr lang="th-TH" sz="2400" dirty="0" smtClean="0">
                        <a:effectLst/>
                      </a:endParaRPr>
                    </a:p>
                    <a:p>
                      <a:pPr algn="ctr"/>
                      <a:r>
                        <a:rPr lang="th-TH" sz="24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ระดับ </a:t>
                      </a:r>
                      <a:r>
                        <a:rPr lang="en-US" sz="24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2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2400" b="1" kern="1200" dirty="0" smtClean="0">
                        <a:solidFill>
                          <a:srgbClr val="FFFFFF"/>
                        </a:solidFill>
                        <a:effectLst/>
                        <a:latin typeface="Tahoma"/>
                        <a:ea typeface="Tahoma"/>
                        <a:cs typeface="Tahoma"/>
                      </a:endParaRPr>
                    </a:p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kern="1200" dirty="0" smtClean="0">
                          <a:solidFill>
                            <a:srgbClr val="FFFFFF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ผลการดำเนินการ</a:t>
                      </a:r>
                      <a:endParaRPr lang="th-TH" sz="2400" dirty="0" smtClean="0">
                        <a:effectLst/>
                      </a:endParaRPr>
                    </a:p>
                    <a:p>
                      <a:endParaRPr lang="th-TH" sz="2400" dirty="0"/>
                    </a:p>
                  </a:txBody>
                  <a:tcPr/>
                </a:tc>
              </a:tr>
              <a:tr h="5624186"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lang="th-TH" sz="2400" b="1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การวางแผนการผลิต/พัฒนากำลังคนของจังหวัด</a:t>
                      </a:r>
                      <a:endParaRPr lang="th-TH" sz="2400" b="1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แผนความต้องการ/พัฒนากาลังคน เชื่อมโยงกับยุทธศาสตร์ 4 </a:t>
                      </a: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Excellence </a:t>
                      </a:r>
                      <a:r>
                        <a:rPr lang="th-TH" sz="2400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ครอบคลุม </a:t>
                      </a: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lang="en-US" sz="2400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2400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กลุ่มสาขา/วิชาชีพ/ทุกระดับบริการ</a:t>
                      </a:r>
                      <a:endParaRPr lang="th-TH" sz="24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โดยกลุ่มงานพัฒนาคุณภาพและรูปแบบบริการ </a:t>
                      </a:r>
                      <a:endParaRPr lang="th-TH" sz="2800" b="1" kern="1200" dirty="0" smtClean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20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มีการ</a:t>
                      </a:r>
                      <a:r>
                        <a:rPr lang="th-TH" sz="2000" u="sng" kern="1200" dirty="0" smtClean="0">
                          <a:solidFill>
                            <a:srgbClr val="2A08B8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แต่งตั้งคณะกรรมการ</a:t>
                      </a:r>
                      <a:r>
                        <a:rPr lang="th-TH" sz="2000" spc="-5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พัฒนากำลังคนด้านสุขภาพ ระดับจังหวัด (</a:t>
                      </a:r>
                      <a:r>
                        <a:rPr lang="th-TH" sz="2000" spc="-5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กพส</a:t>
                      </a:r>
                      <a:r>
                        <a:rPr lang="th-TH" sz="2000" spc="-5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.) </a:t>
                      </a:r>
                    </a:p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spc="-5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2000" b="0" spc="-5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มีการ</a:t>
                      </a:r>
                      <a:r>
                        <a:rPr lang="th-TH" sz="2000" u="sng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จัดทำ</a:t>
                      </a:r>
                      <a:r>
                        <a:rPr lang="th-TH" sz="2000" u="sng" kern="1200" dirty="0" smtClean="0">
                          <a:solidFill>
                            <a:srgbClr val="2A08B8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แผนความต้องการ </a:t>
                      </a:r>
                      <a:r>
                        <a:rPr lang="th-TH" sz="2000" u="sng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</a:t>
                      </a:r>
                      <a:r>
                        <a:rPr lang="th-TH" sz="20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ละ</a:t>
                      </a:r>
                      <a:r>
                        <a:rPr lang="th-TH" sz="2000" u="sng" kern="1200" dirty="0" smtClean="0">
                          <a:solidFill>
                            <a:srgbClr val="2A08B8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แผนพัฒนา</a:t>
                      </a:r>
                      <a:r>
                        <a:rPr lang="th-TH" sz="2000" kern="1200" dirty="0" smtClean="0">
                          <a:solidFill>
                            <a:srgbClr val="2A08B8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กำลังคน</a:t>
                      </a:r>
                      <a:r>
                        <a:rPr lang="th-TH" sz="2000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โดยการมีส่วนร่วมจากพื้นที่  ซึ่ง...</a:t>
                      </a:r>
                      <a:endParaRPr lang="th-TH" sz="200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lang="th-TH" sz="2000" kern="1200" dirty="0" smtClean="0">
                          <a:solidFill>
                            <a:srgbClr val="2A08B8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เชื่อมโยงกับกับแผนยุทธศาสตร์ชาติ </a:t>
                      </a:r>
                      <a:r>
                        <a:rPr lang="en-US" sz="2000" kern="1200" dirty="0" smtClean="0">
                          <a:solidFill>
                            <a:srgbClr val="2A08B8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 </a:t>
                      </a:r>
                      <a:r>
                        <a:rPr lang="th-TH" sz="2000" kern="1200" dirty="0" smtClean="0">
                          <a:solidFill>
                            <a:srgbClr val="2A08B8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 </a:t>
                      </a:r>
                      <a:r>
                        <a:rPr lang="th-TH" sz="20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ด้านสาธารณสุข 4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Excellence, </a:t>
                      </a:r>
                      <a:r>
                        <a:rPr lang="th-TH" sz="20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แผนพัฒนาระบบบริการสุขภาพ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และเข็มมุ่งของจังหวัด </a:t>
                      </a:r>
                      <a:r>
                        <a:rPr lang="th-TH" sz="20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และปัญหาในพื้นที่ 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2.</a:t>
                      </a:r>
                      <a:r>
                        <a:rPr lang="th-TH" sz="2000" kern="1200" baseline="0" dirty="0" smtClean="0">
                          <a:solidFill>
                            <a:srgbClr val="2A08B8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ครอบคลุม </a:t>
                      </a:r>
                      <a:r>
                        <a:rPr lang="en-US" sz="2000" u="sng" kern="1200" baseline="0" dirty="0" smtClean="0">
                          <a:solidFill>
                            <a:srgbClr val="2A08B8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</a:t>
                      </a:r>
                      <a:r>
                        <a:rPr lang="th-TH" sz="2000" u="sng" kern="1200" baseline="0" dirty="0" smtClean="0">
                          <a:solidFill>
                            <a:srgbClr val="2A08B8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กลุ่มสาขา/วิชาชีพ </a:t>
                      </a:r>
                      <a:r>
                        <a:rPr lang="th-TH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ได้แก่</a:t>
                      </a:r>
                      <a:endParaRPr lang="en-US" sz="2000" kern="1200" baseline="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1</a:t>
                      </a:r>
                      <a:r>
                        <a:rPr lang="th-TH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กลุ่มบุคลากรวิชาชีพ (แพทย์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6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ทันตแพทย์</a:t>
                      </a:r>
                      <a:r>
                        <a:rPr lang="th-TH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/เภสัชกร/พยาบาล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นักวิชาการสาธารณสุข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นักกายภาพบำบัด)  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2</a:t>
                      </a:r>
                      <a:r>
                        <a:rPr lang="th-TH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กลุ่มบุคลากร</a:t>
                      </a:r>
                      <a:r>
                        <a:rPr lang="th-TH" sz="16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สห</a:t>
                      </a:r>
                      <a:r>
                        <a:rPr lang="th-TH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วิชาชีพ (นักรังสีการแพทย์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นักการแพทย์แผนไทย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นักวิชาการ</a:t>
                      </a:r>
                      <a:r>
                        <a:rPr lang="th-TH" sz="16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ทันต</a:t>
                      </a:r>
                      <a:r>
                        <a:rPr lang="th-TH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สาธารณสุข)  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3</a:t>
                      </a:r>
                      <a:r>
                        <a:rPr lang="th-TH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กลุ่มบุคลากรสนับสนุนวิชาชีพ (</a:t>
                      </a:r>
                      <a:r>
                        <a:rPr lang="th-TH" sz="16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จพ</a:t>
                      </a:r>
                      <a:r>
                        <a:rPr lang="th-TH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.สาธารณสุข/</a:t>
                      </a:r>
                      <a:r>
                        <a:rPr lang="th-TH" sz="16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จพ</a:t>
                      </a:r>
                      <a:r>
                        <a:rPr lang="th-TH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th-TH" sz="16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ทันต</a:t>
                      </a:r>
                      <a:r>
                        <a:rPr lang="th-TH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สาธารณสุข/</a:t>
                      </a:r>
                      <a:r>
                        <a:rPr lang="th-TH" sz="16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จพ</a:t>
                      </a:r>
                      <a:r>
                        <a:rPr lang="th-TH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.เภสัชกรรม) ขาด </a:t>
                      </a:r>
                      <a:r>
                        <a:rPr lang="th-TH" sz="1600" u="sng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จพ</a:t>
                      </a:r>
                      <a:r>
                        <a:rPr lang="th-TH" sz="1600" u="sng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.เวชสถิติ</a:t>
                      </a:r>
                      <a:r>
                        <a:rPr lang="th-TH" sz="1600" u="non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th-TH" sz="16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โสตฯ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4</a:t>
                      </a:r>
                      <a:r>
                        <a:rPr lang="th-TH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กลุ่มบุคลากรสายสนับสนุน (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back office)  </a:t>
                      </a:r>
                      <a:r>
                        <a:rPr lang="th-TH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th-TH" sz="16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จนท</a:t>
                      </a:r>
                      <a:r>
                        <a:rPr lang="th-TH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.ธุรการ การเงิน พัสดุ) 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5</a:t>
                      </a:r>
                      <a:r>
                        <a:rPr lang="th-TH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กลุ่มผู้บริหาร (ผบก. </a:t>
                      </a:r>
                      <a:r>
                        <a:rPr lang="th-TH" sz="16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ผบต</a:t>
                      </a:r>
                      <a:r>
                        <a:rPr lang="th-TH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 </a:t>
                      </a:r>
                      <a:r>
                        <a:rPr lang="th-TH" sz="16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สสอ</a:t>
                      </a:r>
                      <a:r>
                        <a:rPr lang="th-TH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และผู้ช่วย </a:t>
                      </a:r>
                      <a:r>
                        <a:rPr lang="th-TH" sz="16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สสอ</a:t>
                      </a:r>
                      <a:r>
                        <a:rPr lang="th-TH" sz="16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.) </a:t>
                      </a:r>
                      <a:endParaRPr lang="th-TH" sz="180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26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088201"/>
              </p:ext>
            </p:extLst>
          </p:nvPr>
        </p:nvGraphicFramePr>
        <p:xfrm>
          <a:off x="117764" y="304800"/>
          <a:ext cx="8991600" cy="6174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362200"/>
                <a:gridCol w="5105400"/>
              </a:tblGrid>
              <a:tr h="1054355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องค์</a:t>
                      </a:r>
                    </a:p>
                    <a:p>
                      <a:pPr algn="ctr"/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ประกอบ</a:t>
                      </a:r>
                      <a:endParaRPr lang="th-TH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เป้าหมายความสำเร็จ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</a:t>
                      </a:r>
                      <a:r>
                        <a:rPr lang="th-TH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เดือน  ระดับ </a:t>
                      </a:r>
                      <a:r>
                        <a:rPr lang="en-US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th-TH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ผลการดำเนินการ</a:t>
                      </a:r>
                      <a:endParaRPr lang="th-TH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511784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2.การสร้างความร่วมมือด้านการผลิต/</a:t>
                      </a:r>
                      <a:r>
                        <a:rPr lang="th-TH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พัฒนากำลังคน</a:t>
                      </a:r>
                      <a:endParaRPr lang="th-TH" sz="20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การสร้างความร่วมมือ</a:t>
                      </a:r>
                      <a:r>
                        <a:rPr lang="th-TH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ของสถาบัน</a:t>
                      </a:r>
                      <a:r>
                        <a:rPr lang="th-TH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การผลิตและพัฒนา</a:t>
                      </a:r>
                      <a:r>
                        <a:rPr lang="th-TH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กำลังคน</a:t>
                      </a:r>
                      <a:r>
                        <a:rPr lang="th-TH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ที่ตั้งอยู่ในพื้นที่ </a:t>
                      </a:r>
                      <a:r>
                        <a:rPr lang="th-TH" sz="24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 </a:t>
                      </a:r>
                      <a:r>
                        <a:rPr lang="en-US" sz="24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th-TH" sz="24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20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สร้างความร่วมมือด้านการผลิตและพัฒนากับสถาบันการผลิตและพัฒนากำลังคนที่ตั้งอยู่ในจังหวัดและในพื้นที่ของเขตสุขภาพที่ 4 จำนวน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 </a:t>
                      </a:r>
                      <a:r>
                        <a:rPr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สถาบัน ได้แก่    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มหาวิทยาลัยราช</a:t>
                      </a:r>
                      <a:r>
                        <a:rPr lang="th-TH" sz="2200" kern="1200" dirty="0" err="1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ภัฏ</a:t>
                      </a:r>
                      <a:r>
                        <a:rPr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พระนครศรีอยุธยา (สำรวจความต้องการผลิตนักศึกษาสาขาสาธารณสุขชุมชนและรับนักศึกษาฝึกปฏิบัติงานภาคสนาม)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วิทยาลัยเทคโนโลยีทางการแพทย์และสาธารณสุข กาญจนา</a:t>
                      </a:r>
                      <a:r>
                        <a:rPr lang="th-TH" sz="2200" kern="1200" dirty="0" err="1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ภิเษก</a:t>
                      </a:r>
                      <a:r>
                        <a:rPr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(การทำวิจัยสำรวจความต้องการพัฒนากำลังคน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 </a:t>
                      </a:r>
                      <a:r>
                        <a:rPr lang="th-TH" sz="22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สาขาวิชาชีพ)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th-TH" sz="2200" u="sng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ยังไม่ได้รับการจัดสรรงบประมาณในปี </a:t>
                      </a:r>
                      <a:r>
                        <a:rPr lang="en-US" sz="2200" u="sng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2560 </a:t>
                      </a:r>
                      <a:r>
                        <a:rPr lang="th-TH" sz="2200" u="sng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อย่างเป็นทางการ    จึงยังไม่ได้ดำเนินการโครงการ</a:t>
                      </a:r>
                      <a:endParaRPr lang="th-TH" sz="2200" b="0" i="0" u="none" strike="noStrike" dirty="0" smtClean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37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74649"/>
              </p:ext>
            </p:extLst>
          </p:nvPr>
        </p:nvGraphicFramePr>
        <p:xfrm>
          <a:off x="96985" y="0"/>
          <a:ext cx="8991600" cy="670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362200"/>
                <a:gridCol w="5105400"/>
              </a:tblGrid>
              <a:tr h="2220686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องค์</a:t>
                      </a:r>
                    </a:p>
                    <a:p>
                      <a:pPr algn="ctr"/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ประกอบ</a:t>
                      </a:r>
                      <a:endParaRPr lang="th-TH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เป้าหมายความสำเร็จ</a:t>
                      </a:r>
                    </a:p>
                    <a:p>
                      <a:pPr algn="ctr"/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</a:t>
                      </a:r>
                      <a:r>
                        <a:rPr lang="th-TH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เดือน</a:t>
                      </a:r>
                    </a:p>
                    <a:p>
                      <a:pPr algn="ctr"/>
                      <a:r>
                        <a:rPr lang="th-TH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 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th-TH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th-TH" sz="2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ผลการดำเนินการ</a:t>
                      </a:r>
                      <a:endParaRPr lang="th-TH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4484914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3.การ</a:t>
                      </a:r>
                      <a:r>
                        <a:rPr lang="th-TH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บริหาร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งป</a:t>
                      </a:r>
                      <a:r>
                        <a:rPr lang="th-TH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ม.ด้านการผลิต/</a:t>
                      </a:r>
                      <a:r>
                        <a:rPr lang="th-TH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พัฒนากำลังคน</a:t>
                      </a:r>
                      <a:endParaRPr lang="th-TH" sz="20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การเบิกจ่าย</a:t>
                      </a:r>
                      <a:r>
                        <a:rPr lang="th-TH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งบประมาณ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 70</a:t>
                      </a:r>
                      <a:endParaRPr lang="th-TH" sz="2400" b="0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มีการบริหารงบประมาณด้านการผลิตและพัฒนากำลังคน ได้รับการจัดงบประมาณในส่วนของงบผลผลิต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1,637,965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บาท ใช้ไป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121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400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บาท </a:t>
                      </a:r>
                      <a:r>
                        <a:rPr lang="th-TH" sz="2800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คิดเป็นร้อยละ 68.46 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ดำเนินการโดย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 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กลุ่มงานของจังหวัด จำนวน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โครงการ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(ไม่มีงบประมาณคงเหลือจากปีก่อน)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ข้อมูล ถึงเดือน</a:t>
                      </a:r>
                      <a:r>
                        <a:rPr lang="th-TH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ก.พ.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2560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3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19187"/>
              </p:ext>
            </p:extLst>
          </p:nvPr>
        </p:nvGraphicFramePr>
        <p:xfrm>
          <a:off x="27710" y="0"/>
          <a:ext cx="8991600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105890"/>
                <a:gridCol w="5437910"/>
              </a:tblGrid>
              <a:tr h="111760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องค์ประกอบ</a:t>
                      </a:r>
                      <a:endParaRPr lang="th-TH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เกณฑ์เป้าหมาย</a:t>
                      </a:r>
                      <a:r>
                        <a:rPr lang="th-TH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</a:t>
                      </a:r>
                      <a:r>
                        <a:rPr lang="th-TH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เดือน</a:t>
                      </a:r>
                      <a:endParaRPr lang="th-TH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ผลการดำเนินการ</a:t>
                      </a:r>
                      <a:endParaRPr lang="th-TH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11176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</a:t>
                      </a:r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การบริหารจัดการการผลิต/พัฒนา</a:t>
                      </a:r>
                      <a:endParaRPr lang="th-TH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บุคลากรได้รับการพัฒนาตาม</a:t>
                      </a:r>
                    </a:p>
                    <a:p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ความต้องการของจังหวัดเทียบกับเป้าหมายที่กำหนด </a:t>
                      </a:r>
                      <a:endParaRPr lang="en-US" sz="2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th-TH" sz="24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lang="th-TH" sz="24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th-TH" sz="2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มีคณะกรรมการพัฒนางานสาธารณสุข(</a:t>
                      </a:r>
                      <a:r>
                        <a:rPr lang="th-TH" sz="2000" kern="1200" dirty="0" err="1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กพส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.) และคณะกรรมการ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service plan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พิจารณาอนุมัติให้ลาศึกษาหรือฝึกอบรม ต้องสอดคล้องกับการพัฒนาระบบบริการสุขภาพและความต้องการของหน่วยงาน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มีการจัดเก็บข้อมูล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HRD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โดยใช้โปรแกรมระบบสารสนเทศทรัพยากรบุคคล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PIS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Personal Information System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เพื่อใช้ในการจัดเก็บข้อมูลการพัฒนาบุคลากรของจังหวัด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มีการกำกับ ติดตามงานและการเบิกจ่ายงบฯ โดยการประชุมและประสานถึงในระดับพื้นที่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มีการติดตามประเมินผลเชิงคุณภาพการพัฒนาตาม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Service plan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หลังการจัดอบรม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 โดยการประเมินตนเองและจากผู้บริหาร เช่น บุคลากรสายการพยาบาลมีการปฏิบัติงานตรงตามหลักสูตร ร้อยละ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87.50  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สายกายภาพบำบัด ร้อยละ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2560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บุคลากรของจังหวัดได้รับการพัฒนาตามงบประมาณผลผลิต จำนวน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2,252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คน จากกลุ่มเป้าหมาย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1,727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คน  คิดเป็นร้อยละ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80.25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20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01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039217"/>
              </p:ext>
            </p:extLst>
          </p:nvPr>
        </p:nvGraphicFramePr>
        <p:xfrm>
          <a:off x="27710" y="0"/>
          <a:ext cx="8991600" cy="5184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590800"/>
                <a:gridCol w="4953000"/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องค์</a:t>
                      </a:r>
                      <a:endParaRPr lang="en-US" sz="2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ประกอบ</a:t>
                      </a:r>
                      <a:endParaRPr lang="th-TH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เกณฑ์เป้าหมาย</a:t>
                      </a:r>
                      <a:r>
                        <a:rPr lang="th-TH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</a:t>
                      </a:r>
                      <a:r>
                        <a:rPr lang="th-TH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เดือน</a:t>
                      </a:r>
                      <a:endParaRPr lang="th-TH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ผลการดำเนินการ</a:t>
                      </a:r>
                      <a:endParaRPr lang="th-TH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66065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</a:t>
                      </a:r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การประเมิน</a:t>
                      </a:r>
                    </a:p>
                    <a:p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ผลกระทบระบบบริหารจัดการการผลิต/พัฒนา</a:t>
                      </a:r>
                      <a:endParaRPr lang="th-TH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จำนวนข้อร้องเรียนเรื่องการจัดการการพัฒนากำลังคนของจังหวัด </a:t>
                      </a:r>
                      <a:r>
                        <a:rPr lang="th-TH" sz="24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น้อยว่า/เท่ากับ ร้อยละ 25 </a:t>
                      </a:r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ของภาพรวมกระทรวง</a:t>
                      </a:r>
                      <a:endParaRPr lang="th-TH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-</a:t>
                      </a:r>
                      <a:r>
                        <a:rPr lang="th-TH" sz="2800" u="sng" dirty="0" smtClean="0">
                          <a:solidFill>
                            <a:srgbClr val="0000F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ไม่พบ</a:t>
                      </a:r>
                      <a:r>
                        <a:rPr lang="th-TH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ข้อร้องเรียน ด้านการพัฒนากำลังคนของจังหวัด</a:t>
                      </a:r>
                      <a:endParaRPr lang="th-TH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28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799" cy="60324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ข้อเสนอแนะต่อจังหวัด</a:t>
            </a:r>
          </a:p>
          <a:p>
            <a:r>
              <a:rPr lang="th-TH" sz="2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คณะกรรมการพัฒนากำลังคนด้าน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สุขภาพระดับจังหวัด </a:t>
            </a:r>
            <a:r>
              <a:rPr lang="th-TH" sz="2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ควร</a:t>
            </a:r>
            <a:r>
              <a:rPr lang="th-TH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มีหน่วยงานอื่นๆ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ในเขตพื้นที่เข้ามามีส่วนร่วม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วางแผนให้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ครอบคลุมทุกหน่วยงาน เช่น องค์กรท้องถิ่น สถาบันการศึกษา  วิทยาลัยใน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สังกัด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สบช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2200" dirty="0" smtClean="0">
                <a:solidFill>
                  <a:srgbClr val="2A08B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</a:t>
            </a:r>
            <a:r>
              <a:rPr lang="th-TH" sz="2200" dirty="0" smtClean="0">
                <a:solidFill>
                  <a:srgbClr val="2A08B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200" dirty="0">
                <a:solidFill>
                  <a:srgbClr val="2A08B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ควรจัดทำแผนความต้องการกำลังคน และแผนพัฒนาบุคลากร</a:t>
            </a:r>
            <a:r>
              <a:rPr lang="th-TH" sz="2200" u="sng" dirty="0">
                <a:solidFill>
                  <a:srgbClr val="2A08B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รายบุคคลในทุกระดับ </a:t>
            </a:r>
            <a:r>
              <a:rPr lang="th-TH" sz="2200" dirty="0">
                <a:solidFill>
                  <a:srgbClr val="2A08B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โดยจัดทำเป็นแผนระดับจังหวัด เพื่อรวบรวมจัดทำแผนการพัฒนาบุคลากรเสนอต่อเขตสุขภาพที่ </a:t>
            </a:r>
            <a:r>
              <a:rPr lang="en-US" sz="2200" dirty="0">
                <a:solidFill>
                  <a:srgbClr val="2A08B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  <a:p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ผู้รับผิดชอบงานหลักใกล้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เกษียณ </a:t>
            </a:r>
            <a:r>
              <a:rPr lang="th-TH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ควรมีบุคลากรเรียนรู้งานควบคู่กัน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ไป เพื่อเตรียมตัวในการรับผิดชอบงานต่อไป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2200" dirty="0" smtClean="0">
                <a:solidFill>
                  <a:srgbClr val="2A08B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th-TH" sz="2200" dirty="0">
                <a:solidFill>
                  <a:srgbClr val="2A08B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การติดตามประเมินผลหลังการอบรมในเชิง</a:t>
            </a:r>
            <a:r>
              <a:rPr lang="th-TH" sz="2200" dirty="0" smtClean="0">
                <a:solidFill>
                  <a:srgbClr val="2A08B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คุณภาพ </a:t>
            </a:r>
            <a:r>
              <a:rPr lang="th-TH" sz="2200" u="sng" dirty="0" smtClean="0">
                <a:solidFill>
                  <a:srgbClr val="2A08B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ควร</a:t>
            </a:r>
            <a:r>
              <a:rPr lang="th-TH" sz="2200" u="sng" dirty="0">
                <a:solidFill>
                  <a:srgbClr val="2A08B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เพิ่มการประเมิน แบบ </a:t>
            </a:r>
            <a:r>
              <a:rPr lang="en-US" sz="2200" u="sng" dirty="0">
                <a:solidFill>
                  <a:srgbClr val="2A08B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360 </a:t>
            </a:r>
            <a:r>
              <a:rPr lang="th-TH" sz="2200" u="sng" dirty="0">
                <a:solidFill>
                  <a:srgbClr val="2A08B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องศา โดยอาจเพิ่มการประเมินจากผู้ร่วมงาน </a:t>
            </a:r>
            <a:r>
              <a:rPr lang="th-TH" sz="2200" dirty="0">
                <a:solidFill>
                  <a:srgbClr val="2A08B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นอกเหนือจากประเมินตนเองและผู้บริหาร</a:t>
            </a:r>
            <a:endParaRPr lang="en-US" sz="2200" dirty="0">
              <a:solidFill>
                <a:srgbClr val="2A08B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b="1" dirty="0" smtClean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ข้อเสนอแนะต่อส่วนกลาง</a:t>
            </a:r>
            <a:endParaRPr lang="th-TH" sz="2400" dirty="0"/>
          </a:p>
          <a:p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จัดทำแผนอบรมหลักสูตรต่างๆของสถาบันการศึกษา ควรมีรายละเอียดเกี่ยวกับสถาบันที่เปิดอบรมให้ชัดเจน เพื่อลดระยะเวลาที่ล่าช้าในการปรับแผนของจังหวัด สอดคล้องกับการใช้งบประมาณการพัฒนาบุคลากรให้มีประสิทธิภาพสูงสุด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66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598" y="214290"/>
            <a:ext cx="8686799" cy="64940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จุดเด่น</a:t>
            </a:r>
          </a:p>
          <a:p>
            <a:pPr lvl="0"/>
            <a:r>
              <a:rPr lang="th-TH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- มี</a:t>
            </a: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การพัฒนาบุคลากรทุกระดับ โดยการสร้างค่านิยมร่วม ให้กับบุคลากรของ</a:t>
            </a:r>
            <a:r>
              <a:rPr lang="th-TH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</a:t>
            </a: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</a:t>
            </a:r>
            <a:r>
              <a:rPr lang="th-TH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</a:t>
            </a:r>
            <a:r>
              <a:rPr lang="th-TH" sz="3200" dirty="0" smtClean="0">
                <a:solidFill>
                  <a:srgbClr val="2A08B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ค่านิยม</a:t>
            </a:r>
            <a:r>
              <a:rPr lang="th-TH" sz="3200" dirty="0">
                <a:solidFill>
                  <a:srgbClr val="2A08B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ร่วมของกระทรวงสาธารณสุข  “</a:t>
            </a:r>
            <a:r>
              <a:rPr lang="en-US" sz="3200" dirty="0">
                <a:solidFill>
                  <a:srgbClr val="2A08B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MOPH</a:t>
            </a:r>
            <a:r>
              <a:rPr lang="th-TH" sz="3200" dirty="0">
                <a:solidFill>
                  <a:srgbClr val="2A08B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มาใช้ในการขับเคลื่อนโครงการพัฒนาบุคลากรทุกโครงการ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th-TH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มี</a:t>
            </a: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</a:t>
            </a:r>
            <a:r>
              <a:rPr lang="th-TH" sz="3200" dirty="0">
                <a:solidFill>
                  <a:srgbClr val="2A08B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การติดตามการใช้งบประมาณ</a:t>
            </a: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ในการพัฒนาบุคลากรตามโครงการต่างๆในแต่ละ</a:t>
            </a:r>
            <a:r>
              <a:rPr lang="th-TH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หน่วยงาน อย่าง</a:t>
            </a: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ครอบคลุม ทำให้มีการใช้งบประมาณใน ปี 2559 </a:t>
            </a:r>
            <a:r>
              <a:rPr lang="th-TH" sz="3200" dirty="0">
                <a:solidFill>
                  <a:srgbClr val="2A08B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ครบร้อยละ 100 </a:t>
            </a: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และนำมาขยายผลใช้ต่อในปี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2560 </a:t>
            </a: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เพื่อให้เกิดการดำเนินงานที่มีประสิทธิภาพ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มี</a:t>
            </a: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ระบบการติดตาม</a:t>
            </a:r>
            <a:r>
              <a:rPr lang="th-TH" sz="3200" dirty="0" smtClean="0">
                <a:solidFill>
                  <a:srgbClr val="2A08B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ประเมินผลเชิงคุณภาพ </a:t>
            </a:r>
            <a:r>
              <a:rPr lang="th-TH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พัฒนาบุคลากรตาม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 plan </a:t>
            </a: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หลังการจัด</a:t>
            </a:r>
            <a:r>
              <a:rPr lang="th-TH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อบรมครบ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</a:t>
            </a:r>
            <a:r>
              <a:rPr lang="th-TH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9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4282" y="44624"/>
            <a:ext cx="8715436" cy="1512168"/>
          </a:xfrm>
          <a:prstGeom prst="roundRect">
            <a:avLst/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3.2 </a:t>
            </a:r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เพิ่มประสิทธิภาพการบริหารจัดการ</a:t>
            </a:r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กำลังคน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ร้อยละของหน่วยงานที่มีการนำดัชนีความสุขของคนทำงาน 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Happy Work Life Index)</a:t>
            </a:r>
            <a:r>
              <a:rPr lang="th-TH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และ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Core Value “MOPH” </a:t>
            </a:r>
            <a:r>
              <a:rPr lang="th-TH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ไป</a:t>
            </a:r>
            <a:r>
              <a:rPr lang="th-TH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ใช้</a:t>
            </a:r>
            <a:endParaRPr lang="th-TH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3602" y="1714488"/>
            <a:ext cx="8928992" cy="49685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เผยแพร่  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Core Value</a:t>
            </a:r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ใน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ประชุม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ผู้บริหารระดับต่าง ๆ เน้นเชื่อมโยงกับงานเดิม เช่น งานด้านคุณธรรม จริยธรรม ผ่านการทำงานของ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CMO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จังหวัด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ขับเคลื่อน 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Core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Value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เน้น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 P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P1 Promote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(ท้ายหนังสือทุกฉบับต้องมี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MOPH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ทักทาย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Line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กลุ่ม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HR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ทุกระดับทุกวัน,  จัดทำแผ่น ไวนิล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MOPH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ให้   ทุกหน่วยบริการ และทุกการประชุมมี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Slide MOPH ,  P2 Product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รวบรวมกิจกรรมคุณธรรมของแต่ละกลุ่มที่เสริม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MOPH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และ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P3 Progress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จะมีการ ติดตามผลโดย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CMO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จัด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Friday Morning Talk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ให้ </a:t>
            </a:r>
            <a:r>
              <a:rPr lang="th-TH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จนท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เล่าสื่อสารเรื่องดี ๆ และแลกเปลี่ยนเรียนรู้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ขับเคลื่อนการวัดความสุขของคนในองค์กร   เข้าร่วมเวที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HR Forum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และอยู่ระหว่างเรียนรู้เครื่องมือ </a:t>
            </a:r>
            <a:r>
              <a:rPr lang="en-US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Happinometer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29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868</TotalTime>
  <Words>1456</Words>
  <Application>Microsoft Office PowerPoint</Application>
  <PresentationFormat>On-screen Show (4:3)</PresentationFormat>
  <Paragraphs>128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Slipstream</vt:lpstr>
      <vt:lpstr>สรุปผลการตรวจราชการและนิเทศงาน จังหวัดอยุธยา รอบที่ 1  วันที่ 1 -3 มีนาคม 2560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สรุปผลการนิเทศจังหวัดสระบุรี รอบที่1</dc:title>
  <dc:creator>user</dc:creator>
  <cp:lastModifiedBy>dell</cp:lastModifiedBy>
  <cp:revision>76</cp:revision>
  <dcterms:created xsi:type="dcterms:W3CDTF">2006-08-16T00:00:00Z</dcterms:created>
  <dcterms:modified xsi:type="dcterms:W3CDTF">2017-03-03T03:52:57Z</dcterms:modified>
</cp:coreProperties>
</file>