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1.xml" ContentType="application/vnd.openxmlformats-officedocument.themeOverride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8" r:id="rId2"/>
    <p:sldId id="260" r:id="rId3"/>
    <p:sldId id="266" r:id="rId4"/>
    <p:sldId id="341" r:id="rId5"/>
    <p:sldId id="342" r:id="rId6"/>
    <p:sldId id="272" r:id="rId7"/>
    <p:sldId id="332" r:id="rId8"/>
    <p:sldId id="344" r:id="rId9"/>
    <p:sldId id="345" r:id="rId10"/>
    <p:sldId id="346" r:id="rId11"/>
    <p:sldId id="347" r:id="rId12"/>
    <p:sldId id="279" r:id="rId13"/>
    <p:sldId id="261" r:id="rId14"/>
    <p:sldId id="280" r:id="rId15"/>
    <p:sldId id="349" r:id="rId16"/>
    <p:sldId id="284" r:id="rId17"/>
    <p:sldId id="262" r:id="rId18"/>
    <p:sldId id="297" r:id="rId19"/>
    <p:sldId id="351" r:id="rId20"/>
    <p:sldId id="295" r:id="rId21"/>
    <p:sldId id="263" r:id="rId22"/>
    <p:sldId id="353" r:id="rId23"/>
    <p:sldId id="354" r:id="rId24"/>
    <p:sldId id="355" r:id="rId25"/>
    <p:sldId id="356" r:id="rId26"/>
    <p:sldId id="357" r:id="rId27"/>
    <p:sldId id="314" r:id="rId28"/>
    <p:sldId id="375" r:id="rId29"/>
    <p:sldId id="367" r:id="rId30"/>
    <p:sldId id="368" r:id="rId31"/>
    <p:sldId id="370" r:id="rId32"/>
    <p:sldId id="371" r:id="rId33"/>
    <p:sldId id="372" r:id="rId34"/>
    <p:sldId id="373" r:id="rId35"/>
    <p:sldId id="306" r:id="rId36"/>
    <p:sldId id="335" r:id="rId37"/>
    <p:sldId id="359" r:id="rId38"/>
    <p:sldId id="340" r:id="rId39"/>
    <p:sldId id="264" r:id="rId40"/>
    <p:sldId id="361" r:id="rId41"/>
    <p:sldId id="308" r:id="rId42"/>
    <p:sldId id="328" r:id="rId43"/>
    <p:sldId id="319" r:id="rId44"/>
    <p:sldId id="363" r:id="rId45"/>
    <p:sldId id="322" r:id="rId46"/>
    <p:sldId id="326" r:id="rId47"/>
    <p:sldId id="365" r:id="rId48"/>
    <p:sldId id="330" r:id="rId4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92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3585;&#3619;&#3634;&#3615;&#3604;&#3595;&#360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607;&#3636;&#3609;\&#3607;&#3636;&#3609;&#3585;&#3619;\&#3605;&#3619;&#3623;&#3592;&#3619;&#3634;&#3594;&#3585;&#3634;&#3619;58\&#3609;&#3636;&#3648;&#3607;&#3624;&#3650;&#3595;&#3609;\Analyz%20Dead%20M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607;&#3636;&#3609;\&#3607;&#3636;&#3609;&#3585;&#3619;\&#3605;&#3619;&#3623;&#3592;&#3619;&#3634;&#3594;&#3585;&#3634;&#3619;58\&#3609;&#3636;&#3648;&#3607;&#3624;&#3650;&#3595;&#3609;\Analyz%20Dead%20MI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3607;&#3636;&#3609;\&#3607;&#3636;&#3609;&#3585;&#3619;\&#3605;&#3619;&#3623;&#3592;&#3619;&#3634;&#3594;&#3585;&#3634;&#3619;58\&#3609;&#3636;&#3648;&#3607;&#3624;&#3650;&#3595;&#3609;\GoodContro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607;&#3636;&#3609;\&#3607;&#3636;&#3609;&#3585;&#3619;\&#3605;&#3619;&#3623;&#3592;&#3619;&#3634;&#3594;&#3585;&#3634;&#3619;58\&#3609;&#3636;&#3648;&#3607;&#3624;&#3650;&#3595;&#3609;\&#3623;&#3633;&#3604;&#3619;&#3629;&#3610;&#3648;&#3629;&#362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a_chat\SkyDrive\&#3648;&#3629;&#3585;&#3626;&#3634;&#3619;\&#3609;&#3635;&#3648;&#3626;&#3609;&#3629;&#3605;&#3633;&#3604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a_chat\SkyDrive\&#3648;&#3629;&#3585;&#3626;&#3634;&#3619;\&#3609;&#3635;&#3648;&#3626;&#3609;&#3629;&#3605;&#3633;&#3604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a_chat\SkyDrive\&#3648;&#3629;&#3585;&#3626;&#3634;&#3619;\&#3609;&#3635;&#3648;&#3626;&#3609;&#3629;&#3605;&#3633;&#3604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a_chat\SkyDrive\&#3648;&#3629;&#3585;&#3626;&#3634;&#3619;\&#3609;&#3635;&#3648;&#3626;&#3609;&#3629;&#3605;&#3633;&#3604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a_chat\SkyDrive\&#3648;&#3629;&#3585;&#3626;&#3634;&#3619;\&#3609;&#3635;&#3648;&#3626;&#3609;&#3629;&#3605;&#3633;&#3604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a_chat\SkyDrive\&#3648;&#3629;&#3585;&#3626;&#3634;&#3619;\&#3609;&#3635;&#3648;&#3626;&#3609;&#3629;&#3605;&#3633;&#360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3585;&#3619;&#3634;&#3615;&#3604;&#3595;&#3609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.6GGEWVJ3VU15GEB\Desktop\&#3586;&#3657;&#3629;&#3617;&#3641;&#3621;&#3609;&#3636;&#3648;&#3607;&#3624;\&#3586;&#3609;&#3626;&#3656;&#3591;58.xls" TargetMode="External"/><Relationship Id="rId1" Type="http://schemas.openxmlformats.org/officeDocument/2006/relationships/themeOverride" Target="../theme/themeOverride1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607;&#3636;&#3609;\&#3607;&#3636;&#3609;&#3585;&#3619;\&#3605;&#3619;&#3623;&#3592;&#3619;&#3634;&#3594;&#3585;&#3634;&#3619;58\&#3609;&#3636;&#3648;&#3607;&#3624;&#3650;&#3595;&#3609;\Analyz%20Dead%20M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Sheet1!$A$22</c:f>
              <c:strCache>
                <c:ptCount val="1"/>
                <c:pt idx="0">
                  <c:v>ผุ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Sheet1!$B$21:$D$21</c:f>
              <c:strCache>
                <c:ptCount val="3"/>
                <c:pt idx="0">
                  <c:v>บางปะอิน</c:v>
                </c:pt>
                <c:pt idx="1">
                  <c:v>บางไทร</c:v>
                </c:pt>
                <c:pt idx="2">
                  <c:v>วังน้อย</c:v>
                </c:pt>
              </c:strCache>
            </c:strRef>
          </c:cat>
          <c:val>
            <c:numRef>
              <c:f>Sheet1!$B$22:$D$22</c:f>
              <c:numCache>
                <c:formatCode>General</c:formatCode>
                <c:ptCount val="3"/>
                <c:pt idx="0">
                  <c:v>16.5</c:v>
                </c:pt>
                <c:pt idx="1">
                  <c:v>5.9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Sheet1!$A$23</c:f>
              <c:strCache>
                <c:ptCount val="1"/>
                <c:pt idx="0">
                  <c:v>เสี่ยง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330490027856987E-2"/>
                  <c:y val="-4.5725379917557159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5321960111427947E-3"/>
                  <c:y val="-0.11322475027204629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330490027856987E-3"/>
                  <c:y val="-0.10451515409727351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Sheet1!$B$21:$D$21</c:f>
              <c:strCache>
                <c:ptCount val="3"/>
                <c:pt idx="0">
                  <c:v>บางปะอิน</c:v>
                </c:pt>
                <c:pt idx="1">
                  <c:v>บางไทร</c:v>
                </c:pt>
                <c:pt idx="2">
                  <c:v>วังน้อย</c:v>
                </c:pt>
              </c:strCache>
            </c:strRef>
          </c:cat>
          <c:val>
            <c:numRef>
              <c:f>Sheet1!$B$23:$D$23</c:f>
              <c:numCache>
                <c:formatCode>General</c:formatCode>
                <c:ptCount val="3"/>
                <c:pt idx="0">
                  <c:v>14.9</c:v>
                </c:pt>
                <c:pt idx="1">
                  <c:v>29.3</c:v>
                </c:pt>
                <c:pt idx="2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615808"/>
        <c:axId val="114617344"/>
      </c:barChart>
      <c:catAx>
        <c:axId val="114615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th-TH"/>
          </a:p>
        </c:txPr>
        <c:crossAx val="114617344"/>
        <c:crosses val="autoZero"/>
        <c:auto val="1"/>
        <c:lblAlgn val="ctr"/>
        <c:lblOffset val="100"/>
        <c:noMultiLvlLbl val="0"/>
      </c:catAx>
      <c:valAx>
        <c:axId val="11461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1146158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อัตราตายโรคหัวใจขาดเลือด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I20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 – I25 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ปี 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2554 – 2558 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โซนเสือใต้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เสือใต้!$A$68</c:f>
              <c:strCache>
                <c:ptCount val="1"/>
                <c:pt idx="0">
                  <c:v>ชาย</c:v>
                </c:pt>
              </c:strCache>
            </c:strRef>
          </c:tx>
          <c:dPt>
            <c:idx val="4"/>
            <c:bubble3D val="0"/>
            <c:spPr>
              <a:ln>
                <a:prstDash val="sysDash"/>
              </a:ln>
            </c:spPr>
          </c:dPt>
          <c:cat>
            <c:numRef>
              <c:f>เสือใต้!$B$67:$F$67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เสือใต้!$B$68:$F$68</c:f>
              <c:numCache>
                <c:formatCode>0.00</c:formatCode>
                <c:ptCount val="5"/>
                <c:pt idx="0">
                  <c:v>32.483831910935237</c:v>
                </c:pt>
                <c:pt idx="1">
                  <c:v>32.919898141962221</c:v>
                </c:pt>
                <c:pt idx="2">
                  <c:v>42.129048936720253</c:v>
                </c:pt>
                <c:pt idx="3">
                  <c:v>45.569764461279945</c:v>
                </c:pt>
                <c:pt idx="4">
                  <c:v>6.6455906506033244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เสือใต้!$A$69</c:f>
              <c:strCache>
                <c:ptCount val="1"/>
                <c:pt idx="0">
                  <c:v>หญิง</c:v>
                </c:pt>
              </c:strCache>
            </c:strRef>
          </c:tx>
          <c:spPr>
            <a:ln cmpd="sng">
              <a:prstDash val="solid"/>
            </a:ln>
          </c:spPr>
          <c:dPt>
            <c:idx val="4"/>
            <c:bubble3D val="0"/>
            <c:spPr>
              <a:ln cmpd="sng">
                <a:prstDash val="sysDash"/>
              </a:ln>
            </c:spPr>
          </c:dPt>
          <c:cat>
            <c:numRef>
              <c:f>เสือใต้!$B$67:$F$67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เสือใต้!$B$69:$F$69</c:f>
              <c:numCache>
                <c:formatCode>0.00</c:formatCode>
                <c:ptCount val="5"/>
                <c:pt idx="0">
                  <c:v>16.679639719782053</c:v>
                </c:pt>
                <c:pt idx="1">
                  <c:v>27.272479341096901</c:v>
                </c:pt>
                <c:pt idx="2">
                  <c:v>36.041231168456719</c:v>
                </c:pt>
                <c:pt idx="3">
                  <c:v>22.335188643003278</c:v>
                </c:pt>
                <c:pt idx="4">
                  <c:v>4.4670377286006557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เสือใต้!$A$70</c:f>
              <c:strCache>
                <c:ptCount val="1"/>
                <c:pt idx="0">
                  <c:v>รวม</c:v>
                </c:pt>
              </c:strCache>
            </c:strRef>
          </c:tx>
          <c:dPt>
            <c:idx val="4"/>
            <c:bubble3D val="0"/>
            <c:spPr>
              <a:ln>
                <a:prstDash val="sysDash"/>
              </a:ln>
            </c:spPr>
          </c:dPt>
          <c:dLbls>
            <c:txPr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เสือใต้!$B$67:$F$67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เสือใต้!$B$70:$F$70</c:f>
              <c:numCache>
                <c:formatCode>0.00</c:formatCode>
                <c:ptCount val="5"/>
                <c:pt idx="0">
                  <c:v>24.343094436886947</c:v>
                </c:pt>
                <c:pt idx="1">
                  <c:v>30.007220487429787</c:v>
                </c:pt>
                <c:pt idx="2">
                  <c:v>38.992688870836716</c:v>
                </c:pt>
                <c:pt idx="3">
                  <c:v>33.599675970248178</c:v>
                </c:pt>
                <c:pt idx="4">
                  <c:v>5.5232344060681937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50816"/>
        <c:axId val="122060800"/>
      </c:lineChart>
      <c:catAx>
        <c:axId val="12205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060800"/>
        <c:crosses val="autoZero"/>
        <c:auto val="1"/>
        <c:lblAlgn val="ctr"/>
        <c:lblOffset val="100"/>
        <c:noMultiLvlLbl val="0"/>
      </c:catAx>
      <c:valAx>
        <c:axId val="122060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r>
                  <a:rPr lang="th-TH" sz="1600" dirty="0" smtClean="0">
                    <a:latin typeface="Tahoma" pitchFamily="34" charset="0"/>
                    <a:cs typeface="Tahoma" pitchFamily="34" charset="0"/>
                  </a:rPr>
                  <a:t>อัตราต่อแสนประชากร</a:t>
                </a:r>
                <a:endParaRPr lang="th-TH" sz="1600" dirty="0">
                  <a:latin typeface="Tahoma" pitchFamily="34" charset="0"/>
                  <a:cs typeface="Tahoma" pitchFamily="34" charset="0"/>
                </a:endParaRP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0508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latin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อัตราตายโรคหัวใจขาดเลือด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I20 – I25 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ปี 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2556 -2557 </a:t>
            </a:r>
            <a:endParaRPr lang="th-TH" sz="1600" baseline="0" dirty="0" smtClean="0">
              <a:latin typeface="Tahoma" pitchFamily="34" charset="0"/>
              <a:cs typeface="Tahoma" pitchFamily="34" charset="0"/>
            </a:endParaRPr>
          </a:p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โซนเสือใต้ ตามกลุ่มอายุ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197943821828742"/>
          <c:y val="0.12583241284877669"/>
          <c:w val="0.75735325251116437"/>
          <c:h val="0.7826346240478074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เสือใต้!$D$79</c:f>
              <c:strCache>
                <c:ptCount val="1"/>
                <c:pt idx="0">
                  <c:v>2556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  <a:latin typeface="Tahoma" pitchFamily="34" charset="0"/>
                      <a:cs typeface="Tahoma" pitchFamily="34" charset="0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เสือใต้!$A$80:$A$88</c:f>
              <c:strCache>
                <c:ptCount val="9"/>
                <c:pt idx="0">
                  <c:v>&lt;20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&gt;=80</c:v>
                </c:pt>
                <c:pt idx="8">
                  <c:v>รวม</c:v>
                </c:pt>
              </c:strCache>
            </c:strRef>
          </c:cat>
          <c:val>
            <c:numRef>
              <c:f>เสือใต้!$D$80:$D$88</c:f>
              <c:numCache>
                <c:formatCode>0.00</c:formatCode>
                <c:ptCount val="9"/>
                <c:pt idx="0">
                  <c:v>1.7951065395731238</c:v>
                </c:pt>
                <c:pt idx="1">
                  <c:v>0</c:v>
                </c:pt>
                <c:pt idx="2">
                  <c:v>17.646465665019662</c:v>
                </c:pt>
                <c:pt idx="3">
                  <c:v>33.403566473097278</c:v>
                </c:pt>
                <c:pt idx="4">
                  <c:v>46.357104226222667</c:v>
                </c:pt>
                <c:pt idx="5">
                  <c:v>124.8352867743949</c:v>
                </c:pt>
                <c:pt idx="6">
                  <c:v>251.58739666946207</c:v>
                </c:pt>
                <c:pt idx="7">
                  <c:v>302.57186081694402</c:v>
                </c:pt>
                <c:pt idx="8">
                  <c:v>38.992688870836716</c:v>
                </c:pt>
              </c:numCache>
            </c:numRef>
          </c:val>
        </c:ser>
        <c:ser>
          <c:idx val="3"/>
          <c:order val="1"/>
          <c:tx>
            <c:strRef>
              <c:f>เสือใต้!$E$79</c:f>
              <c:strCache>
                <c:ptCount val="1"/>
                <c:pt idx="0">
                  <c:v>2557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9227549566763E-2"/>
                  <c:y val="4.040375761308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915323441768496E-2"/>
                  <c:y val="6.0605636419628975E-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  <a:latin typeface="Tahoma" pitchFamily="34" charset="0"/>
                      <a:cs typeface="Tahoma" pitchFamily="34" charset="0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เสือใต้!$A$80:$A$88</c:f>
              <c:strCache>
                <c:ptCount val="9"/>
                <c:pt idx="0">
                  <c:v>&lt;20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&gt;=80</c:v>
                </c:pt>
                <c:pt idx="8">
                  <c:v>รวม</c:v>
                </c:pt>
              </c:strCache>
            </c:strRef>
          </c:cat>
          <c:val>
            <c:numRef>
              <c:f>เสือใต้!$E$80:$E$88</c:f>
              <c:numCache>
                <c:formatCode>0.00</c:formatCode>
                <c:ptCount val="9"/>
                <c:pt idx="0">
                  <c:v>0</c:v>
                </c:pt>
                <c:pt idx="1">
                  <c:v>3.4771723634340557</c:v>
                </c:pt>
                <c:pt idx="2">
                  <c:v>4.9988752530680598</c:v>
                </c:pt>
                <c:pt idx="3">
                  <c:v>25.475110816732052</c:v>
                </c:pt>
                <c:pt idx="4">
                  <c:v>49.789352738414394</c:v>
                </c:pt>
                <c:pt idx="5">
                  <c:v>109.9958751546817</c:v>
                </c:pt>
                <c:pt idx="6">
                  <c:v>190.0688999762414</c:v>
                </c:pt>
                <c:pt idx="7">
                  <c:v>376.50602409638554</c:v>
                </c:pt>
                <c:pt idx="8">
                  <c:v>33.599675970248178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22105216"/>
        <c:axId val="122115200"/>
      </c:barChart>
      <c:catAx>
        <c:axId val="12210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115200"/>
        <c:crosses val="autoZero"/>
        <c:auto val="1"/>
        <c:lblAlgn val="ctr"/>
        <c:lblOffset val="100"/>
        <c:noMultiLvlLbl val="0"/>
      </c:catAx>
      <c:valAx>
        <c:axId val="122115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r>
                  <a:rPr lang="th-TH" sz="1600" dirty="0" smtClean="0">
                    <a:latin typeface="Tahoma" pitchFamily="34" charset="0"/>
                    <a:cs typeface="Tahoma" pitchFamily="34" charset="0"/>
                  </a:rPr>
                  <a:t>อัตราต่อประชากรแสนคน</a:t>
                </a:r>
                <a:endParaRPr lang="th-TH" sz="1600" dirty="0">
                  <a:latin typeface="Tahoma" pitchFamily="34" charset="0"/>
                  <a:cs typeface="Tahoma" pitchFamily="34" charset="0"/>
                </a:endParaRPr>
              </a:p>
            </c:rich>
          </c:tx>
          <c:layout>
            <c:manualLayout>
              <c:xMode val="edge"/>
              <c:yMode val="edge"/>
              <c:x val="2.938455099133526E-3"/>
              <c:y val="0.3031360314983876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105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latin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อัตราการควบคุมระดับน้ำตาลในเลือด และความดันโลหิตได้ดี </a:t>
            </a:r>
          </a:p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ในผู้ป่วย เบาหวานและความดันโลหิตสูง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 ปี 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2557 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โซนเสือใต้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56909193868763"/>
          <c:y val="0.13027355683167469"/>
          <c:w val="0.69171069418836717"/>
          <c:h val="0.77496290489655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Sheet1!$B$38</c:f>
              <c:strCache>
                <c:ptCount val="1"/>
                <c:pt idx="0">
                  <c:v>คุมน้ำตาลได้ดี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Sheet1!$A$39:$A$43</c:f>
              <c:strCache>
                <c:ptCount val="5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  <c:pt idx="3">
                  <c:v>เสือใต้</c:v>
                </c:pt>
                <c:pt idx="4">
                  <c:v>จังหวัด</c:v>
                </c:pt>
              </c:strCache>
            </c:strRef>
          </c:cat>
          <c:val>
            <c:numRef>
              <c:f>Sheet1!$B$39:$B$43</c:f>
              <c:numCache>
                <c:formatCode>0.00</c:formatCode>
                <c:ptCount val="5"/>
                <c:pt idx="0">
                  <c:v>41.298265249020702</c:v>
                </c:pt>
                <c:pt idx="1">
                  <c:v>45.359930615784911</c:v>
                </c:pt>
                <c:pt idx="2">
                  <c:v>55.51330798479087</c:v>
                </c:pt>
                <c:pt idx="3">
                  <c:v>47.286821705426355</c:v>
                </c:pt>
                <c:pt idx="4">
                  <c:v>37.062159457355719</c:v>
                </c:pt>
              </c:numCache>
            </c:numRef>
          </c:val>
        </c:ser>
        <c:ser>
          <c:idx val="1"/>
          <c:order val="1"/>
          <c:tx>
            <c:strRef>
              <c:f>Sheet1!$C$38</c:f>
              <c:strCache>
                <c:ptCount val="1"/>
                <c:pt idx="0">
                  <c:v>คุมความดันได้ดี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1951363596475853E-2"/>
                  <c:y val="-8.3659545175330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Sheet1!$A$39:$A$43</c:f>
              <c:strCache>
                <c:ptCount val="5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  <c:pt idx="3">
                  <c:v>เสือใต้</c:v>
                </c:pt>
                <c:pt idx="4">
                  <c:v>จังหวัด</c:v>
                </c:pt>
              </c:strCache>
            </c:strRef>
          </c:cat>
          <c:val>
            <c:numRef>
              <c:f>Sheet1!$C$39:$C$43</c:f>
              <c:numCache>
                <c:formatCode>0.00</c:formatCode>
                <c:ptCount val="5"/>
                <c:pt idx="0">
                  <c:v>42.160383004189107</c:v>
                </c:pt>
                <c:pt idx="1">
                  <c:v>38.2027989197152</c:v>
                </c:pt>
                <c:pt idx="2">
                  <c:v>36.075731497418246</c:v>
                </c:pt>
                <c:pt idx="3">
                  <c:v>39.986513823331087</c:v>
                </c:pt>
                <c:pt idx="4">
                  <c:v>41.12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22146816"/>
        <c:axId val="122148352"/>
      </c:barChart>
      <c:catAx>
        <c:axId val="122146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148352"/>
        <c:crosses val="autoZero"/>
        <c:auto val="1"/>
        <c:lblAlgn val="ctr"/>
        <c:lblOffset val="100"/>
        <c:noMultiLvlLbl val="0"/>
      </c:catAx>
      <c:valAx>
        <c:axId val="122148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r>
                  <a:rPr lang="th-TH" sz="1600" dirty="0" smtClean="0">
                    <a:latin typeface="Tahoma" pitchFamily="34" charset="0"/>
                    <a:cs typeface="Tahoma" pitchFamily="34" charset="0"/>
                  </a:rPr>
                  <a:t>ร้อยละ</a:t>
                </a:r>
                <a:endParaRPr lang="th-TH" sz="1600" dirty="0">
                  <a:latin typeface="Tahoma" pitchFamily="34" charset="0"/>
                  <a:cs typeface="Tahoma" pitchFamily="34" charset="0"/>
                </a:endParaRP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14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85882028278145"/>
          <c:y val="0.52863906670201888"/>
          <c:w val="0.1871411797172185"/>
          <c:h val="0.11763289598714144"/>
        </c:manualLayout>
      </c:layout>
      <c:overlay val="0"/>
      <c:txPr>
        <a:bodyPr/>
        <a:lstStyle/>
        <a:p>
          <a:pPr>
            <a:defRPr sz="1600">
              <a:latin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ร้อยละของประชาชนอายุ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15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ปีขึ้นไป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 รอบเอวเกินเกณฑ์มาตรฐาน </a:t>
            </a:r>
          </a:p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ปี 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2557 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โซนเสือใต้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data!$B$61</c:f>
              <c:strCache>
                <c:ptCount val="1"/>
                <c:pt idx="0">
                  <c:v>ชาย</c:v>
                </c:pt>
              </c:strCache>
            </c:strRef>
          </c:tx>
          <c:invertIfNegative val="0"/>
          <c:cat>
            <c:strRef>
              <c:f>data!$A$62:$A$66</c:f>
              <c:strCache>
                <c:ptCount val="5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  <c:pt idx="3">
                  <c:v>เสือใต้</c:v>
                </c:pt>
                <c:pt idx="4">
                  <c:v>จังหวัด</c:v>
                </c:pt>
              </c:strCache>
            </c:strRef>
          </c:cat>
          <c:val>
            <c:numRef>
              <c:f>data!$B$62:$B$66</c:f>
              <c:numCache>
                <c:formatCode>0.00</c:formatCode>
                <c:ptCount val="5"/>
                <c:pt idx="0">
                  <c:v>15.148305084745765</c:v>
                </c:pt>
                <c:pt idx="1">
                  <c:v>9.9603848330503677</c:v>
                </c:pt>
                <c:pt idx="2">
                  <c:v>11.985181956853346</c:v>
                </c:pt>
                <c:pt idx="3">
                  <c:v>12.022959027904989</c:v>
                </c:pt>
                <c:pt idx="4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data!$C$61</c:f>
              <c:strCache>
                <c:ptCount val="1"/>
                <c:pt idx="0">
                  <c:v>หญิง</c:v>
                </c:pt>
              </c:strCache>
            </c:strRef>
          </c:tx>
          <c:invertIfNegative val="0"/>
          <c:cat>
            <c:strRef>
              <c:f>data!$A$62:$A$66</c:f>
              <c:strCache>
                <c:ptCount val="5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  <c:pt idx="3">
                  <c:v>เสือใต้</c:v>
                </c:pt>
                <c:pt idx="4">
                  <c:v>จังหวัด</c:v>
                </c:pt>
              </c:strCache>
            </c:strRef>
          </c:cat>
          <c:val>
            <c:numRef>
              <c:f>data!$C$62:$C$66</c:f>
              <c:numCache>
                <c:formatCode>0.00</c:formatCode>
                <c:ptCount val="5"/>
                <c:pt idx="0">
                  <c:v>38.410471597670195</c:v>
                </c:pt>
                <c:pt idx="1">
                  <c:v>31.811085089773616</c:v>
                </c:pt>
                <c:pt idx="2">
                  <c:v>36.307672780351588</c:v>
                </c:pt>
                <c:pt idx="3">
                  <c:v>34.884207589285715</c:v>
                </c:pt>
                <c:pt idx="4">
                  <c:v>34.79</c:v>
                </c:pt>
              </c:numCache>
            </c:numRef>
          </c:val>
        </c:ser>
        <c:ser>
          <c:idx val="2"/>
          <c:order val="2"/>
          <c:tx>
            <c:strRef>
              <c:f>data!$D$61</c:f>
              <c:strCache>
                <c:ptCount val="1"/>
                <c:pt idx="0">
                  <c:v>รวม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51363596475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08806743392282E-2"/>
                  <c:y val="-6.2744658881498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45284046035335E-2"/>
                  <c:y val="-2.0914886293832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39204495594816E-2"/>
                  <c:y val="-4.182977258766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433124945154299E-2"/>
                  <c:y val="6.2744658881498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data!$A$62:$A$66</c:f>
              <c:strCache>
                <c:ptCount val="5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  <c:pt idx="3">
                  <c:v>เสือใต้</c:v>
                </c:pt>
                <c:pt idx="4">
                  <c:v>จังหวัด</c:v>
                </c:pt>
              </c:strCache>
            </c:strRef>
          </c:cat>
          <c:val>
            <c:numRef>
              <c:f>data!$D$62:$D$66</c:f>
              <c:numCache>
                <c:formatCode>0.00</c:formatCode>
                <c:ptCount val="5"/>
                <c:pt idx="0">
                  <c:v>27.477013974175989</c:v>
                </c:pt>
                <c:pt idx="1">
                  <c:v>21.916111395865368</c:v>
                </c:pt>
                <c:pt idx="2">
                  <c:v>26.759511466479218</c:v>
                </c:pt>
                <c:pt idx="3">
                  <c:v>24.701894437034287</c:v>
                </c:pt>
                <c:pt idx="4">
                  <c:v>24.06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axId val="122210560"/>
        <c:axId val="122216448"/>
      </c:barChart>
      <c:catAx>
        <c:axId val="122210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216448"/>
        <c:crosses val="autoZero"/>
        <c:auto val="1"/>
        <c:lblAlgn val="ctr"/>
        <c:lblOffset val="100"/>
        <c:noMultiLvlLbl val="0"/>
      </c:catAx>
      <c:valAx>
        <c:axId val="122216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r>
                  <a:rPr lang="th-TH" sz="1600" dirty="0" smtClean="0">
                    <a:latin typeface="Tahoma" pitchFamily="34" charset="0"/>
                    <a:cs typeface="Tahoma" pitchFamily="34" charset="0"/>
                  </a:rPr>
                  <a:t>ร้อยละ</a:t>
                </a:r>
                <a:endParaRPr lang="th-TH" sz="1600" dirty="0">
                  <a:latin typeface="Tahoma" pitchFamily="34" charset="0"/>
                  <a:cs typeface="Tahoma" pitchFamily="34" charset="0"/>
                </a:endParaRP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210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latin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H SarabunPSK" pitchFamily="34" charset="-34"/>
                <a:cs typeface="TH SarabunPSK" pitchFamily="34" charset="-34"/>
              </a:defRPr>
            </a:pPr>
            <a:r>
              <a:rPr lang="th-TH" sz="3600" dirty="0">
                <a:latin typeface="TH SarabunPSK" pitchFamily="34" charset="-34"/>
                <a:cs typeface="+mn-cs"/>
              </a:rPr>
              <a:t>แสดงผู้รับบริการ จำแนก</a:t>
            </a:r>
            <a:r>
              <a:rPr lang="th-TH" sz="3600" dirty="0" smtClean="0">
                <a:latin typeface="TH SarabunPSK" pitchFamily="34" charset="-34"/>
                <a:cs typeface="+mn-cs"/>
              </a:rPr>
              <a:t>ในภูมิลำเนาในเขต</a:t>
            </a:r>
            <a:r>
              <a:rPr lang="en-US" sz="3600" dirty="0" smtClean="0">
                <a:latin typeface="TH SarabunPSK" pitchFamily="34" charset="-34"/>
                <a:cs typeface="+mn-cs"/>
              </a:rPr>
              <a:t>/</a:t>
            </a:r>
            <a:r>
              <a:rPr lang="th-TH" sz="3600" dirty="0" smtClean="0">
                <a:latin typeface="TH SarabunPSK" pitchFamily="34" charset="-34"/>
                <a:cs typeface="+mn-cs"/>
              </a:rPr>
              <a:t>นอกเขตจังหวัดพระนครศรีอยุธยา</a:t>
            </a:r>
            <a:endParaRPr lang="en-US" sz="3600" dirty="0">
              <a:latin typeface="TH SarabunPSK" pitchFamily="34" charset="-34"/>
              <a:cs typeface="+mn-cs"/>
            </a:endParaRPr>
          </a:p>
        </c:rich>
      </c:tx>
      <c:layout>
        <c:manualLayout>
          <c:xMode val="edge"/>
          <c:yMode val="edge"/>
          <c:x val="0.1144896106736658"/>
          <c:y val="2.3850273978237115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D0ในนอกบริการ!$B$3</c:f>
              <c:strCache>
                <c:ptCount val="1"/>
                <c:pt idx="0">
                  <c:v>วังน้อย</c:v>
                </c:pt>
              </c:strCache>
            </c:strRef>
          </c:tx>
          <c:invertIfNegative val="0"/>
          <c:cat>
            <c:multiLvlStrRef>
              <c:f>D0ในนอกบริการ!$C$1:$H$2</c:f>
              <c:multiLvlStrCache>
                <c:ptCount val="6"/>
                <c:lvl>
                  <c:pt idx="0">
                    <c:v>ทั้งหมด</c:v>
                  </c:pt>
                  <c:pt idx="1">
                    <c:v>ในเขต</c:v>
                  </c:pt>
                  <c:pt idx="2">
                    <c:v>ทั้งหมด</c:v>
                  </c:pt>
                  <c:pt idx="3">
                    <c:v>ในเขต</c:v>
                  </c:pt>
                  <c:pt idx="4">
                    <c:v>ทั้งหมด</c:v>
                  </c:pt>
                  <c:pt idx="5">
                    <c:v>ในเขต</c:v>
                  </c:pt>
                </c:lvl>
                <c:lvl>
                  <c:pt idx="0">
                    <c:v>2555</c:v>
                  </c:pt>
                  <c:pt idx="2">
                    <c:v>2556</c:v>
                  </c:pt>
                  <c:pt idx="4">
                    <c:v>2557</c:v>
                  </c:pt>
                </c:lvl>
              </c:multiLvlStrCache>
            </c:multiLvlStrRef>
          </c:cat>
          <c:val>
            <c:numRef>
              <c:f>D0ในนอกบริการ!$C$3:$H$3</c:f>
              <c:numCache>
                <c:formatCode>General</c:formatCode>
                <c:ptCount val="6"/>
                <c:pt idx="0">
                  <c:v>249</c:v>
                </c:pt>
                <c:pt idx="1">
                  <c:v>56</c:v>
                </c:pt>
                <c:pt idx="2">
                  <c:v>391</c:v>
                </c:pt>
                <c:pt idx="3">
                  <c:v>175</c:v>
                </c:pt>
                <c:pt idx="4">
                  <c:v>133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D0ในนอกบริการ!$B$4</c:f>
              <c:strCache>
                <c:ptCount val="1"/>
                <c:pt idx="0">
                  <c:v>บางไทร</c:v>
                </c:pt>
              </c:strCache>
            </c:strRef>
          </c:tx>
          <c:invertIfNegative val="0"/>
          <c:cat>
            <c:multiLvlStrRef>
              <c:f>D0ในนอกบริการ!$C$1:$H$2</c:f>
              <c:multiLvlStrCache>
                <c:ptCount val="6"/>
                <c:lvl>
                  <c:pt idx="0">
                    <c:v>ทั้งหมด</c:v>
                  </c:pt>
                  <c:pt idx="1">
                    <c:v>ในเขต</c:v>
                  </c:pt>
                  <c:pt idx="2">
                    <c:v>ทั้งหมด</c:v>
                  </c:pt>
                  <c:pt idx="3">
                    <c:v>ในเขต</c:v>
                  </c:pt>
                  <c:pt idx="4">
                    <c:v>ทั้งหมด</c:v>
                  </c:pt>
                  <c:pt idx="5">
                    <c:v>ในเขต</c:v>
                  </c:pt>
                </c:lvl>
                <c:lvl>
                  <c:pt idx="0">
                    <c:v>2555</c:v>
                  </c:pt>
                  <c:pt idx="2">
                    <c:v>2556</c:v>
                  </c:pt>
                  <c:pt idx="4">
                    <c:v>2557</c:v>
                  </c:pt>
                </c:lvl>
              </c:multiLvlStrCache>
            </c:multiLvlStrRef>
          </c:cat>
          <c:val>
            <c:numRef>
              <c:f>D0ในนอกบริการ!$C$4:$H$4</c:f>
              <c:numCache>
                <c:formatCode>General</c:formatCode>
                <c:ptCount val="6"/>
                <c:pt idx="0">
                  <c:v>132</c:v>
                </c:pt>
                <c:pt idx="1">
                  <c:v>119</c:v>
                </c:pt>
                <c:pt idx="2">
                  <c:v>188</c:v>
                </c:pt>
                <c:pt idx="3">
                  <c:v>125</c:v>
                </c:pt>
                <c:pt idx="4">
                  <c:v>39</c:v>
                </c:pt>
                <c:pt idx="5">
                  <c:v>19</c:v>
                </c:pt>
              </c:numCache>
            </c:numRef>
          </c:val>
        </c:ser>
        <c:ser>
          <c:idx val="2"/>
          <c:order val="2"/>
          <c:tx>
            <c:strRef>
              <c:f>D0ในนอกบริการ!$B$5</c:f>
              <c:strCache>
                <c:ptCount val="1"/>
                <c:pt idx="0">
                  <c:v>บางปะอิน</c:v>
                </c:pt>
              </c:strCache>
            </c:strRef>
          </c:tx>
          <c:invertIfNegative val="0"/>
          <c:cat>
            <c:multiLvlStrRef>
              <c:f>D0ในนอกบริการ!$C$1:$H$2</c:f>
              <c:multiLvlStrCache>
                <c:ptCount val="6"/>
                <c:lvl>
                  <c:pt idx="0">
                    <c:v>ทั้งหมด</c:v>
                  </c:pt>
                  <c:pt idx="1">
                    <c:v>ในเขต</c:v>
                  </c:pt>
                  <c:pt idx="2">
                    <c:v>ทั้งหมด</c:v>
                  </c:pt>
                  <c:pt idx="3">
                    <c:v>ในเขต</c:v>
                  </c:pt>
                  <c:pt idx="4">
                    <c:v>ทั้งหมด</c:v>
                  </c:pt>
                  <c:pt idx="5">
                    <c:v>ในเขต</c:v>
                  </c:pt>
                </c:lvl>
                <c:lvl>
                  <c:pt idx="0">
                    <c:v>2555</c:v>
                  </c:pt>
                  <c:pt idx="2">
                    <c:v>2556</c:v>
                  </c:pt>
                  <c:pt idx="4">
                    <c:v>2557</c:v>
                  </c:pt>
                </c:lvl>
              </c:multiLvlStrCache>
            </c:multiLvlStrRef>
          </c:cat>
          <c:val>
            <c:numRef>
              <c:f>D0ในนอกบริการ!$C$5:$H$5</c:f>
              <c:numCache>
                <c:formatCode>General</c:formatCode>
                <c:ptCount val="6"/>
                <c:pt idx="0">
                  <c:v>317</c:v>
                </c:pt>
                <c:pt idx="1">
                  <c:v>112</c:v>
                </c:pt>
                <c:pt idx="2">
                  <c:v>463</c:v>
                </c:pt>
                <c:pt idx="3">
                  <c:v>197</c:v>
                </c:pt>
                <c:pt idx="4">
                  <c:v>287</c:v>
                </c:pt>
                <c:pt idx="5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67904"/>
        <c:axId val="122281984"/>
      </c:barChart>
      <c:catAx>
        <c:axId val="122267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281984"/>
        <c:crosses val="autoZero"/>
        <c:auto val="1"/>
        <c:lblAlgn val="ctr"/>
        <c:lblOffset val="100"/>
        <c:noMultiLvlLbl val="0"/>
      </c:catAx>
      <c:valAx>
        <c:axId val="122281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800">
                    <a:latin typeface="TH SarabunPSK" pitchFamily="34" charset="-34"/>
                    <a:cs typeface="TH SarabunPSK" pitchFamily="34" charset="-34"/>
                  </a:defRPr>
                </a:pPr>
                <a:r>
                  <a:rPr lang="th-TH" sz="2800">
                    <a:latin typeface="TH SarabunPSK" pitchFamily="34" charset="-34"/>
                    <a:cs typeface="TH SarabunPSK" pitchFamily="34" charset="-34"/>
                  </a:rPr>
                  <a:t>ราย</a:t>
                </a:r>
                <a:endParaRPr lang="en-US" sz="2800">
                  <a:latin typeface="TH SarabunPSK" pitchFamily="34" charset="-34"/>
                  <a:cs typeface="TH SarabunPSK" pitchFamily="34" charset="-34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22267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H SarabunPSK" pitchFamily="34" charset="-34"/>
                <a:cs typeface="TH SarabunPSK" pitchFamily="34" charset="-34"/>
              </a:defRPr>
            </a:pPr>
            <a:r>
              <a:rPr lang="th-TH" sz="3600" dirty="0">
                <a:latin typeface="TH SarabunPSK" pitchFamily="34" charset="-34"/>
                <a:cs typeface="+mn-cs"/>
              </a:rPr>
              <a:t>แสดงจำนวนผู้เข้ารับบำบัด จำแนกตามปีงบประมาณ</a:t>
            </a:r>
            <a:endParaRPr lang="en-US" sz="3600" dirty="0">
              <a:latin typeface="TH SarabunPSK" pitchFamily="34" charset="-34"/>
              <a:cs typeface="+mn-cs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'01ในเขตแยกอายุ'!$C$3</c:f>
              <c:strCache>
                <c:ptCount val="1"/>
                <c:pt idx="0">
                  <c:v>2555</c:v>
                </c:pt>
              </c:strCache>
            </c:strRef>
          </c:tx>
          <c:cat>
            <c:strRef>
              <c:f>'01ในเขตแยกอายุ'!$B$4:$B$6</c:f>
              <c:strCache>
                <c:ptCount val="3"/>
                <c:pt idx="0">
                  <c:v>วังน้อย</c:v>
                </c:pt>
                <c:pt idx="1">
                  <c:v>บางไทร</c:v>
                </c:pt>
                <c:pt idx="2">
                  <c:v>บางปะอิน</c:v>
                </c:pt>
              </c:strCache>
            </c:strRef>
          </c:cat>
          <c:val>
            <c:numRef>
              <c:f>'01ในเขตแยกอายุ'!$C$4:$C$6</c:f>
              <c:numCache>
                <c:formatCode>General</c:formatCode>
                <c:ptCount val="3"/>
                <c:pt idx="0">
                  <c:v>116</c:v>
                </c:pt>
                <c:pt idx="1">
                  <c:v>167</c:v>
                </c:pt>
                <c:pt idx="2">
                  <c:v>194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'01ในเขตแยกอายุ'!$D$3</c:f>
              <c:strCache>
                <c:ptCount val="1"/>
                <c:pt idx="0">
                  <c:v>2556</c:v>
                </c:pt>
              </c:strCache>
            </c:strRef>
          </c:tx>
          <c:cat>
            <c:strRef>
              <c:f>'01ในเขตแยกอายุ'!$B$4:$B$6</c:f>
              <c:strCache>
                <c:ptCount val="3"/>
                <c:pt idx="0">
                  <c:v>วังน้อย</c:v>
                </c:pt>
                <c:pt idx="1">
                  <c:v>บางไทร</c:v>
                </c:pt>
                <c:pt idx="2">
                  <c:v>บางปะอิน</c:v>
                </c:pt>
              </c:strCache>
            </c:strRef>
          </c:cat>
          <c:val>
            <c:numRef>
              <c:f>'01ในเขตแยกอายุ'!$D$4:$D$6</c:f>
              <c:numCache>
                <c:formatCode>General</c:formatCode>
                <c:ptCount val="3"/>
                <c:pt idx="0">
                  <c:v>284</c:v>
                </c:pt>
                <c:pt idx="1">
                  <c:v>307</c:v>
                </c:pt>
                <c:pt idx="2">
                  <c:v>382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'01ในเขตแยกอายุ'!$E$3</c:f>
              <c:strCache>
                <c:ptCount val="1"/>
                <c:pt idx="0">
                  <c:v>2557</c:v>
                </c:pt>
              </c:strCache>
            </c:strRef>
          </c:tx>
          <c:cat>
            <c:strRef>
              <c:f>'01ในเขตแยกอายุ'!$B$4:$B$6</c:f>
              <c:strCache>
                <c:ptCount val="3"/>
                <c:pt idx="0">
                  <c:v>วังน้อย</c:v>
                </c:pt>
                <c:pt idx="1">
                  <c:v>บางไทร</c:v>
                </c:pt>
                <c:pt idx="2">
                  <c:v>บางปะอิน</c:v>
                </c:pt>
              </c:strCache>
            </c:strRef>
          </c:cat>
          <c:val>
            <c:numRef>
              <c:f>'01ในเขตแยกอายุ'!$E$4:$E$6</c:f>
              <c:numCache>
                <c:formatCode>General</c:formatCode>
                <c:ptCount val="3"/>
                <c:pt idx="0">
                  <c:v>165</c:v>
                </c:pt>
                <c:pt idx="1">
                  <c:v>149</c:v>
                </c:pt>
                <c:pt idx="2">
                  <c:v>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05920"/>
        <c:axId val="122311808"/>
      </c:lineChart>
      <c:catAx>
        <c:axId val="122305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311808"/>
        <c:crosses val="autoZero"/>
        <c:auto val="1"/>
        <c:lblAlgn val="ctr"/>
        <c:lblOffset val="100"/>
        <c:noMultiLvlLbl val="0"/>
      </c:catAx>
      <c:valAx>
        <c:axId val="122311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H SarabunPSK" pitchFamily="34" charset="-34"/>
                    <a:cs typeface="TH SarabunPSK" pitchFamily="34" charset="-34"/>
                  </a:defRPr>
                </a:pPr>
                <a:r>
                  <a:rPr lang="th-TH" sz="2400" dirty="0" smtClean="0">
                    <a:latin typeface="TH SarabunPSK" pitchFamily="34" charset="-34"/>
                    <a:cs typeface="TH SarabunPSK" pitchFamily="34" charset="-34"/>
                  </a:rPr>
                  <a:t>ราย</a:t>
                </a:r>
                <a:endParaRPr lang="en-US" sz="2400" dirty="0">
                  <a:latin typeface="TH SarabunPSK" pitchFamily="34" charset="-34"/>
                  <a:cs typeface="TH SarabunPSK" pitchFamily="34" charset="-34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22305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cs typeface="+mn-cs"/>
              </a:defRPr>
            </a:pPr>
            <a:r>
              <a:rPr lang="th-TH" sz="3600" dirty="0">
                <a:cs typeface="+mn-cs"/>
              </a:rPr>
              <a:t>แสดงร้อยละกลุ่ม</a:t>
            </a:r>
            <a:r>
              <a:rPr lang="th-TH" sz="3600" dirty="0" smtClean="0">
                <a:cs typeface="+mn-cs"/>
              </a:rPr>
              <a:t>อายุ(ในเขต)ที่</a:t>
            </a:r>
            <a:r>
              <a:rPr lang="th-TH" sz="3600" dirty="0">
                <a:cs typeface="+mn-cs"/>
              </a:rPr>
              <a:t>เข้าบำบัด อ.วังน้อย</a:t>
            </a:r>
            <a:endParaRPr lang="en-US" sz="3600" dirty="0">
              <a:cs typeface="+mn-cs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'03กลุ่มวังน้อย'!$C$7</c:f>
              <c:strCache>
                <c:ptCount val="1"/>
                <c:pt idx="0">
                  <c:v>2555</c:v>
                </c:pt>
              </c:strCache>
            </c:strRef>
          </c:tx>
          <c:cat>
            <c:strRef>
              <c:f>'03กลุ่มวังน้อย'!$D$6:$H$6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'03กลุ่มวังน้อย'!$D$7:$H$7</c:f>
              <c:numCache>
                <c:formatCode>General</c:formatCode>
                <c:ptCount val="5"/>
                <c:pt idx="0">
                  <c:v>0</c:v>
                </c:pt>
                <c:pt idx="1">
                  <c:v>6.03</c:v>
                </c:pt>
                <c:pt idx="2">
                  <c:v>25.86</c:v>
                </c:pt>
                <c:pt idx="3">
                  <c:v>68.099999999999994</c:v>
                </c:pt>
                <c:pt idx="4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'03กลุ่มวังน้อย'!$C$8</c:f>
              <c:strCache>
                <c:ptCount val="1"/>
                <c:pt idx="0">
                  <c:v>2556</c:v>
                </c:pt>
              </c:strCache>
            </c:strRef>
          </c:tx>
          <c:cat>
            <c:strRef>
              <c:f>'03กลุ่มวังน้อย'!$D$6:$H$6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'03กลุ่มวังน้อย'!$D$8:$H$8</c:f>
              <c:numCache>
                <c:formatCode>General</c:formatCode>
                <c:ptCount val="5"/>
                <c:pt idx="0">
                  <c:v>0</c:v>
                </c:pt>
                <c:pt idx="1">
                  <c:v>11.62</c:v>
                </c:pt>
                <c:pt idx="2">
                  <c:v>33.450000000000003</c:v>
                </c:pt>
                <c:pt idx="3">
                  <c:v>54.93</c:v>
                </c:pt>
                <c:pt idx="4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'03กลุ่มวังน้อย'!$C$9</c:f>
              <c:strCache>
                <c:ptCount val="1"/>
                <c:pt idx="0">
                  <c:v>2557</c:v>
                </c:pt>
              </c:strCache>
            </c:strRef>
          </c:tx>
          <c:cat>
            <c:strRef>
              <c:f>'03กลุ่มวังน้อย'!$D$6:$H$6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'03กลุ่มวังน้อย'!$D$9:$H$9</c:f>
              <c:numCache>
                <c:formatCode>General</c:formatCode>
                <c:ptCount val="5"/>
                <c:pt idx="0">
                  <c:v>0.61</c:v>
                </c:pt>
                <c:pt idx="1">
                  <c:v>8.48</c:v>
                </c:pt>
                <c:pt idx="2">
                  <c:v>28.48</c:v>
                </c:pt>
                <c:pt idx="3">
                  <c:v>62.42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56480"/>
        <c:axId val="122358016"/>
      </c:lineChart>
      <c:catAx>
        <c:axId val="12235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2358016"/>
        <c:crosses val="autoZero"/>
        <c:auto val="1"/>
        <c:lblAlgn val="ctr"/>
        <c:lblOffset val="100"/>
        <c:noMultiLvlLbl val="0"/>
      </c:catAx>
      <c:valAx>
        <c:axId val="1223580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ราย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223564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3200"/>
            </a:pPr>
            <a:r>
              <a:rPr lang="th-TH" sz="3600" dirty="0">
                <a:cs typeface="+mn-cs"/>
              </a:rPr>
              <a:t>แสดงร้อยละกลุ่ม</a:t>
            </a:r>
            <a:r>
              <a:rPr lang="th-TH" sz="3600" dirty="0" smtClean="0">
                <a:cs typeface="+mn-cs"/>
              </a:rPr>
              <a:t>อายุ(ในเขต)ที่</a:t>
            </a:r>
            <a:r>
              <a:rPr lang="th-TH" sz="3600" dirty="0">
                <a:cs typeface="+mn-cs"/>
              </a:rPr>
              <a:t>เข้าบำบัด อ.บางปะอิน</a:t>
            </a:r>
            <a:endParaRPr lang="en-US" sz="3600" dirty="0">
              <a:cs typeface="+mn-cs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'03กลุ่มวัยบางอิน'!$C$7</c:f>
              <c:strCache>
                <c:ptCount val="1"/>
                <c:pt idx="0">
                  <c:v>2555</c:v>
                </c:pt>
              </c:strCache>
            </c:strRef>
          </c:tx>
          <c:cat>
            <c:strRef>
              <c:f>'03กลุ่มวัยบางอิน'!$D$6:$H$6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'03กลุ่มวัยบางอิน'!$D$7:$H$7</c:f>
              <c:numCache>
                <c:formatCode>General</c:formatCode>
                <c:ptCount val="5"/>
                <c:pt idx="0">
                  <c:v>0</c:v>
                </c:pt>
                <c:pt idx="1">
                  <c:v>31.44</c:v>
                </c:pt>
                <c:pt idx="2">
                  <c:v>29.9</c:v>
                </c:pt>
                <c:pt idx="3">
                  <c:v>38.14</c:v>
                </c:pt>
                <c:pt idx="4">
                  <c:v>0.52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'03กลุ่มวัยบางอิน'!$C$8</c:f>
              <c:strCache>
                <c:ptCount val="1"/>
                <c:pt idx="0">
                  <c:v>2556</c:v>
                </c:pt>
              </c:strCache>
            </c:strRef>
          </c:tx>
          <c:cat>
            <c:strRef>
              <c:f>'03กลุ่มวัยบางอิน'!$D$6:$H$6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'03กลุ่มวัยบางอิน'!$D$8:$H$8</c:f>
              <c:numCache>
                <c:formatCode>General</c:formatCode>
                <c:ptCount val="5"/>
                <c:pt idx="0">
                  <c:v>0.26</c:v>
                </c:pt>
                <c:pt idx="1">
                  <c:v>15.18</c:v>
                </c:pt>
                <c:pt idx="2">
                  <c:v>32.72</c:v>
                </c:pt>
                <c:pt idx="3">
                  <c:v>51.83</c:v>
                </c:pt>
                <c:pt idx="4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'03กลุ่มวัยบางอิน'!$C$9</c:f>
              <c:strCache>
                <c:ptCount val="1"/>
                <c:pt idx="0">
                  <c:v>2557</c:v>
                </c:pt>
              </c:strCache>
            </c:strRef>
          </c:tx>
          <c:cat>
            <c:strRef>
              <c:f>'03กลุ่มวัยบางอิน'!$D$6:$H$6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'03กลุ่มวัยบางอิน'!$D$9:$H$9</c:f>
              <c:numCache>
                <c:formatCode>General</c:formatCode>
                <c:ptCount val="5"/>
                <c:pt idx="0">
                  <c:v>0</c:v>
                </c:pt>
                <c:pt idx="1">
                  <c:v>11.96</c:v>
                </c:pt>
                <c:pt idx="2">
                  <c:v>26.69</c:v>
                </c:pt>
                <c:pt idx="3">
                  <c:v>60.74</c:v>
                </c:pt>
                <c:pt idx="4">
                  <c:v>0.61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94496"/>
        <c:axId val="122396032"/>
      </c:lineChart>
      <c:catAx>
        <c:axId val="12239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2396032"/>
        <c:crosses val="autoZero"/>
        <c:auto val="1"/>
        <c:lblAlgn val="ctr"/>
        <c:lblOffset val="100"/>
        <c:noMultiLvlLbl val="0"/>
      </c:catAx>
      <c:valAx>
        <c:axId val="1223960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ราย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22394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H SarabunPSK" pitchFamily="34" charset="-34"/>
                <a:cs typeface="TH SarabunPSK" pitchFamily="34" charset="-34"/>
              </a:defRPr>
            </a:pPr>
            <a:r>
              <a:rPr lang="th-TH" sz="3600" b="1" i="0" baseline="0" dirty="0" smtClean="0">
                <a:latin typeface="TH SarabunPSK" pitchFamily="34" charset="-34"/>
                <a:cs typeface="+mn-cs"/>
              </a:rPr>
              <a:t>แสดงร้อยละกลุ่มอายุ(ในเขต)ที่เข้าบำบัด อ.บางไทร</a:t>
            </a:r>
            <a:endParaRPr lang="en-US" sz="3600" b="1" i="0" baseline="0" dirty="0">
              <a:latin typeface="TH SarabunPSK" pitchFamily="34" charset="-34"/>
              <a:cs typeface="+mn-cs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'03กลุ่มวัยบางไทร'!$C$7</c:f>
              <c:strCache>
                <c:ptCount val="1"/>
                <c:pt idx="0">
                  <c:v>2555</c:v>
                </c:pt>
              </c:strCache>
            </c:strRef>
          </c:tx>
          <c:cat>
            <c:strRef>
              <c:f>'03กลุ่มวัยบางไทร'!$D$6:$H$6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'03กลุ่มวัยบางไทร'!$D$7:$H$7</c:f>
              <c:numCache>
                <c:formatCode>General</c:formatCode>
                <c:ptCount val="5"/>
                <c:pt idx="0">
                  <c:v>0</c:v>
                </c:pt>
                <c:pt idx="1">
                  <c:v>13.17</c:v>
                </c:pt>
                <c:pt idx="2">
                  <c:v>32.93</c:v>
                </c:pt>
                <c:pt idx="3">
                  <c:v>53.29</c:v>
                </c:pt>
                <c:pt idx="4">
                  <c:v>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'03กลุ่มวัยบางไทร'!$C$8</c:f>
              <c:strCache>
                <c:ptCount val="1"/>
                <c:pt idx="0">
                  <c:v>2556</c:v>
                </c:pt>
              </c:strCache>
            </c:strRef>
          </c:tx>
          <c:cat>
            <c:strRef>
              <c:f>'03กลุ่มวัยบางไทร'!$D$6:$H$6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'03กลุ่มวัยบางไทร'!$D$8:$H$8</c:f>
              <c:numCache>
                <c:formatCode>General</c:formatCode>
                <c:ptCount val="5"/>
                <c:pt idx="0">
                  <c:v>0</c:v>
                </c:pt>
                <c:pt idx="1">
                  <c:v>6.19</c:v>
                </c:pt>
                <c:pt idx="2">
                  <c:v>29.64</c:v>
                </c:pt>
                <c:pt idx="3">
                  <c:v>63.84</c:v>
                </c:pt>
                <c:pt idx="4">
                  <c:v>0.33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'03กลุ่มวัยบางไทร'!$C$9</c:f>
              <c:strCache>
                <c:ptCount val="1"/>
                <c:pt idx="0">
                  <c:v>2557</c:v>
                </c:pt>
              </c:strCache>
            </c:strRef>
          </c:tx>
          <c:cat>
            <c:strRef>
              <c:f>'03กลุ่มวัยบางไทร'!$D$6:$H$6</c:f>
              <c:strCache>
                <c:ptCount val="5"/>
                <c:pt idx="0">
                  <c:v>10-14</c:v>
                </c:pt>
                <c:pt idx="1">
                  <c:v>15-18</c:v>
                </c:pt>
                <c:pt idx="2">
                  <c:v>19-24</c:v>
                </c:pt>
                <c:pt idx="3">
                  <c:v>25-59</c:v>
                </c:pt>
                <c:pt idx="4">
                  <c:v>60+</c:v>
                </c:pt>
              </c:strCache>
            </c:strRef>
          </c:cat>
          <c:val>
            <c:numRef>
              <c:f>'03กลุ่มวัยบางไทร'!$D$9:$H$9</c:f>
              <c:numCache>
                <c:formatCode>General</c:formatCode>
                <c:ptCount val="5"/>
                <c:pt idx="0">
                  <c:v>0</c:v>
                </c:pt>
                <c:pt idx="1">
                  <c:v>5.37</c:v>
                </c:pt>
                <c:pt idx="2">
                  <c:v>29.53</c:v>
                </c:pt>
                <c:pt idx="3">
                  <c:v>65.099999999999994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89440"/>
        <c:axId val="121795328"/>
      </c:lineChart>
      <c:catAx>
        <c:axId val="12178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795328"/>
        <c:crosses val="autoZero"/>
        <c:auto val="1"/>
        <c:lblAlgn val="ctr"/>
        <c:lblOffset val="100"/>
        <c:noMultiLvlLbl val="0"/>
      </c:catAx>
      <c:valAx>
        <c:axId val="12179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H SarabunPSK" pitchFamily="34" charset="-34"/>
                    <a:cs typeface="TH SarabunPSK" pitchFamily="34" charset="-34"/>
                  </a:defRPr>
                </a:pPr>
                <a:r>
                  <a:rPr lang="th-TH" sz="2400" dirty="0" smtClean="0">
                    <a:latin typeface="TH SarabunPSK" pitchFamily="34" charset="-34"/>
                    <a:cs typeface="TH SarabunPSK" pitchFamily="34" charset="-34"/>
                  </a:rPr>
                  <a:t>ราย</a:t>
                </a:r>
                <a:endParaRPr lang="en-US" sz="2400" dirty="0">
                  <a:latin typeface="TH SarabunPSK" pitchFamily="34" charset="-34"/>
                  <a:cs typeface="TH SarabunPSK" pitchFamily="34" charset="-34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21789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อัตราคงอยู่ในระบบการติดตามการรักษา (</a:t>
            </a:r>
            <a:r>
              <a:rPr lang="en-US" dirty="0"/>
              <a:t>Retention Rate)</a:t>
            </a:r>
            <a:r>
              <a:rPr lang="th-TH" dirty="0"/>
              <a:t> ใช้ปี</a:t>
            </a:r>
            <a:r>
              <a:rPr lang="en-US" dirty="0"/>
              <a:t> </a:t>
            </a:r>
            <a:r>
              <a:rPr lang="en-US" dirty="0" smtClean="0"/>
              <a:t>2558 </a:t>
            </a:r>
            <a:r>
              <a:rPr lang="th-TH" dirty="0" smtClean="0"/>
              <a:t>ร้อยละ </a:t>
            </a:r>
            <a:r>
              <a:rPr lang="en-US" dirty="0" smtClean="0"/>
              <a:t>60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ตัวชี้วัด!$B$4</c:f>
              <c:strCache>
                <c:ptCount val="1"/>
                <c:pt idx="0">
                  <c:v>ประเทศ</c:v>
                </c:pt>
              </c:strCache>
            </c:strRef>
          </c:tx>
          <c:cat>
            <c:strRef>
              <c:f>ตัวชี้วัด!$C$3:$E$3</c:f>
              <c:strCache>
                <c:ptCount val="3"/>
                <c:pt idx="0">
                  <c:v>3 ปี</c:v>
                </c:pt>
                <c:pt idx="1">
                  <c:v>2 ปี</c:v>
                </c:pt>
                <c:pt idx="2">
                  <c:v>1 ปี</c:v>
                </c:pt>
              </c:strCache>
            </c:strRef>
          </c:cat>
          <c:val>
            <c:numRef>
              <c:f>ตัวชี้วัด!$C$4:$E$4</c:f>
              <c:numCache>
                <c:formatCode>General</c:formatCode>
                <c:ptCount val="3"/>
                <c:pt idx="0">
                  <c:v>54.92</c:v>
                </c:pt>
                <c:pt idx="1">
                  <c:v>58.57</c:v>
                </c:pt>
                <c:pt idx="2">
                  <c:v>54.36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ตัวชี้วัด!$B$5</c:f>
              <c:strCache>
                <c:ptCount val="1"/>
                <c:pt idx="0">
                  <c:v>เขต</c:v>
                </c:pt>
              </c:strCache>
            </c:strRef>
          </c:tx>
          <c:cat>
            <c:strRef>
              <c:f>ตัวชี้วัด!$C$3:$E$3</c:f>
              <c:strCache>
                <c:ptCount val="3"/>
                <c:pt idx="0">
                  <c:v>3 ปี</c:v>
                </c:pt>
                <c:pt idx="1">
                  <c:v>2 ปี</c:v>
                </c:pt>
                <c:pt idx="2">
                  <c:v>1 ปี</c:v>
                </c:pt>
              </c:strCache>
            </c:strRef>
          </c:cat>
          <c:val>
            <c:numRef>
              <c:f>ตัวชี้วัด!$C$5:$E$5</c:f>
              <c:numCache>
                <c:formatCode>General</c:formatCode>
                <c:ptCount val="3"/>
                <c:pt idx="0">
                  <c:v>49.28</c:v>
                </c:pt>
                <c:pt idx="1">
                  <c:v>58.42</c:v>
                </c:pt>
                <c:pt idx="2">
                  <c:v>60.06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ตัวชี้วัด!$B$6</c:f>
              <c:strCache>
                <c:ptCount val="1"/>
                <c:pt idx="0">
                  <c:v>จังหวัด</c:v>
                </c:pt>
              </c:strCache>
            </c:strRef>
          </c:tx>
          <c:cat>
            <c:strRef>
              <c:f>ตัวชี้วัด!$C$3:$E$3</c:f>
              <c:strCache>
                <c:ptCount val="3"/>
                <c:pt idx="0">
                  <c:v>3 ปี</c:v>
                </c:pt>
                <c:pt idx="1">
                  <c:v>2 ปี</c:v>
                </c:pt>
                <c:pt idx="2">
                  <c:v>1 ปี</c:v>
                </c:pt>
              </c:strCache>
            </c:strRef>
          </c:cat>
          <c:val>
            <c:numRef>
              <c:f>ตัวชี้วัด!$C$6:$E$6</c:f>
              <c:numCache>
                <c:formatCode>0.00</c:formatCode>
                <c:ptCount val="3"/>
                <c:pt idx="0">
                  <c:v>54.273749999999993</c:v>
                </c:pt>
                <c:pt idx="1">
                  <c:v>58.205625000000005</c:v>
                </c:pt>
                <c:pt idx="2">
                  <c:v>52.655000000000008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ตัวชี้วัด!$B$7</c:f>
              <c:strCache>
                <c:ptCount val="1"/>
                <c:pt idx="0">
                  <c:v>วังน้อย</c:v>
                </c:pt>
              </c:strCache>
            </c:strRef>
          </c:tx>
          <c:cat>
            <c:strRef>
              <c:f>ตัวชี้วัด!$C$3:$E$3</c:f>
              <c:strCache>
                <c:ptCount val="3"/>
                <c:pt idx="0">
                  <c:v>3 ปี</c:v>
                </c:pt>
                <c:pt idx="1">
                  <c:v>2 ปี</c:v>
                </c:pt>
                <c:pt idx="2">
                  <c:v>1 ปี</c:v>
                </c:pt>
              </c:strCache>
            </c:strRef>
          </c:cat>
          <c:val>
            <c:numRef>
              <c:f>ตัวชี้วัด!$C$7:$E$7</c:f>
              <c:numCache>
                <c:formatCode>General</c:formatCode>
                <c:ptCount val="3"/>
                <c:pt idx="0">
                  <c:v>6.09</c:v>
                </c:pt>
                <c:pt idx="1">
                  <c:v>8.64</c:v>
                </c:pt>
                <c:pt idx="2">
                  <c:v>71.430000000000007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ตัวชี้วัด!$B$8</c:f>
              <c:strCache>
                <c:ptCount val="1"/>
                <c:pt idx="0">
                  <c:v>บางไทร</c:v>
                </c:pt>
              </c:strCache>
            </c:strRef>
          </c:tx>
          <c:cat>
            <c:strRef>
              <c:f>ตัวชี้วัด!$C$3:$E$3</c:f>
              <c:strCache>
                <c:ptCount val="3"/>
                <c:pt idx="0">
                  <c:v>3 ปี</c:v>
                </c:pt>
                <c:pt idx="1">
                  <c:v>2 ปี</c:v>
                </c:pt>
                <c:pt idx="2">
                  <c:v>1 ปี</c:v>
                </c:pt>
              </c:strCache>
            </c:strRef>
          </c:cat>
          <c:val>
            <c:numRef>
              <c:f>ตัวชี้วัด!$C$8:$E$8</c:f>
              <c:numCache>
                <c:formatCode>General</c:formatCode>
                <c:ptCount val="3"/>
                <c:pt idx="0">
                  <c:v>76.92</c:v>
                </c:pt>
                <c:pt idx="1">
                  <c:v>86.96</c:v>
                </c:pt>
                <c:pt idx="2">
                  <c:v>92.96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ตัวชี้วัด!$B$9</c:f>
              <c:strCache>
                <c:ptCount val="1"/>
                <c:pt idx="0">
                  <c:v>บางปะอิน</c:v>
                </c:pt>
              </c:strCache>
            </c:strRef>
          </c:tx>
          <c:cat>
            <c:strRef>
              <c:f>ตัวชี้วัด!$C$3:$E$3</c:f>
              <c:strCache>
                <c:ptCount val="3"/>
                <c:pt idx="0">
                  <c:v>3 ปี</c:v>
                </c:pt>
                <c:pt idx="1">
                  <c:v>2 ปี</c:v>
                </c:pt>
                <c:pt idx="2">
                  <c:v>1 ปี</c:v>
                </c:pt>
              </c:strCache>
            </c:strRef>
          </c:cat>
          <c:val>
            <c:numRef>
              <c:f>ตัวชี้วัด!$C$9:$E$9</c:f>
              <c:numCache>
                <c:formatCode>General</c:formatCode>
                <c:ptCount val="3"/>
                <c:pt idx="0">
                  <c:v>53.66</c:v>
                </c:pt>
                <c:pt idx="1">
                  <c:v>92.73</c:v>
                </c:pt>
                <c:pt idx="2">
                  <c:v>72.88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25920"/>
        <c:axId val="121844096"/>
      </c:lineChart>
      <c:catAx>
        <c:axId val="121825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844096"/>
        <c:crosses val="autoZero"/>
        <c:auto val="1"/>
        <c:lblAlgn val="ctr"/>
        <c:lblOffset val="100"/>
        <c:noMultiLvlLbl val="0"/>
      </c:catAx>
      <c:valAx>
        <c:axId val="121844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21825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Sheet1!$B$64</c:f>
              <c:strCache>
                <c:ptCount val="1"/>
                <c:pt idx="0">
                  <c:v>บางปะอิน</c:v>
                </c:pt>
              </c:strCache>
            </c:strRef>
          </c:tx>
          <c:spPr>
            <a:effectLst>
              <a:outerShdw blurRad="50800" dist="50800" dir="5400000" algn="ctr" rotWithShape="0">
                <a:schemeClr val="tx1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Sheet1!$A$65:$A$70</c:f>
              <c:strCache>
                <c:ptCount val="6"/>
                <c:pt idx="0">
                  <c:v>ผุ+เสี่ยงสูง</c:v>
                </c:pt>
                <c:pt idx="1">
                  <c:v>นมหวาน</c:v>
                </c:pt>
                <c:pt idx="2">
                  <c:v>เครื่องดื่มรสหวาน*</c:v>
                </c:pt>
                <c:pt idx="3">
                  <c:v>ใช้นมขวด</c:v>
                </c:pt>
                <c:pt idx="4">
                  <c:v>กินขนม*</c:v>
                </c:pt>
                <c:pt idx="5">
                  <c:v>แปรงฟันเช้า-เย็น*</c:v>
                </c:pt>
              </c:strCache>
            </c:strRef>
          </c:cat>
          <c:val>
            <c:numRef>
              <c:f>Sheet1!$B$65:$B$70</c:f>
              <c:numCache>
                <c:formatCode>General</c:formatCode>
                <c:ptCount val="6"/>
                <c:pt idx="0">
                  <c:v>31.4</c:v>
                </c:pt>
                <c:pt idx="1">
                  <c:v>38</c:v>
                </c:pt>
                <c:pt idx="2">
                  <c:v>50</c:v>
                </c:pt>
                <c:pt idx="3">
                  <c:v>93.8</c:v>
                </c:pt>
                <c:pt idx="4">
                  <c:v>88.88</c:v>
                </c:pt>
                <c:pt idx="5">
                  <c:v>24.4</c:v>
                </c:pt>
              </c:numCache>
            </c:numRef>
          </c:val>
        </c:ser>
        <c:ser>
          <c:idx val="1"/>
          <c:order val="1"/>
          <c:tx>
            <c:strRef>
              <c:f>Sheet1!$C$64</c:f>
              <c:strCache>
                <c:ptCount val="1"/>
                <c:pt idx="0">
                  <c:v>บางไทร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Sheet1!$A$65:$A$70</c:f>
              <c:strCache>
                <c:ptCount val="6"/>
                <c:pt idx="0">
                  <c:v>ผุ+เสี่ยงสูง</c:v>
                </c:pt>
                <c:pt idx="1">
                  <c:v>นมหวาน</c:v>
                </c:pt>
                <c:pt idx="2">
                  <c:v>เครื่องดื่มรสหวาน*</c:v>
                </c:pt>
                <c:pt idx="3">
                  <c:v>ใช้นมขวด</c:v>
                </c:pt>
                <c:pt idx="4">
                  <c:v>กินขนม*</c:v>
                </c:pt>
                <c:pt idx="5">
                  <c:v>แปรงฟันเช้า-เย็น*</c:v>
                </c:pt>
              </c:strCache>
            </c:strRef>
          </c:cat>
          <c:val>
            <c:numRef>
              <c:f>Sheet1!$C$65:$C$70</c:f>
              <c:numCache>
                <c:formatCode>General</c:formatCode>
                <c:ptCount val="6"/>
                <c:pt idx="0">
                  <c:v>35.200000000000003</c:v>
                </c:pt>
                <c:pt idx="1">
                  <c:v>5.9</c:v>
                </c:pt>
                <c:pt idx="2">
                  <c:v>64.7</c:v>
                </c:pt>
                <c:pt idx="3">
                  <c:v>88.2</c:v>
                </c:pt>
                <c:pt idx="4">
                  <c:v>85.3</c:v>
                </c:pt>
                <c:pt idx="5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Sheet1!$D$64</c:f>
              <c:strCache>
                <c:ptCount val="1"/>
                <c:pt idx="0">
                  <c:v>วังน้อย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Sheet1!$A$65:$A$70</c:f>
              <c:strCache>
                <c:ptCount val="6"/>
                <c:pt idx="0">
                  <c:v>ผุ+เสี่ยงสูง</c:v>
                </c:pt>
                <c:pt idx="1">
                  <c:v>นมหวาน</c:v>
                </c:pt>
                <c:pt idx="2">
                  <c:v>เครื่องดื่มรสหวาน*</c:v>
                </c:pt>
                <c:pt idx="3">
                  <c:v>ใช้นมขวด</c:v>
                </c:pt>
                <c:pt idx="4">
                  <c:v>กินขนม*</c:v>
                </c:pt>
                <c:pt idx="5">
                  <c:v>แปรงฟันเช้า-เย็น*</c:v>
                </c:pt>
              </c:strCache>
            </c:strRef>
          </c:cat>
          <c:val>
            <c:numRef>
              <c:f>Sheet1!$D$65:$D$70</c:f>
              <c:numCache>
                <c:formatCode>General</c:formatCode>
                <c:ptCount val="6"/>
                <c:pt idx="0">
                  <c:v>45.9</c:v>
                </c:pt>
                <c:pt idx="1">
                  <c:v>59.8</c:v>
                </c:pt>
                <c:pt idx="2">
                  <c:v>68.400000000000006</c:v>
                </c:pt>
                <c:pt idx="3">
                  <c:v>83.3</c:v>
                </c:pt>
                <c:pt idx="4">
                  <c:v>86.2</c:v>
                </c:pt>
                <c:pt idx="5">
                  <c:v>56.3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77696"/>
        <c:axId val="121679232"/>
      </c:barChart>
      <c:catAx>
        <c:axId val="12167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21679232"/>
        <c:crosses val="autoZero"/>
        <c:auto val="1"/>
        <c:lblAlgn val="ctr"/>
        <c:lblOffset val="100"/>
        <c:noMultiLvlLbl val="0"/>
      </c:catAx>
      <c:valAx>
        <c:axId val="12167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216776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/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h-TH" sz="2800" dirty="0" smtClean="0"/>
              <a:t>ตารางเปรียบเทียบอัตราตายด้วยอุบัติเหตุจราจร</a:t>
            </a:r>
            <a:r>
              <a:rPr lang="th-TH" sz="2800" baseline="0" dirty="0" smtClean="0"/>
              <a:t> รายโรงพยาบาลโซนเสือใต้</a:t>
            </a:r>
            <a:endParaRPr lang="en-US" sz="2800" dirty="0"/>
          </a:p>
        </c:rich>
      </c:tx>
      <c:layout>
        <c:manualLayout>
          <c:xMode val="edge"/>
          <c:yMode val="edge"/>
          <c:x val="0.22119070103321853"/>
          <c:y val="2.603742657966794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'อัตรา (2)'!$J$24</c:f>
              <c:strCache>
                <c:ptCount val="1"/>
                <c:pt idx="0">
                  <c:v>อัตราตายทั้งหมด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'อัตรา (2)'!$I$25:$I$28</c:f>
              <c:strCache>
                <c:ptCount val="4"/>
                <c:pt idx="0">
                  <c:v>วังน้อย</c:v>
                </c:pt>
                <c:pt idx="1">
                  <c:v>บางปะอิน</c:v>
                </c:pt>
                <c:pt idx="2">
                  <c:v>บางไทร</c:v>
                </c:pt>
                <c:pt idx="3">
                  <c:v>รวม</c:v>
                </c:pt>
              </c:strCache>
            </c:strRef>
          </c:cat>
          <c:val>
            <c:numRef>
              <c:f>'อัตรา (2)'!$J$25:$J$28</c:f>
              <c:numCache>
                <c:formatCode>0.00</c:formatCode>
                <c:ptCount val="4"/>
                <c:pt idx="0">
                  <c:v>18.3</c:v>
                </c:pt>
                <c:pt idx="1">
                  <c:v>15.6</c:v>
                </c:pt>
                <c:pt idx="2">
                  <c:v>16.7</c:v>
                </c:pt>
                <c:pt idx="3">
                  <c:v>15.439028061720085</c:v>
                </c:pt>
              </c:numCache>
            </c:numRef>
          </c:val>
        </c:ser>
        <c:ser>
          <c:idx val="1"/>
          <c:order val="1"/>
          <c:tx>
            <c:strRef>
              <c:f>'อัตรา (2)'!$K$24</c:f>
              <c:strCache>
                <c:ptCount val="1"/>
              </c:strCache>
            </c:strRef>
          </c:tx>
          <c:invertIfNegative val="0"/>
          <c:cat>
            <c:strRef>
              <c:f>'อัตรา (2)'!$I$25:$I$28</c:f>
              <c:strCache>
                <c:ptCount val="4"/>
                <c:pt idx="0">
                  <c:v>วังน้อย</c:v>
                </c:pt>
                <c:pt idx="1">
                  <c:v>บางปะอิน</c:v>
                </c:pt>
                <c:pt idx="2">
                  <c:v>บางไทร</c:v>
                </c:pt>
                <c:pt idx="3">
                  <c:v>รวม</c:v>
                </c:pt>
              </c:strCache>
            </c:strRef>
          </c:cat>
          <c:val>
            <c:numRef>
              <c:f>'อัตรา (2)'!$K$25:$K$28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'อัตรา (2)'!$L$24</c:f>
              <c:strCache>
                <c:ptCount val="1"/>
                <c:pt idx="0">
                  <c:v>อัตราตายในอำเภอ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'อัตรา (2)'!$I$25:$I$28</c:f>
              <c:strCache>
                <c:ptCount val="4"/>
                <c:pt idx="0">
                  <c:v>วังน้อย</c:v>
                </c:pt>
                <c:pt idx="1">
                  <c:v>บางปะอิน</c:v>
                </c:pt>
                <c:pt idx="2">
                  <c:v>บางไทร</c:v>
                </c:pt>
                <c:pt idx="3">
                  <c:v>รวม</c:v>
                </c:pt>
              </c:strCache>
            </c:strRef>
          </c:cat>
          <c:val>
            <c:numRef>
              <c:f>'อัตรา (2)'!$L$25:$L$28</c:f>
              <c:numCache>
                <c:formatCode>0.00</c:formatCode>
                <c:ptCount val="4"/>
                <c:pt idx="0">
                  <c:v>8.42</c:v>
                </c:pt>
                <c:pt idx="1">
                  <c:v>4.87</c:v>
                </c:pt>
                <c:pt idx="2">
                  <c:v>0</c:v>
                </c:pt>
                <c:pt idx="3">
                  <c:v>8.4914654339460505</c:v>
                </c:pt>
              </c:numCache>
            </c:numRef>
          </c:val>
        </c:ser>
        <c:ser>
          <c:idx val="3"/>
          <c:order val="3"/>
          <c:tx>
            <c:strRef>
              <c:f>'อัตรา (2)'!$M$24</c:f>
              <c:strCache>
                <c:ptCount val="1"/>
              </c:strCache>
            </c:strRef>
          </c:tx>
          <c:invertIfNegative val="0"/>
          <c:cat>
            <c:strRef>
              <c:f>'อัตรา (2)'!$I$25:$I$28</c:f>
              <c:strCache>
                <c:ptCount val="4"/>
                <c:pt idx="0">
                  <c:v>วังน้อย</c:v>
                </c:pt>
                <c:pt idx="1">
                  <c:v>บางปะอิน</c:v>
                </c:pt>
                <c:pt idx="2">
                  <c:v>บางไทร</c:v>
                </c:pt>
                <c:pt idx="3">
                  <c:v>รวม</c:v>
                </c:pt>
              </c:strCache>
            </c:strRef>
          </c:cat>
          <c:val>
            <c:numRef>
              <c:f>'อัตรา (2)'!$M$25:$M$28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883264"/>
        <c:axId val="121909632"/>
      </c:barChart>
      <c:catAx>
        <c:axId val="121883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th-TH"/>
          </a:p>
        </c:txPr>
        <c:crossAx val="121909632"/>
        <c:crosses val="autoZero"/>
        <c:auto val="1"/>
        <c:lblAlgn val="ctr"/>
        <c:lblOffset val="100"/>
        <c:noMultiLvlLbl val="0"/>
      </c:catAx>
      <c:valAx>
        <c:axId val="12190963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21883264"/>
        <c:crosses val="autoZero"/>
        <c:crossBetween val="between"/>
      </c:valAx>
    </c:plotArea>
    <c:legend>
      <c:legendPos val="t"/>
      <c:legendEntry>
        <c:idx val="1"/>
        <c:delete val="1"/>
      </c:legendEntry>
      <c:legendEntry>
        <c:idx val="3"/>
        <c:delete val="1"/>
      </c:legendEntry>
      <c:overlay val="0"/>
      <c:txPr>
        <a:bodyPr/>
        <a:lstStyle/>
        <a:p>
          <a:pPr>
            <a:defRPr sz="2400"/>
          </a:pPr>
          <a:endParaRPr lang="th-TH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ตลาดเอก(บางปะอิน)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กรดซาลิซิลิก</c:v>
                </c:pt>
                <c:pt idx="1">
                  <c:v>โซเดียมไฮโดรซัลไฟต์</c:v>
                </c:pt>
                <c:pt idx="2">
                  <c:v>บอแรกซ์</c:v>
                </c:pt>
                <c:pt idx="3">
                  <c:v>ฟอร์มาลีน</c:v>
                </c:pt>
                <c:pt idx="4">
                  <c:v>ยาฆ่าแมลง(GT Test Kit)</c:v>
                </c:pt>
                <c:pt idx="5">
                  <c:v>สีสังเคราะห์</c:v>
                </c:pt>
                <c:pt idx="6">
                  <c:v>ภาพรวม</c:v>
                </c:pt>
              </c:strCache>
            </c:strRef>
          </c:cat>
          <c:val>
            <c:numRef>
              <c:f>Sheet1!$B$2:$B$8</c:f>
              <c:numCache>
                <c:formatCode>#,###.00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5.882352941176471</c:v>
                </c:pt>
                <c:pt idx="4">
                  <c:v>0</c:v>
                </c:pt>
                <c:pt idx="5">
                  <c:v>0</c:v>
                </c:pt>
                <c:pt idx="6">
                  <c:v>1.6949152542372881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ตลาดเถลิง(วังน้อย)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กรดซาลิซิลิก</c:v>
                </c:pt>
                <c:pt idx="1">
                  <c:v>โซเดียมไฮโดรซัลไฟต์</c:v>
                </c:pt>
                <c:pt idx="2">
                  <c:v>บอแรกซ์</c:v>
                </c:pt>
                <c:pt idx="3">
                  <c:v>ฟอร์มาลีน</c:v>
                </c:pt>
                <c:pt idx="4">
                  <c:v>ยาฆ่าแมลง(GT Test Kit)</c:v>
                </c:pt>
                <c:pt idx="5">
                  <c:v>สีสังเคราะห์</c:v>
                </c:pt>
                <c:pt idx="6">
                  <c:v>ภาพรวม</c:v>
                </c:pt>
              </c:strCache>
            </c:strRef>
          </c:cat>
          <c:val>
            <c:numRef>
              <c:f>Sheet1!$C$2:$C$8</c:f>
              <c:numCache>
                <c:formatCode>#,###.00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ตลาดเมืองใหม่(วังน้อย)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กรดซาลิซิลิก</c:v>
                </c:pt>
                <c:pt idx="1">
                  <c:v>โซเดียมไฮโดรซัลไฟต์</c:v>
                </c:pt>
                <c:pt idx="2">
                  <c:v>บอแรกซ์</c:v>
                </c:pt>
                <c:pt idx="3">
                  <c:v>ฟอร์มาลีน</c:v>
                </c:pt>
                <c:pt idx="4">
                  <c:v>ยาฆ่าแมลง(GT Test Kit)</c:v>
                </c:pt>
                <c:pt idx="5">
                  <c:v>สีสังเคราะห์</c:v>
                </c:pt>
                <c:pt idx="6">
                  <c:v>ภาพรวม</c:v>
                </c:pt>
              </c:strCache>
            </c:strRef>
          </c:cat>
          <c:val>
            <c:numRef>
              <c:f>Sheet1!$D$2:$D$8</c:f>
              <c:numCache>
                <c:formatCode>#,###.00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7.6923076923076925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170240"/>
        <c:axId val="172176128"/>
      </c:barChart>
      <c:catAx>
        <c:axId val="17217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2176128"/>
        <c:crosses val="autoZero"/>
        <c:auto val="1"/>
        <c:lblAlgn val="ctr"/>
        <c:lblOffset val="100"/>
        <c:noMultiLvlLbl val="0"/>
      </c:catAx>
      <c:valAx>
        <c:axId val="172176128"/>
        <c:scaling>
          <c:orientation val="minMax"/>
        </c:scaling>
        <c:delete val="0"/>
        <c:axPos val="l"/>
        <c:majorGridlines/>
        <c:numFmt formatCode="#,###.00" sourceLinked="1"/>
        <c:majorTickMark val="out"/>
        <c:minorTickMark val="none"/>
        <c:tickLblPos val="nextTo"/>
        <c:crossAx val="172170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70384951881016"/>
          <c:y val="0.11261592300962382"/>
          <c:w val="0.65392060367454075"/>
          <c:h val="0.75496864975211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'hand foot'!$B$1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cat>
            <c:strRef>
              <c:f>'hand foot'!$A$2:$A$4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'hand foot'!$B$2:$B$4</c:f>
              <c:numCache>
                <c:formatCode>t0.00</c:formatCode>
                <c:ptCount val="3"/>
                <c:pt idx="0">
                  <c:v>1.9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'hand foot'!$C$1</c:f>
              <c:strCache>
                <c:ptCount val="1"/>
                <c:pt idx="0">
                  <c:v>2557</c:v>
                </c:pt>
              </c:strCache>
            </c:strRef>
          </c:tx>
          <c:invertIfNegative val="0"/>
          <c:cat>
            <c:strRef>
              <c:f>'hand foot'!$A$2:$A$4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'hand foot'!$C$2:$C$4</c:f>
              <c:numCache>
                <c:formatCode>t0.00</c:formatCode>
                <c:ptCount val="3"/>
                <c:pt idx="0">
                  <c:v>11.1</c:v>
                </c:pt>
                <c:pt idx="1">
                  <c:v>25.2</c:v>
                </c:pt>
                <c:pt idx="2">
                  <c:v>21.5</c:v>
                </c:pt>
              </c:numCache>
            </c:numRef>
          </c:val>
        </c:ser>
        <c:ser>
          <c:idx val="2"/>
          <c:order val="2"/>
          <c:tx>
            <c:strRef>
              <c:f>'hand foot'!$D$1</c:f>
              <c:strCache>
                <c:ptCount val="1"/>
                <c:pt idx="0">
                  <c:v>2558</c:v>
                </c:pt>
              </c:strCache>
            </c:strRef>
          </c:tx>
          <c:invertIfNegative val="0"/>
          <c:cat>
            <c:strRef>
              <c:f>'hand foot'!$A$2:$A$4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'hand foot'!$D$2:$D$4</c:f>
              <c:numCache>
                <c:formatCode>t0.00</c:formatCode>
                <c:ptCount val="3"/>
                <c:pt idx="0">
                  <c:v>17.2</c:v>
                </c:pt>
                <c:pt idx="1">
                  <c:v>22.9</c:v>
                </c:pt>
                <c:pt idx="2">
                  <c:v>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040896"/>
        <c:axId val="125239680"/>
      </c:barChart>
      <c:catAx>
        <c:axId val="12504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5239680"/>
        <c:crosses val="autoZero"/>
        <c:auto val="1"/>
        <c:lblAlgn val="ctr"/>
        <c:lblOffset val="100"/>
        <c:noMultiLvlLbl val="0"/>
      </c:catAx>
      <c:valAx>
        <c:axId val="1252396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25040896"/>
        <c:crosses val="autoZero"/>
        <c:crossBetween val="between"/>
        <c:majorUnit val="5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cs typeface="+mn-cs"/>
        </a:defRPr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70384951881021"/>
          <c:y val="0.11261592300962382"/>
          <c:w val="0.65392060367454186"/>
          <c:h val="0.75496864975211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ปอดบวม!$B$1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cat>
            <c:strRef>
              <c:f>ปอดบวม!$A$2:$A$4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ปอดบวม!$B$2:$B$4</c:f>
              <c:numCache>
                <c:formatCode>\t0.00</c:formatCode>
                <c:ptCount val="3"/>
                <c:pt idx="0">
                  <c:v>144.94999999999999</c:v>
                </c:pt>
                <c:pt idx="1">
                  <c:v>128.13</c:v>
                </c:pt>
                <c:pt idx="2">
                  <c:v>90.4</c:v>
                </c:pt>
              </c:numCache>
            </c:numRef>
          </c:val>
        </c:ser>
        <c:ser>
          <c:idx val="1"/>
          <c:order val="1"/>
          <c:tx>
            <c:strRef>
              <c:f>ปอดบวม!$C$1</c:f>
              <c:strCache>
                <c:ptCount val="1"/>
                <c:pt idx="0">
                  <c:v>2557</c:v>
                </c:pt>
              </c:strCache>
            </c:strRef>
          </c:tx>
          <c:invertIfNegative val="0"/>
          <c:cat>
            <c:strRef>
              <c:f>ปอดบวม!$A$2:$A$4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ปอดบวม!$C$2:$C$4</c:f>
              <c:numCache>
                <c:formatCode>\t0.00</c:formatCode>
                <c:ptCount val="3"/>
                <c:pt idx="0">
                  <c:v>204.75</c:v>
                </c:pt>
                <c:pt idx="1">
                  <c:v>136.53</c:v>
                </c:pt>
                <c:pt idx="2">
                  <c:v>150.66999999999999</c:v>
                </c:pt>
              </c:numCache>
            </c:numRef>
          </c:val>
        </c:ser>
        <c:ser>
          <c:idx val="2"/>
          <c:order val="2"/>
          <c:tx>
            <c:strRef>
              <c:f>ปอดบวม!$D$1</c:f>
              <c:strCache>
                <c:ptCount val="1"/>
                <c:pt idx="0">
                  <c:v>2558</c:v>
                </c:pt>
              </c:strCache>
            </c:strRef>
          </c:tx>
          <c:invertIfNegative val="0"/>
          <c:cat>
            <c:strRef>
              <c:f>ปอดบวม!$A$2:$A$4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ปอดบวม!$D$2:$D$4</c:f>
              <c:numCache>
                <c:formatCode>\t0.00</c:formatCode>
                <c:ptCount val="3"/>
                <c:pt idx="0">
                  <c:v>88.179999999999978</c:v>
                </c:pt>
                <c:pt idx="1">
                  <c:v>107.11999999999999</c:v>
                </c:pt>
                <c:pt idx="2">
                  <c:v>88.460000000000022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46400"/>
        <c:axId val="127047936"/>
      </c:barChart>
      <c:catAx>
        <c:axId val="12704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127047936"/>
        <c:crosses val="autoZero"/>
        <c:auto val="1"/>
        <c:lblAlgn val="ctr"/>
        <c:lblOffset val="100"/>
        <c:noMultiLvlLbl val="0"/>
      </c:catAx>
      <c:valAx>
        <c:axId val="12704793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127046400"/>
        <c:crosses val="autoZero"/>
        <c:crossBetween val="between"/>
        <c:majorUnit val="50"/>
        <c:minorUnit val="1"/>
      </c:valAx>
    </c:plotArea>
    <c:legend>
      <c:legendPos val="r"/>
      <c:layout/>
      <c:overlay val="0"/>
      <c:txPr>
        <a:bodyPr/>
        <a:lstStyle/>
        <a:p>
          <a:pPr>
            <a:defRPr lang="th-TH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200">
          <a:cs typeface="+mn-cs"/>
        </a:defRPr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70384951881021"/>
          <c:y val="0.11261592300962382"/>
          <c:w val="0.65392060367454186"/>
          <c:h val="0.75496864975211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ไข้หวัดใหญ่!$B$1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cat>
            <c:strRef>
              <c:f>ไข้หวัดใหญ่!$A$2:$A$4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ไข้หวัดใหญ่!$B$2:$B$4</c:f>
              <c:numCache>
                <c:formatCode>\t0.00</c:formatCode>
                <c:ptCount val="3"/>
                <c:pt idx="0">
                  <c:v>79.06</c:v>
                </c:pt>
                <c:pt idx="1">
                  <c:v>23.1</c:v>
                </c:pt>
                <c:pt idx="2">
                  <c:v>14.350000000000007</c:v>
                </c:pt>
              </c:numCache>
            </c:numRef>
          </c:val>
        </c:ser>
        <c:ser>
          <c:idx val="1"/>
          <c:order val="1"/>
          <c:tx>
            <c:strRef>
              <c:f>ไข้หวัดใหญ่!$C$1</c:f>
              <c:strCache>
                <c:ptCount val="1"/>
                <c:pt idx="0">
                  <c:v>2557</c:v>
                </c:pt>
              </c:strCache>
            </c:strRef>
          </c:tx>
          <c:invertIfNegative val="0"/>
          <c:cat>
            <c:strRef>
              <c:f>ไข้หวัดใหญ่!$A$2:$A$4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ไข้หวัดใหญ่!$C$2:$C$4</c:f>
              <c:numCache>
                <c:formatCode>\t0.00</c:formatCode>
                <c:ptCount val="3"/>
                <c:pt idx="0">
                  <c:v>81.09</c:v>
                </c:pt>
                <c:pt idx="1">
                  <c:v>42.01</c:v>
                </c:pt>
                <c:pt idx="2">
                  <c:v>57.4</c:v>
                </c:pt>
              </c:numCache>
            </c:numRef>
          </c:val>
        </c:ser>
        <c:ser>
          <c:idx val="2"/>
          <c:order val="2"/>
          <c:tx>
            <c:strRef>
              <c:f>ไข้หวัดใหญ่!$D$1</c:f>
              <c:strCache>
                <c:ptCount val="1"/>
                <c:pt idx="0">
                  <c:v>2558</c:v>
                </c:pt>
              </c:strCache>
            </c:strRef>
          </c:tx>
          <c:invertIfNegative val="0"/>
          <c:cat>
            <c:strRef>
              <c:f>ไข้หวัดใหญ่!$A$2:$A$4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ไข้หวัดใหญ่!$D$2:$D$4</c:f>
              <c:numCache>
                <c:formatCode>\t0.00</c:formatCode>
                <c:ptCount val="3"/>
                <c:pt idx="0">
                  <c:v>64.86999999999999</c:v>
                </c:pt>
                <c:pt idx="1">
                  <c:v>35.700000000000003</c:v>
                </c:pt>
                <c:pt idx="2">
                  <c:v>27.259999999999987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17888"/>
        <c:axId val="127319424"/>
      </c:barChart>
      <c:catAx>
        <c:axId val="12731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127319424"/>
        <c:crosses val="autoZero"/>
        <c:auto val="1"/>
        <c:lblAlgn val="ctr"/>
        <c:lblOffset val="100"/>
        <c:noMultiLvlLbl val="0"/>
      </c:catAx>
      <c:valAx>
        <c:axId val="1273194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127317888"/>
        <c:crosses val="autoZero"/>
        <c:crossBetween val="between"/>
        <c:majorUnit val="10"/>
        <c:minorUnit val="1"/>
      </c:valAx>
    </c:plotArea>
    <c:legend>
      <c:legendPos val="r"/>
      <c:layout/>
      <c:overlay val="0"/>
      <c:txPr>
        <a:bodyPr/>
        <a:lstStyle/>
        <a:p>
          <a:pPr>
            <a:defRPr lang="th-TH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200">
          <a:cs typeface="+mn-cs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70384951881021"/>
          <c:y val="0.11261592300962382"/>
          <c:w val="0.65392060367454186"/>
          <c:h val="0.75496864975211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โรคอุจจาระร่วง!$B$1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cat>
            <c:strRef>
              <c:f>โรคอุจจาระร่วง!$A$2:$A$4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โรคอุจจาระร่วง!$B$2:$B$4</c:f>
              <c:numCache>
                <c:formatCode>\t0.00</c:formatCode>
                <c:ptCount val="3"/>
                <c:pt idx="0">
                  <c:v>515.4399999999996</c:v>
                </c:pt>
                <c:pt idx="1">
                  <c:v>850.73</c:v>
                </c:pt>
                <c:pt idx="2">
                  <c:v>598.4</c:v>
                </c:pt>
              </c:numCache>
            </c:numRef>
          </c:val>
        </c:ser>
        <c:ser>
          <c:idx val="1"/>
          <c:order val="1"/>
          <c:tx>
            <c:strRef>
              <c:f>โรคอุจจาระร่วง!$C$1</c:f>
              <c:strCache>
                <c:ptCount val="1"/>
                <c:pt idx="0">
                  <c:v>2557</c:v>
                </c:pt>
              </c:strCache>
            </c:strRef>
          </c:tx>
          <c:invertIfNegative val="0"/>
          <c:cat>
            <c:strRef>
              <c:f>โรคอุจจาระร่วง!$A$2:$A$4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โรคอุจจาระร่วง!$C$2:$C$4</c:f>
              <c:numCache>
                <c:formatCode>\t#,##0.00</c:formatCode>
                <c:ptCount val="3"/>
                <c:pt idx="0" formatCode="\t0.00">
                  <c:v>472.36</c:v>
                </c:pt>
                <c:pt idx="1">
                  <c:v>1025.08</c:v>
                </c:pt>
                <c:pt idx="2" formatCode="\t0.00">
                  <c:v>640.02</c:v>
                </c:pt>
              </c:numCache>
            </c:numRef>
          </c:val>
        </c:ser>
        <c:ser>
          <c:idx val="2"/>
          <c:order val="2"/>
          <c:tx>
            <c:strRef>
              <c:f>โรคอุจจาระร่วง!$D$1</c:f>
              <c:strCache>
                <c:ptCount val="1"/>
                <c:pt idx="0">
                  <c:v>2558</c:v>
                </c:pt>
              </c:strCache>
            </c:strRef>
          </c:tx>
          <c:invertIfNegative val="0"/>
          <c:cat>
            <c:strRef>
              <c:f>โรคอุจจาระร่วง!$A$2:$A$4</c:f>
              <c:strCache>
                <c:ptCount val="3"/>
                <c:pt idx="0">
                  <c:v> บางปะอิน</c:v>
                </c:pt>
                <c:pt idx="1">
                  <c:v> บางไทร</c:v>
                </c:pt>
                <c:pt idx="2">
                  <c:v> วังน้อย</c:v>
                </c:pt>
              </c:strCache>
            </c:strRef>
          </c:cat>
          <c:val>
            <c:numRef>
              <c:f>โรคอุจจาระร่วง!$D$2:$D$4</c:f>
              <c:numCache>
                <c:formatCode>\t0.00</c:formatCode>
                <c:ptCount val="3"/>
                <c:pt idx="0">
                  <c:v>415.59</c:v>
                </c:pt>
                <c:pt idx="1">
                  <c:v>745.7</c:v>
                </c:pt>
                <c:pt idx="2">
                  <c:v>344.4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86624"/>
        <c:axId val="20188160"/>
      </c:barChart>
      <c:catAx>
        <c:axId val="20186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20188160"/>
        <c:crosses val="autoZero"/>
        <c:auto val="1"/>
        <c:lblAlgn val="ctr"/>
        <c:lblOffset val="100"/>
        <c:noMultiLvlLbl val="0"/>
      </c:catAx>
      <c:valAx>
        <c:axId val="201881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20186624"/>
        <c:crosses val="autoZero"/>
        <c:crossBetween val="between"/>
        <c:majorUnit val="100"/>
        <c:minorUnit val="1"/>
      </c:valAx>
    </c:plotArea>
    <c:legend>
      <c:legendPos val="r"/>
      <c:overlay val="0"/>
      <c:txPr>
        <a:bodyPr/>
        <a:lstStyle/>
        <a:p>
          <a:pPr>
            <a:defRPr lang="th-TH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200">
          <a:cs typeface="+mn-cs"/>
        </a:defRPr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ahoma" pitchFamily="34" charset="0"/>
                <a:cs typeface="Tahoma" pitchFamily="34" charset="0"/>
              </a:defRPr>
            </a:pP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เป้าหมายไม่เกิน</a:t>
            </a:r>
            <a:r>
              <a:rPr lang="th-TH" sz="2400" baseline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ร้อยละ 10</a:t>
            </a:r>
            <a:endParaRPr lang="th-TH" sz="2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2853985799851911"/>
          <c:y val="7.276995305164342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เทอม 2/2556</c:v>
                </c:pt>
              </c:strCache>
            </c:strRef>
          </c:tx>
          <c:spPr>
            <a:solidFill>
              <a:srgbClr val="BEE13F"/>
            </a:solidFill>
          </c:spPr>
          <c:invertIfNegative val="0"/>
          <c:dLbls>
            <c:dLbl>
              <c:idx val="0"/>
              <c:layout>
                <c:manualLayout>
                  <c:x val="-7.1225071225071313E-3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7361643897078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5470085470085496E-3"/>
                  <c:y val="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225071225071313E-3"/>
                  <c:y val="7.0422535211267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4245014291E-3"/>
                  <c:y val="7.0422535211267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980056980056983E-3"/>
                  <c:y val="7.0422535211267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12250712250713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735042735042739E-3"/>
                  <c:y val="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6980056980056983E-3"/>
                  <c:y val="1.6431924882629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6980056980056983E-3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7.1225071225071313E-3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490028490028491E-3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2735042735042739E-3"/>
                  <c:y val="2.3474178403755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 b="1">
                    <a:solidFill>
                      <a:srgbClr val="00823B"/>
                    </a:solidFill>
                    <a:latin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ภาพรวมจังหวัด</c:v>
                </c:pt>
                <c:pt idx="1">
                  <c:v>อ.บางไทร</c:v>
                </c:pt>
                <c:pt idx="2">
                  <c:v>อ.บางปะอิน</c:v>
                </c:pt>
                <c:pt idx="3">
                  <c:v>อ.วังน้อย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5.9</c:v>
                </c:pt>
                <c:pt idx="1">
                  <c:v>5.7</c:v>
                </c:pt>
                <c:pt idx="2">
                  <c:v>6.1</c:v>
                </c:pt>
                <c:pt idx="3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เทอม 1/2557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00823B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823B"/>
              </a:solidFill>
            </c:spPr>
          </c:dPt>
          <c:dLbls>
            <c:dLbl>
              <c:idx val="0"/>
              <c:layout>
                <c:manualLayout>
                  <c:x val="-7.1225071225071313E-3"/>
                  <c:y val="4.6946508447007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715099715100078E-3"/>
                  <c:y val="1.17370892018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368362608519945E-3"/>
                  <c:y val="2.3472330043251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45014245014283E-2"/>
                  <c:y val="2.3472330043251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470085470085496E-3"/>
                  <c:y val="1.1737089201877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9714819301433347E-3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490028490029012E-3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245014245014291E-3"/>
                  <c:y val="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490028490028491E-3"/>
                  <c:y val="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8490028490028491E-3"/>
                  <c:y val="1.1736904365827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490308903695552E-3"/>
                  <c:y val="1.173708920187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7094017094017103E-2"/>
                  <c:y val="2.816901408450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4245014245014291E-3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1752136752136755E-2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4.2735042735042739E-3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7.1225071225071313E-3"/>
                  <c:y val="7.0422535211267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2.8490028490029619E-3"/>
                  <c:y val="7.0422535211267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5.6980056980056983E-3"/>
                  <c:y val="7.0422535211267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4.2735042735042739E-3"/>
                  <c:y val="2.11267605633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 b="1">
                    <a:solidFill>
                      <a:srgbClr val="002060"/>
                    </a:solidFill>
                    <a:latin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ภาพรวมจังหวัด</c:v>
                </c:pt>
                <c:pt idx="1">
                  <c:v>อ.บางไทร</c:v>
                </c:pt>
                <c:pt idx="2">
                  <c:v>อ.บางปะอิน</c:v>
                </c:pt>
                <c:pt idx="3">
                  <c:v>อ.วังน้อย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12.77</c:v>
                </c:pt>
                <c:pt idx="1">
                  <c:v>16.36</c:v>
                </c:pt>
                <c:pt idx="2">
                  <c:v>10.050000000000001</c:v>
                </c:pt>
                <c:pt idx="3">
                  <c:v>5.44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เทอม 2/2557</c:v>
                </c:pt>
              </c:strCache>
            </c:strRef>
          </c:tx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accent1">
                  <a:shade val="50000"/>
                </a:schemeClr>
              </a:solidFill>
            </a:ln>
          </c:spPr>
          <c:invertIfNegative val="0"/>
          <c:dPt>
            <c:idx val="6"/>
            <c:invertIfNegative val="0"/>
            <c:bubble3D val="0"/>
            <c:spPr>
              <a:pattFill prst="wdUpDiag">
                <a:fgClr>
                  <a:srgbClr val="00823B"/>
                </a:fgClr>
                <a:bgClr>
                  <a:schemeClr val="bg1"/>
                </a:bgClr>
              </a:patt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9"/>
            <c:invertIfNegative val="0"/>
            <c:bubble3D val="0"/>
            <c:spPr>
              <a:pattFill prst="wdUpDiag">
                <a:fgClr>
                  <a:srgbClr val="00823B"/>
                </a:fgClr>
                <a:bgClr>
                  <a:schemeClr val="bg1"/>
                </a:bgClr>
              </a:patt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11"/>
            <c:invertIfNegative val="0"/>
            <c:bubble3D val="0"/>
            <c:spPr>
              <a:pattFill prst="wdUpDiag">
                <a:fgClr>
                  <a:srgbClr val="00823B"/>
                </a:fgClr>
                <a:bgClr>
                  <a:schemeClr val="bg1"/>
                </a:bgClr>
              </a:patt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12"/>
            <c:invertIfNegative val="0"/>
            <c:bubble3D val="0"/>
            <c:spPr>
              <a:pattFill prst="wdUpDiag">
                <a:fgClr>
                  <a:srgbClr val="00823B"/>
                </a:fgClr>
                <a:bgClr>
                  <a:schemeClr val="bg1"/>
                </a:bgClr>
              </a:patt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Pt>
            <c:idx val="15"/>
            <c:invertIfNegative val="0"/>
            <c:bubble3D val="0"/>
            <c:spPr>
              <a:pattFill prst="wdUpDiag">
                <a:fgClr>
                  <a:srgbClr val="00823B"/>
                </a:fgClr>
                <a:bgClr>
                  <a:schemeClr val="bg1"/>
                </a:bgClr>
              </a:patt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-5.3418803418803515E-3"/>
                  <c:y val="9.3896713615023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94017094017123E-2"/>
                  <c:y val="2.11267605633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464415505754089E-2"/>
                  <c:y val="9.3896713615023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683760683760713E-2"/>
                  <c:y val="7.04225352112677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313362272023678E-2"/>
                  <c:y val="-1.848360504232755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051282051282098E-3"/>
                  <c:y val="-7.04225352112677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6153846153846628E-3"/>
                  <c:y val="1.173708920187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3888888888888926E-2"/>
                  <c:y val="4.6946508447007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12250712250713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8.5470085470085496E-3"/>
                  <c:y val="1.877934272300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8.5470085470084507E-3"/>
                  <c:y val="4.6948356807510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7.1225351638737463E-3"/>
                  <c:y val="9.3896713615023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ภาพรวมจังหวัด</c:v>
                </c:pt>
                <c:pt idx="1">
                  <c:v>อ.บางไทร</c:v>
                </c:pt>
                <c:pt idx="2">
                  <c:v>อ.บางปะอิน</c:v>
                </c:pt>
                <c:pt idx="3">
                  <c:v>อ.วังน้อย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17.91</c:v>
                </c:pt>
                <c:pt idx="1">
                  <c:v>17.97</c:v>
                </c:pt>
                <c:pt idx="2">
                  <c:v>17.920000000000002</c:v>
                </c:pt>
                <c:pt idx="3">
                  <c:v>7.27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23104"/>
        <c:axId val="155833088"/>
      </c:barChart>
      <c:catAx>
        <c:axId val="15582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55833088"/>
        <c:crosses val="autoZero"/>
        <c:auto val="1"/>
        <c:lblAlgn val="ctr"/>
        <c:lblOffset val="100"/>
        <c:noMultiLvlLbl val="0"/>
      </c:catAx>
      <c:valAx>
        <c:axId val="15583308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55823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>
                <a:solidFill>
                  <a:schemeClr val="bg1"/>
                </a:solidFill>
              </a:defRPr>
            </a:pPr>
            <a:r>
              <a:rPr lang="th-TH" sz="2000">
                <a:solidFill>
                  <a:schemeClr val="bg1"/>
                </a:solidFill>
              </a:rPr>
              <a:t>อัตราการคลอดมีชีพในหญิงอายุ 15-19 ปี  รายอำเภอ จังหวัดพระนครศรีอยุธยา ปี 255</a:t>
            </a:r>
            <a:r>
              <a:rPr lang="en-US" sz="2000">
                <a:solidFill>
                  <a:schemeClr val="bg1"/>
                </a:solidFill>
              </a:rPr>
              <a:t>5-2557</a:t>
            </a:r>
            <a:endParaRPr lang="th-TH" sz="2000">
              <a:solidFill>
                <a:schemeClr val="bg1"/>
              </a:solidFill>
            </a:endParaRPr>
          </a:p>
        </c:rich>
      </c:tx>
      <c:overlay val="0"/>
      <c:spPr>
        <a:solidFill>
          <a:schemeClr val="accent2"/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090899170845923E-2"/>
          <c:y val="0.23579601510314491"/>
          <c:w val="0.91454988528732151"/>
          <c:h val="0.52114041812568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2555</c:v>
                </c:pt>
              </c:strCache>
            </c:strRef>
          </c:tx>
          <c:spPr>
            <a:solidFill>
              <a:srgbClr val="92D050"/>
            </a:solidFill>
            <a:ln w="28575" cap="rnd">
              <a:solidFill>
                <a:srgbClr val="C00000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8.0296479308214952</c:v>
                </c:pt>
                <c:pt idx="1">
                  <c:v>37.649219467401288</c:v>
                </c:pt>
                <c:pt idx="2">
                  <c:v>22.36024844720497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2556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11.94</c:v>
                </c:pt>
                <c:pt idx="1">
                  <c:v>17.53</c:v>
                </c:pt>
                <c:pt idx="2">
                  <c:v>10.96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8575" cap="rnd">
              <a:solidFill>
                <a:srgbClr val="00B050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บางไทร</c:v>
                </c:pt>
                <c:pt idx="1">
                  <c:v>บางปะอิน</c:v>
                </c:pt>
                <c:pt idx="2">
                  <c:v>วังน้อย</c:v>
                </c:pt>
              </c:strCache>
            </c:strRef>
          </c:cat>
          <c:val>
            <c:numRef>
              <c:f>Sheet1!$D$2:$D$4</c:f>
              <c:numCache>
                <c:formatCode>0.00</c:formatCode>
                <c:ptCount val="3"/>
                <c:pt idx="0">
                  <c:v>20.95</c:v>
                </c:pt>
                <c:pt idx="1">
                  <c:v>18.25</c:v>
                </c:pt>
                <c:pt idx="2">
                  <c:v>14.35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03006976"/>
        <c:axId val="103008512"/>
      </c:barChart>
      <c:catAx>
        <c:axId val="1030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th-TH"/>
          </a:p>
        </c:txPr>
        <c:crossAx val="103008512"/>
        <c:crosses val="autoZero"/>
        <c:auto val="1"/>
        <c:lblAlgn val="ctr"/>
        <c:lblOffset val="100"/>
        <c:noMultiLvlLbl val="0"/>
      </c:catAx>
      <c:valAx>
        <c:axId val="103008512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 dirty="0" smtClean="0"/>
                  <a:t>อัตรา</a:t>
                </a:r>
                <a:r>
                  <a:rPr lang="en-US" dirty="0" smtClean="0"/>
                  <a:t>/</a:t>
                </a:r>
                <a:r>
                  <a:rPr lang="th-TH" dirty="0" smtClean="0"/>
                  <a:t>พัน</a:t>
                </a:r>
                <a:r>
                  <a:rPr lang="th-TH" dirty="0"/>
                  <a:t>ประชากร</a:t>
                </a:r>
              </a:p>
            </c:rich>
          </c:tx>
          <c:layout>
            <c:manualLayout>
              <c:xMode val="edge"/>
              <c:yMode val="edge"/>
              <c:x val="0"/>
              <c:y val="0.1233861263366267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0300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vert="horz"/>
          <a:lstStyle/>
          <a:p>
            <a:pPr>
              <a:defRPr sz="1800" b="1">
                <a:solidFill>
                  <a:srgbClr val="92D050"/>
                </a:solidFill>
              </a:defRPr>
            </a:pPr>
            <a:endParaRPr lang="th-TH"/>
          </a:p>
        </c:txPr>
      </c:legendEntry>
      <c:legendEntry>
        <c:idx val="1"/>
        <c:txPr>
          <a:bodyPr rot="0" vert="horz"/>
          <a:lstStyle/>
          <a:p>
            <a:pPr>
              <a:defRPr sz="1800" b="1">
                <a:solidFill>
                  <a:srgbClr val="C00000"/>
                </a:solidFill>
              </a:defRPr>
            </a:pPr>
            <a:endParaRPr lang="th-TH"/>
          </a:p>
        </c:txPr>
      </c:legendEntry>
      <c:legendEntry>
        <c:idx val="2"/>
        <c:txPr>
          <a:bodyPr rot="0" vert="horz"/>
          <a:lstStyle/>
          <a:p>
            <a:pPr>
              <a:defRPr sz="1800" b="1">
                <a:solidFill>
                  <a:schemeClr val="accent1">
                    <a:lumMod val="75000"/>
                  </a:schemeClr>
                </a:solidFill>
              </a:defRPr>
            </a:pPr>
            <a:endParaRPr lang="th-TH"/>
          </a:p>
        </c:txPr>
      </c:legendEntry>
      <c:layout>
        <c:manualLayout>
          <c:xMode val="edge"/>
          <c:yMode val="edge"/>
          <c:x val="0.24598477954224887"/>
          <c:y val="0.30623777730671231"/>
          <c:w val="0.41804249897620238"/>
          <c:h val="5.085070742199391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 b="1"/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อัตราตายโรคหัวใจขาดเลือด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I20 - I25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ปี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baseline="0" dirty="0" smtClean="0">
                <a:latin typeface="Tahoma" pitchFamily="34" charset="0"/>
                <a:cs typeface="Tahoma" pitchFamily="34" charset="0"/>
              </a:rPr>
              <a:t>2554 – 2558 </a:t>
            </a: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โซนเสือใต้ </a:t>
            </a:r>
          </a:p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r>
              <a:rPr lang="th-TH" sz="1600" baseline="0" dirty="0" smtClean="0">
                <a:latin typeface="Tahoma" pitchFamily="34" charset="0"/>
                <a:cs typeface="Tahoma" pitchFamily="34" charset="0"/>
              </a:rPr>
              <a:t>รายอำเภอ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85697743635545"/>
          <c:y val="0.12583241284877669"/>
          <c:w val="0.72258966734423846"/>
          <c:h val="0.78263462404780748"/>
        </c:manualLayout>
      </c:layout>
      <c:lineChart>
        <c:grouping val="standard"/>
        <c:varyColors val="0"/>
        <c:ser>
          <c:idx val="0"/>
          <c:order val="0"/>
          <c:tx>
            <c:strRef>
              <c:f>เสือใต้!$A$73</c:f>
              <c:strCache>
                <c:ptCount val="1"/>
                <c:pt idx="0">
                  <c:v>บางไทร</c:v>
                </c:pt>
              </c:strCache>
            </c:strRef>
          </c:tx>
          <c:spPr>
            <a:ln>
              <a:prstDash val="solid"/>
            </a:ln>
          </c:spPr>
          <c:dPt>
            <c:idx val="4"/>
            <c:bubble3D val="0"/>
            <c:spPr>
              <a:ln>
                <a:prstDash val="sysDash"/>
              </a:ln>
            </c:spPr>
          </c:dPt>
          <c:cat>
            <c:numRef>
              <c:f>เสือใต้!$B$72:$F$72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เสือใต้!$B$73:$F$73</c:f>
              <c:numCache>
                <c:formatCode>0.00</c:formatCode>
                <c:ptCount val="5"/>
                <c:pt idx="0">
                  <c:v>21.178812715759157</c:v>
                </c:pt>
                <c:pt idx="1">
                  <c:v>42.158516020236085</c:v>
                </c:pt>
                <c:pt idx="2">
                  <c:v>40.126715945089757</c:v>
                </c:pt>
                <c:pt idx="3">
                  <c:v>48.164513224300045</c:v>
                </c:pt>
                <c:pt idx="4">
                  <c:v>10.470546353108706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เสือใต้!$A$74</c:f>
              <c:strCache>
                <c:ptCount val="1"/>
                <c:pt idx="0">
                  <c:v>บางปะอิน</c:v>
                </c:pt>
              </c:strCache>
            </c:strRef>
          </c:tx>
          <c:spPr>
            <a:ln>
              <a:solidFill>
                <a:srgbClr val="F765DB"/>
              </a:solidFill>
            </a:ln>
          </c:spPr>
          <c:cat>
            <c:numRef>
              <c:f>เสือใต้!$B$72:$F$72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เสือใต้!$B$74:$F$74</c:f>
              <c:numCache>
                <c:formatCode>0.00</c:formatCode>
                <c:ptCount val="5"/>
                <c:pt idx="0">
                  <c:v>28.750625592316126</c:v>
                </c:pt>
                <c:pt idx="1">
                  <c:v>27.877298586517714</c:v>
                </c:pt>
                <c:pt idx="2">
                  <c:v>38.538381185156638</c:v>
                </c:pt>
                <c:pt idx="3">
                  <c:v>33.184172155462818</c:v>
                </c:pt>
                <c:pt idx="4">
                  <c:v>3.0167429232238927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เสือใต้!$A$75</c:f>
              <c:strCache>
                <c:ptCount val="1"/>
                <c:pt idx="0">
                  <c:v>วังน้อย</c:v>
                </c:pt>
              </c:strCache>
            </c:strRef>
          </c:tx>
          <c:dPt>
            <c:idx val="4"/>
            <c:bubble3D val="0"/>
            <c:spPr>
              <a:ln>
                <a:prstDash val="sysDash"/>
              </a:ln>
            </c:spPr>
          </c:dPt>
          <c:cat>
            <c:numRef>
              <c:f>เสือใต้!$B$72:$F$72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เสือใต้!$B$75:$F$75</c:f>
              <c:numCache>
                <c:formatCode>0.00</c:formatCode>
                <c:ptCount val="5"/>
                <c:pt idx="0">
                  <c:v>20.474721031925942</c:v>
                </c:pt>
                <c:pt idx="1">
                  <c:v>24.641609531954373</c:v>
                </c:pt>
                <c:pt idx="2">
                  <c:v>38.864578535237222</c:v>
                </c:pt>
                <c:pt idx="3">
                  <c:v>24.26283789569834</c:v>
                </c:pt>
                <c:pt idx="4">
                  <c:v>5.7089030342819624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เสือใต้!$A$76</c:f>
              <c:strCache>
                <c:ptCount val="1"/>
                <c:pt idx="0">
                  <c:v>เสือใต้</c:v>
                </c:pt>
              </c:strCache>
            </c:strRef>
          </c:tx>
          <c:spPr>
            <a:ln w="44450">
              <a:solidFill>
                <a:srgbClr val="002060"/>
              </a:solidFill>
            </a:ln>
          </c:spPr>
          <c:dPt>
            <c:idx val="4"/>
            <c:bubble3D val="0"/>
            <c:spPr>
              <a:ln w="44450">
                <a:solidFill>
                  <a:srgbClr val="002060"/>
                </a:solidFill>
                <a:prstDash val="sysDash"/>
              </a:ln>
            </c:spPr>
          </c:dPt>
          <c:dLbls>
            <c:txPr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เสือใต้!$B$72:$F$72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เสือใต้!$B$76:$F$76</c:f>
              <c:numCache>
                <c:formatCode>0.00</c:formatCode>
                <c:ptCount val="5"/>
                <c:pt idx="0">
                  <c:v>24.343094436886947</c:v>
                </c:pt>
                <c:pt idx="1">
                  <c:v>30.007220487429787</c:v>
                </c:pt>
                <c:pt idx="2">
                  <c:v>38.992688870836716</c:v>
                </c:pt>
                <c:pt idx="3">
                  <c:v>33.599675970248178</c:v>
                </c:pt>
                <c:pt idx="4">
                  <c:v>5.5232344060681937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เสือใต้!$A$77</c:f>
              <c:strCache>
                <c:ptCount val="1"/>
                <c:pt idx="0">
                  <c:v>จังหวัด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Pt>
            <c:idx val="4"/>
            <c:bubble3D val="0"/>
            <c:spPr>
              <a:ln>
                <a:solidFill>
                  <a:srgbClr val="FF0000"/>
                </a:solidFill>
                <a:prstDash val="sysDash"/>
              </a:ln>
            </c:spPr>
          </c:dPt>
          <c:cat>
            <c:numRef>
              <c:f>เสือใต้!$B$72:$F$72</c:f>
              <c:numCache>
                <c:formatCode>General</c:formatCode>
                <c:ptCount val="5"/>
                <c:pt idx="0">
                  <c:v>2554</c:v>
                </c:pt>
                <c:pt idx="1">
                  <c:v>2555</c:v>
                </c:pt>
                <c:pt idx="2">
                  <c:v>2556</c:v>
                </c:pt>
                <c:pt idx="3">
                  <c:v>2557</c:v>
                </c:pt>
                <c:pt idx="4">
                  <c:v>2558</c:v>
                </c:pt>
              </c:numCache>
            </c:numRef>
          </c:cat>
          <c:val>
            <c:numRef>
              <c:f>เสือใต้!$B$77:$F$77</c:f>
              <c:numCache>
                <c:formatCode>0.00</c:formatCode>
                <c:ptCount val="5"/>
                <c:pt idx="0">
                  <c:v>33.334658172311975</c:v>
                </c:pt>
                <c:pt idx="1">
                  <c:v>35.130460018099825</c:v>
                </c:pt>
                <c:pt idx="2">
                  <c:v>36.609115292294227</c:v>
                </c:pt>
                <c:pt idx="3">
                  <c:v>40.915968829017409</c:v>
                </c:pt>
                <c:pt idx="4">
                  <c:v>10.852711244282055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08320"/>
        <c:axId val="122009856"/>
      </c:lineChart>
      <c:catAx>
        <c:axId val="12200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009856"/>
        <c:crosses val="autoZero"/>
        <c:auto val="1"/>
        <c:lblAlgn val="ctr"/>
        <c:lblOffset val="100"/>
        <c:noMultiLvlLbl val="0"/>
      </c:catAx>
      <c:valAx>
        <c:axId val="122009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r>
                  <a:rPr lang="th-TH" sz="1600" dirty="0" smtClean="0">
                    <a:latin typeface="Tahoma" pitchFamily="34" charset="0"/>
                    <a:cs typeface="Tahoma" pitchFamily="34" charset="0"/>
                  </a:rPr>
                  <a:t>อัตราต่อประชากรแสนคน</a:t>
                </a:r>
                <a:endParaRPr lang="th-TH" sz="1600" dirty="0">
                  <a:latin typeface="Tahoma" pitchFamily="34" charset="0"/>
                  <a:cs typeface="Tahoma" pitchFamily="34" charset="0"/>
                </a:endParaRPr>
              </a:p>
            </c:rich>
          </c:tx>
          <c:layout>
            <c:manualLayout>
              <c:xMode val="edge"/>
              <c:yMode val="edge"/>
              <c:x val="2.9143694015996446E-3"/>
              <c:y val="0.4526299346668057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ahoma" pitchFamily="34" charset="0"/>
                <a:cs typeface="Tahoma" pitchFamily="34" charset="0"/>
              </a:defRPr>
            </a:pPr>
            <a:endParaRPr lang="th-TH"/>
          </a:p>
        </c:txPr>
        <c:crossAx val="12200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53099581019244"/>
          <c:y val="0.25153804697779891"/>
          <c:w val="0.13446900418980759"/>
          <c:h val="0.25375389085004418"/>
        </c:manualLayout>
      </c:layout>
      <c:overlay val="0"/>
      <c:txPr>
        <a:bodyPr/>
        <a:lstStyle/>
        <a:p>
          <a:pPr>
            <a:defRPr sz="1600">
              <a:latin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0.15126</cdr:x>
      <cdr:y>0.25882</cdr:y>
    </cdr:from>
    <cdr:to>
      <cdr:x>0.83193</cdr:x>
      <cdr:y>0.25908</cdr:y>
    </cdr:to>
    <cdr:sp macro="" textlink="">
      <cdr:nvSpPr>
        <cdr:cNvPr id="7" name="ตัวเชื่อมต่อตรง 4"/>
        <cdr:cNvSpPr/>
      </cdr:nvSpPr>
      <cdr:spPr>
        <a:xfrm xmlns:a="http://schemas.openxmlformats.org/drawingml/2006/main">
          <a:off x="1285884" y="1571636"/>
          <a:ext cx="5786459" cy="1579"/>
        </a:xfrm>
        <a:prstGeom xmlns:a="http://schemas.openxmlformats.org/drawingml/2006/main" prst="line">
          <a:avLst/>
        </a:prstGeom>
        <a:ln xmlns:a="http://schemas.openxmlformats.org/drawingml/2006/main" w="444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0.15126</cdr:x>
      <cdr:y>0.38824</cdr:y>
    </cdr:from>
    <cdr:to>
      <cdr:x>0.83193</cdr:x>
      <cdr:y>0.38851</cdr:y>
    </cdr:to>
    <cdr:sp macro="" textlink="">
      <cdr:nvSpPr>
        <cdr:cNvPr id="6" name="ตัวเชื่อมต่อตรง 2"/>
        <cdr:cNvSpPr/>
      </cdr:nvSpPr>
      <cdr:spPr>
        <a:xfrm xmlns:a="http://schemas.openxmlformats.org/drawingml/2006/main">
          <a:off x="1285884" y="2357454"/>
          <a:ext cx="5786459" cy="1639"/>
        </a:xfrm>
        <a:prstGeom xmlns:a="http://schemas.openxmlformats.org/drawingml/2006/main" prst="line">
          <a:avLst/>
        </a:prstGeom>
        <a:ln xmlns:a="http://schemas.openxmlformats.org/drawingml/2006/main" w="44450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0.83193</cdr:x>
      <cdr:y>0.23529</cdr:y>
    </cdr:from>
    <cdr:to>
      <cdr:x>0.89916</cdr:x>
      <cdr:y>0.28235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072362" y="142876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latin typeface="Tahoma" pitchFamily="34" charset="0"/>
              <a:cs typeface="Tahoma" pitchFamily="34" charset="0"/>
            </a:rPr>
            <a:t>HT</a:t>
          </a:r>
          <a:endParaRPr lang="th-TH" sz="1600" dirty="0"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0.06723</cdr:x>
      <cdr:y>0.04706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600" dirty="0"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0.83193</cdr:x>
      <cdr:y>0.35294</cdr:y>
    </cdr:from>
    <cdr:to>
      <cdr:x>0.90756</cdr:x>
      <cdr:y>0.41176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072362" y="2143140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latin typeface="Tahoma" pitchFamily="34" charset="0"/>
              <a:cs typeface="Tahoma" pitchFamily="34" charset="0"/>
            </a:rPr>
            <a:t>DM</a:t>
          </a:r>
          <a:endParaRPr lang="th-TH" sz="1600" dirty="0">
            <a:latin typeface="Tahoma" pitchFamily="34" charset="0"/>
            <a:cs typeface="Tahom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BD8E4-DC18-47EB-827D-CFB2C8C0C443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E0EA9-236F-4133-89D3-EDE4B45084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94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0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145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017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045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726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5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881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64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94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5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90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18F6-61C0-430E-894E-ABCA542FDE67}" type="datetimeFigureOut">
              <a:rPr lang="th-TH" smtClean="0"/>
              <a:t>27/04/58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2B7A-DFE6-4578-A00A-BD76A75B78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820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yo.moph.go.th/sanitation/file_upload/blocks/Pic_2557/01_1_1_&#3619;&#3623;&#3617;&#3610;&#3656;&#3629;&#3586;&#3618;&#3632;&#3652;&#3627;&#3617;&#3657;_3_5&#3614;&#3588;57_&#3616;&#3634;&#3603;&#3640;_&#3588;&#3617;&#3585;&#3620;&#3625;.gi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วงรี 9"/>
          <p:cNvSpPr/>
          <p:nvPr/>
        </p:nvSpPr>
        <p:spPr>
          <a:xfrm>
            <a:off x="2267744" y="1412776"/>
            <a:ext cx="4392488" cy="40324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2555776" y="1628800"/>
            <a:ext cx="3316068" cy="3325170"/>
            <a:chOff x="5516504" y="3532830"/>
            <a:chExt cx="3388477" cy="3325170"/>
          </a:xfrm>
        </p:grpSpPr>
        <p:pic>
          <p:nvPicPr>
            <p:cNvPr id="4" name="Picture 2" descr="F:\anamai\jarutat\ปี 58\Budget\สภานิติบัญญัติ-58\slide ชี้แจงกรรมาธิการฯ-58-1@9 aug 14\รูปภาพ\วัยทำงาน\images (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367" y="5653088"/>
              <a:ext cx="1674457" cy="1114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5" descr="F:\anamai\jarutat\ปี 58\Budget\สภานิติบัญญัติ-58\slide ชี้แจงกรรมาธิการฯ-58-1@9 aug 14\รูปภาพ\วัยรุ่น\images (1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38518">
              <a:off x="7494918" y="4094719"/>
              <a:ext cx="1410063" cy="1564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F:\anamai\jarutat\ปี 58\Budget\สภานิติบัญญัติ-58\slide ชี้แจงกรรมาธิการฯ-58-1@9 aug 14\รูปภาพ\วัยรุ่น\ดาวน์โหลด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4530" y="4644377"/>
              <a:ext cx="1558294" cy="1014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F:\anamai\jarutat\ปี 58\Budget\สภานิติบัญญัติ-58\slide ชี้แจงกรรมาธิการฯ-58-1@9 aug 14\รูปภาพ\แม่และเด็ก\images (1).jpg-1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17870">
              <a:off x="5516504" y="3927009"/>
              <a:ext cx="1197696" cy="921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F:\anamai\jarutat\ปี 58\Budget\สภานิติบัญญัติ-58\slide ชี้แจงกรรมาธิการฯ-58-1@9 aug 14\รูปภาพ\วัยเรียน\images.jpg-7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3532830"/>
              <a:ext cx="1617099" cy="1115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F:\anamai\jarutat\ปี 58\Budget\สภานิติบัญญัติ-58\slide ชี้แจงกรรมาธิการฯ-58-1@9 aug 14\รูปภาพ\ผู้สูงอายุ\images (4)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759" y="5572185"/>
              <a:ext cx="1406813" cy="128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4"/>
          <p:cNvSpPr txBox="1">
            <a:spLocks/>
          </p:cNvSpPr>
          <p:nvPr/>
        </p:nvSpPr>
        <p:spPr>
          <a:xfrm>
            <a:off x="346802" y="78511"/>
            <a:ext cx="8526890" cy="6136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 err="1" smtClean="0">
                <a:latin typeface="Tahoma" pitchFamily="34" charset="0"/>
                <a:cs typeface="Tahoma" pitchFamily="34" charset="0"/>
              </a:rPr>
              <a:t>บูรณา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การตามกลุ่มวัย 5 กลุ่มวัย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9552" y="1268760"/>
            <a:ext cx="144016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</a:rPr>
              <a:t>ส่งเสริม</a:t>
            </a: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7020272" y="1412776"/>
            <a:ext cx="1440160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NCD</a:t>
            </a:r>
            <a:endParaRPr lang="th-TH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251520" y="3356992"/>
            <a:ext cx="1440160" cy="7920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ควบคุมโรค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236296" y="3284984"/>
            <a:ext cx="1440160" cy="79208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err="1" smtClean="0">
                <a:solidFill>
                  <a:schemeClr val="bg1"/>
                </a:solidFill>
              </a:rPr>
              <a:t>ทันต</a:t>
            </a:r>
            <a:r>
              <a:rPr lang="th-TH" sz="3200" b="1" dirty="0" smtClean="0">
                <a:solidFill>
                  <a:schemeClr val="bg1"/>
                </a:solidFill>
              </a:rPr>
              <a:t>ฯ</a:t>
            </a:r>
            <a:endParaRPr lang="th-TH" sz="3200" b="1" dirty="0">
              <a:solidFill>
                <a:schemeClr val="bg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755576" y="5301208"/>
            <a:ext cx="1440160" cy="7920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สิ่งแวดล้อม</a:t>
            </a:r>
            <a:endParaRPr lang="th-TH" b="1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6876256" y="5373216"/>
            <a:ext cx="1440160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คุ้มครองฯ</a:t>
            </a:r>
            <a:endParaRPr lang="th-TH" b="1" dirty="0">
              <a:solidFill>
                <a:srgbClr val="FFFF00"/>
              </a:solidFill>
            </a:endParaRPr>
          </a:p>
        </p:txBody>
      </p:sp>
      <p:cxnSp>
        <p:nvCxnSpPr>
          <p:cNvPr id="24" name="ตัวเชื่อมต่อตรง 23"/>
          <p:cNvCxnSpPr/>
          <p:nvPr/>
        </p:nvCxnSpPr>
        <p:spPr>
          <a:xfrm>
            <a:off x="1979712" y="2060848"/>
            <a:ext cx="504056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1691680" y="3717032"/>
            <a:ext cx="5760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flipV="1">
            <a:off x="2195736" y="4725144"/>
            <a:ext cx="576064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 flipV="1">
            <a:off x="6516216" y="2204864"/>
            <a:ext cx="576064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6660232" y="3645024"/>
            <a:ext cx="5760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 flipH="1" flipV="1">
            <a:off x="6228184" y="4653136"/>
            <a:ext cx="648072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9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825528"/>
              </p:ext>
            </p:extLst>
          </p:nvPr>
        </p:nvGraphicFramePr>
        <p:xfrm>
          <a:off x="374081" y="866408"/>
          <a:ext cx="835292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114"/>
                <a:gridCol w="1199862"/>
                <a:gridCol w="1111743"/>
                <a:gridCol w="1212157"/>
                <a:gridCol w="1177322"/>
                <a:gridCol w="1116865"/>
                <a:gridCol w="1116865"/>
              </a:tblGrid>
              <a:tr h="299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</a:t>
                      </a:r>
                      <a:r>
                        <a:rPr lang="th-TH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ป่วยมัธ</a:t>
                      </a: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ฐาน ๕ ปี ย้อนหลัง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๒๕๕๗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๒๕๕๘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5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บางปะอิน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๗๘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๗๙.๐๖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๘๐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๘๑.๐๙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๖๔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๖๔.๘๗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441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บางไทร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๑๑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๒๓.๑๐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๒๐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๔๒.๐๑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๑๗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๓๕.๗๐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วังน้อย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๑๐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๑๔.๓๕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๕๗.๔๐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๑๙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๒๗.๒๖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628201"/>
            <a:ext cx="835292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แผนภูมิแสดงอัตราป่วยโรคไข้หวัดใหญ่  เปรียบเทียบ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มัธย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ฐาน 5  ปี ย้อนหลัง   </a:t>
            </a:r>
          </a:p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(เดือน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ปี  ๒๕๕๗/๒๕๕๘) 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659" y="3212976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602128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260648"/>
            <a:ext cx="403244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ข้อมูลโรคไข้หวัดใหญ่  โซนเสือใต้</a:t>
            </a:r>
          </a:p>
        </p:txBody>
      </p:sp>
      <p:graphicFrame>
        <p:nvGraphicFramePr>
          <p:cNvPr id="13" name="แผนภูมิ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693987"/>
              </p:ext>
            </p:extLst>
          </p:nvPr>
        </p:nvGraphicFramePr>
        <p:xfrm>
          <a:off x="1187624" y="3212976"/>
          <a:ext cx="6696744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28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144248"/>
              </p:ext>
            </p:extLst>
          </p:nvPr>
        </p:nvGraphicFramePr>
        <p:xfrm>
          <a:off x="374081" y="866408"/>
          <a:ext cx="835292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114"/>
                <a:gridCol w="1199862"/>
                <a:gridCol w="1111743"/>
                <a:gridCol w="972256"/>
                <a:gridCol w="1417223"/>
                <a:gridCol w="815025"/>
                <a:gridCol w="1418705"/>
              </a:tblGrid>
              <a:tr h="299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</a:t>
                      </a:r>
                      <a:r>
                        <a:rPr lang="th-TH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ป่วยมัธ</a:t>
                      </a: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ฐาน ๕ ปี ย้อนหลัง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๒๕๕๗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๒๕๕๘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5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บางปะอิน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๕๐๙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๕๑๕.๔๔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๔๖๖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๔๗๒.๓๖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๔๑๐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๔๑๕.๕๙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3021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บางไทร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๔๐๕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๘๕๐.๗๓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๕๕๑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smtClean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๑,๑๕๗.๐๘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๓๕๕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๗๔๕.๗๐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วังน้อย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๔๑๗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๕๙๘.๔๐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๔๔๖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๖๔๐.๐๒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๒๔๐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๓๔๔.๔๐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628201"/>
            <a:ext cx="835292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แผนภูมิแสดงอัตราป่วยโรคอุจจาระร่วง  เปรียบเทียบ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มัธย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ฐาน 5  ปี ย้อนหลัง   </a:t>
            </a:r>
          </a:p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(เดือน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ปี  ๒๕๕๗/๒๕๕๘) 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659" y="3212976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602128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260648"/>
            <a:ext cx="403244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ข้อมูลโรคอุจจาระร่วง โซนเสือใต้</a:t>
            </a:r>
          </a:p>
        </p:txBody>
      </p:sp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118787"/>
              </p:ext>
            </p:extLst>
          </p:nvPr>
        </p:nvGraphicFramePr>
        <p:xfrm>
          <a:off x="1187624" y="3366864"/>
          <a:ext cx="6768751" cy="3302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3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772400" cy="10081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dirty="0" smtClean="0"/>
              <a:t>ข้อเสนอแนะ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632848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ศูนย์เด็กเล็กคุณภาพ</a:t>
            </a:r>
          </a:p>
          <a:p>
            <a:pPr algn="l"/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๑.มีการต</a:t>
            </a:r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กลงร่วมกันของผู้ปกครองว่าถ้ามีเด็กป่วย</a:t>
            </a:r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ไม่</a:t>
            </a:r>
          </a:p>
          <a:p>
            <a:pPr algn="l"/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ต้อง</a:t>
            </a:r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ให้เด็กมา</a:t>
            </a:r>
          </a:p>
          <a:p>
            <a:pPr algn="l"/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๒.ควรมี</a:t>
            </a:r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การคัดกรองสุขภาพเด็กทุกเช้าเพื่อรีบคัด</a:t>
            </a:r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แยก</a:t>
            </a:r>
          </a:p>
          <a:p>
            <a:pPr algn="l"/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เด็ก</a:t>
            </a:r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ป่วย</a:t>
            </a:r>
          </a:p>
          <a:p>
            <a:pPr algn="l"/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๓.แนะให้ให้ครูใช้</a:t>
            </a:r>
            <a:r>
              <a:rPr lang="en-US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ACL-gel </a:t>
            </a:r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หลังจากสัมผัสเด็ก</a:t>
            </a:r>
          </a:p>
          <a:p>
            <a:pPr algn="l"/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๔.ขอรับสนับสนุนงบประมาณขอวัสดุ/</a:t>
            </a:r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อุปกรณ์</a:t>
            </a:r>
          </a:p>
          <a:p>
            <a:pPr algn="l"/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th-TH" sz="4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ควบคุม</a:t>
            </a:r>
            <a:r>
              <a:rPr lang="th-TH" sz="4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โรค</a:t>
            </a:r>
          </a:p>
          <a:p>
            <a:pPr algn="l"/>
            <a:endParaRPr lang="th-TH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688832" cy="2232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</a:rPr>
              <a:t>ประเด็นปัญหา</a:t>
            </a:r>
          </a:p>
          <a:p>
            <a:r>
              <a:rPr lang="th-TH" sz="3600" b="1" dirty="0" smtClean="0">
                <a:solidFill>
                  <a:schemeClr val="tx1"/>
                </a:solidFill>
              </a:rPr>
              <a:t> </a:t>
            </a:r>
            <a:r>
              <a:rPr lang="th-TH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</a:rPr>
              <a:t>เริ่มอ้วน และ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</a:rPr>
              <a:t>อ้วน </a:t>
            </a:r>
            <a:r>
              <a:rPr lang="th-TH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</a:rPr>
              <a:t>เพิ่มขึ้น</a:t>
            </a:r>
            <a:r>
              <a:rPr lang="th-TH" sz="3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</a:rPr>
              <a:t>อย่างต่อเนื่อง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</a:rPr>
              <a:t>(ไม่เกินร้อยละ๑๐)</a:t>
            </a:r>
          </a:p>
          <a:p>
            <a:endParaRPr lang="th-TH" sz="3600" dirty="0"/>
          </a:p>
          <a:p>
            <a:pPr algn="l"/>
            <a:endParaRPr lang="th-TH" sz="36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3" descr="F:\anamai\jarutat\ปี 58\Budget\สภานิติบัญญัติ-58\slide ชี้แจงกรรมาธิการฯ-58-1@9 aug 14\รูปภาพ\วัยเรียน\images.jpg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52736"/>
            <a:ext cx="4032448" cy="25653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3419872" y="0"/>
            <a:ext cx="1797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วัยเรียน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71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2483768" y="1700808"/>
            <a:ext cx="229841" cy="51420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FF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1" name="สี่เหลี่ยมผืนผ้ามุมมน 50"/>
          <p:cNvSpPr/>
          <p:nvPr/>
        </p:nvSpPr>
        <p:spPr>
          <a:xfrm>
            <a:off x="3923928" y="116632"/>
            <a:ext cx="3096344" cy="997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สถานการณ์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สี่เหลี่ยมผืนผ้ามุมมน 51"/>
          <p:cNvSpPr/>
          <p:nvPr/>
        </p:nvSpPr>
        <p:spPr>
          <a:xfrm>
            <a:off x="179512" y="1700808"/>
            <a:ext cx="2224147" cy="565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จังหวัด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04800"/>
          </a:xfrm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9pPr>
          </a:lstStyle>
          <a:p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หัวใจ 3">
            <a:hlinkClick r:id="rId2" action="ppaction://hlinksldjump"/>
          </p:cNvPr>
          <p:cNvSpPr/>
          <p:nvPr/>
        </p:nvSpPr>
        <p:spPr>
          <a:xfrm>
            <a:off x="8028384" y="6381328"/>
            <a:ext cx="288032" cy="288032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3059832" y="1340768"/>
            <a:ext cx="2880320" cy="22322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 </a:t>
            </a:r>
          </a:p>
          <a:p>
            <a:r>
              <a:rPr lang="th-TH" dirty="0" smtClean="0"/>
              <a:t>เริ่มอ้วนและอ้วน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=</a:t>
            </a:r>
            <a:r>
              <a:rPr lang="th-TH" dirty="0" smtClean="0"/>
              <a:t> ๑๗.๙๑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ข้อมูล เทอม ๒(</a:t>
            </a:r>
            <a:r>
              <a:rPr lang="th-TH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ตค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th-TH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ธค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.)  ปี ๒๕๕๗</a:t>
            </a:r>
            <a:endParaRPr lang="en-US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323528" y="4941168"/>
            <a:ext cx="2224147" cy="565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โซน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2627784" y="5013176"/>
            <a:ext cx="229841" cy="51420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FF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059832" y="3789040"/>
            <a:ext cx="5544616" cy="28803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เทอม๒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ต.ค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-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ธค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.๒๕๕๗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บางปะอิน      ๑๗.๙๒   	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บางไทร	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๑๗.๙๗      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วังน้อย	           ๗.๒๗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		  </a:t>
            </a: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6156176" y="1412776"/>
            <a:ext cx="2699792" cy="22322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 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ประเทศ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  = 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๑๒</a:t>
            </a:r>
          </a:p>
          <a:p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จังหวัด       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=  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๑๒.๘</a:t>
            </a:r>
            <a:endParaRPr lang="th-TH" dirty="0" smtClean="0"/>
          </a:p>
          <a:p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ข้อมูล 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เทอม 1(</a:t>
            </a:r>
            <a:r>
              <a:rPr lang="th-TH" dirty="0" err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พค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th-TH" dirty="0" err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กค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.)  ปี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๒๕๕๗</a:t>
            </a:r>
            <a:endParaRPr lang="en-US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29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ตัวเชื่อมต่อตรง 4"/>
          <p:cNvCxnSpPr/>
          <p:nvPr/>
        </p:nvCxnSpPr>
        <p:spPr>
          <a:xfrm>
            <a:off x="580147" y="3225474"/>
            <a:ext cx="8563853" cy="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288257579"/>
              </p:ext>
            </p:extLst>
          </p:nvPr>
        </p:nvGraphicFramePr>
        <p:xfrm>
          <a:off x="228600" y="826555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79136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 sz="16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1944" y="98048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เด็ก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นักเรียน (อายุ </a:t>
            </a: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5-14 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ปี) มีภาวะ</a:t>
            </a: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อ้วน  โซนเสือใต้</a:t>
            </a:r>
            <a:endParaRPr lang="th-TH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38996" y="5817549"/>
            <a:ext cx="274609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971550" algn="l"/>
              </a:tabLst>
            </a:pP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ฐานข้อมูล </a:t>
            </a:r>
            <a:r>
              <a:rPr lang="en-US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Data center </a:t>
            </a:r>
            <a:r>
              <a:rPr lang="th-TH" sz="105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สสจ.</a:t>
            </a: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อยุธยา</a:t>
            </a: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เทอม 2/2556 (ต.ค. – พ.ย.)</a:t>
            </a: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เทอม 1/2557 (พ.ค. – ก.ค.)</a:t>
            </a:r>
          </a:p>
          <a:p>
            <a:pPr>
              <a:spcAft>
                <a:spcPts val="600"/>
              </a:spcAft>
              <a:tabLst>
                <a:tab pos="457200" algn="l"/>
              </a:tabLst>
            </a:pP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	เทอม 2/2557 (ต.ค. –</a:t>
            </a:r>
            <a:r>
              <a:rPr lang="th-TH" sz="105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ธค</a:t>
            </a: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..)</a:t>
            </a:r>
            <a:endParaRPr lang="en-US" sz="105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กลุ่ม 29"/>
          <p:cNvGrpSpPr/>
          <p:nvPr/>
        </p:nvGrpSpPr>
        <p:grpSpPr>
          <a:xfrm>
            <a:off x="6291896" y="6130549"/>
            <a:ext cx="227650" cy="381000"/>
            <a:chOff x="6524580" y="609600"/>
            <a:chExt cx="228600" cy="381000"/>
          </a:xfrm>
        </p:grpSpPr>
        <p:sp>
          <p:nvSpPr>
            <p:cNvPr id="25" name="สี่เหลี่ยมผืนผ้า 24"/>
            <p:cNvSpPr/>
            <p:nvPr/>
          </p:nvSpPr>
          <p:spPr>
            <a:xfrm>
              <a:off x="6524580" y="838200"/>
              <a:ext cx="228600" cy="152400"/>
            </a:xfrm>
            <a:prstGeom prst="rect">
              <a:avLst/>
            </a:prstGeom>
            <a:solidFill>
              <a:srgbClr val="00823B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สี่เหลี่ยมผืนผ้า 25"/>
            <p:cNvSpPr/>
            <p:nvPr/>
          </p:nvSpPr>
          <p:spPr>
            <a:xfrm>
              <a:off x="6524580" y="609600"/>
              <a:ext cx="228600" cy="152400"/>
            </a:xfrm>
            <a:prstGeom prst="rect">
              <a:avLst/>
            </a:prstGeom>
            <a:solidFill>
              <a:srgbClr val="BEE13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4" name="สี่เหลี่ยมผืนผ้า 33"/>
          <p:cNvSpPr/>
          <p:nvPr/>
        </p:nvSpPr>
        <p:spPr>
          <a:xfrm>
            <a:off x="6012883" y="6377050"/>
            <a:ext cx="226113" cy="152400"/>
          </a:xfrm>
          <a:prstGeom prst="rect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6018144" y="6605650"/>
            <a:ext cx="226113" cy="1524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293432" y="6599283"/>
            <a:ext cx="226113" cy="152400"/>
          </a:xfrm>
          <a:prstGeom prst="rect">
            <a:avLst/>
          </a:prstGeom>
          <a:pattFill prst="wdUpDiag">
            <a:fgClr>
              <a:srgbClr val="00823B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00116" y="967555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latin typeface="Tahoma" pitchFamily="34" charset="0"/>
                <a:cs typeface="Tahoma" pitchFamily="34" charset="0"/>
              </a:rPr>
              <a:t>ร้อยละ 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3371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064896" cy="72007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6000" b="1" dirty="0" smtClean="0"/>
              <a:t>ข้อเสนอแนะ</a:t>
            </a:r>
            <a:endParaRPr lang="th-TH" sz="6000" b="1" dirty="0"/>
          </a:p>
        </p:txBody>
      </p:sp>
      <p:sp>
        <p:nvSpPr>
          <p:cNvPr id="4" name="ชื่อเรื่องรอง 3"/>
          <p:cNvSpPr txBox="1">
            <a:spLocks noGrp="1"/>
          </p:cNvSpPr>
          <p:nvPr>
            <p:ph type="subTitle" idx="1"/>
          </p:nvPr>
        </p:nvSpPr>
        <p:spPr>
          <a:xfrm>
            <a:off x="539552" y="1268760"/>
            <a:ext cx="8135938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ปัญหาอ้วนเพิ่มขึ้นในระหว่างปิดเทอมภาคฤดูร้อน</a:t>
            </a:r>
          </a:p>
          <a:p>
            <a:r>
              <a:rPr lang="th-TH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(เทอมใหญ่)</a:t>
            </a:r>
          </a:p>
          <a:p>
            <a:pPr algn="l">
              <a:spcBef>
                <a:spcPts val="0"/>
              </a:spcBef>
            </a:pPr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๑. การดำเนินการแก้ไข  มีส่วนร่วม ทุกภาคส่วน</a:t>
            </a:r>
          </a:p>
          <a:p>
            <a:pPr algn="l"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                      - นักเรียนอ้วน  และครอบครัว</a:t>
            </a:r>
          </a:p>
          <a:p>
            <a:pPr algn="l"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                      -  โรงเรียน (ครู  การส่งเสริมศักยภาพครู)</a:t>
            </a:r>
          </a:p>
          <a:p>
            <a:pPr marL="630238" lvl="1" algn="l">
              <a:spcBef>
                <a:spcPts val="0"/>
              </a:spcBef>
            </a:pPr>
            <a:r>
              <a:rPr lang="th-TH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               -  ชุมชน  (ท้องถิ่น   รัฐ  เอกชน)</a:t>
            </a: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๒.การเฝ้าระวังการเจริญเติบโต มีแผนการ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</a:rPr>
              <a:t>ดำเนินการ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ชั่งน้ำหนัก/วัดส่วนสูงและคีย์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</a:rPr>
              <a:t>ข้อมูล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 ระยะเวลาที่กำหนด ปีละ ๒ ครั้ง</a:t>
            </a:r>
          </a:p>
          <a:p>
            <a:pPr algn="l"/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  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</a:rPr>
              <a:t>ภาค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เรียนที่ ๑(</a:t>
            </a:r>
            <a:r>
              <a:rPr lang="th-TH" sz="2800" b="1" dirty="0" err="1">
                <a:solidFill>
                  <a:schemeClr val="tx1"/>
                </a:solidFill>
                <a:latin typeface="Angsana News" pitchFamily="18" charset="-34"/>
              </a:rPr>
              <a:t>พค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.,-</a:t>
            </a:r>
            <a:r>
              <a:rPr lang="th-TH" sz="2800" b="1" dirty="0" err="1">
                <a:solidFill>
                  <a:schemeClr val="tx1"/>
                </a:solidFill>
                <a:latin typeface="Angsana News" pitchFamily="18" charset="-34"/>
              </a:rPr>
              <a:t>กค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.) </a:t>
            </a:r>
          </a:p>
          <a:p>
            <a:pPr algn="l"/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  ภาคเรียนที่ ๒  (</a:t>
            </a:r>
            <a:r>
              <a:rPr lang="th-TH" sz="2800" b="1" dirty="0" err="1">
                <a:solidFill>
                  <a:schemeClr val="tx1"/>
                </a:solidFill>
                <a:latin typeface="Angsana News" pitchFamily="18" charset="-34"/>
              </a:rPr>
              <a:t>ตค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.-</a:t>
            </a:r>
            <a:r>
              <a:rPr lang="th-TH" sz="2800" b="1" dirty="0" err="1">
                <a:solidFill>
                  <a:schemeClr val="tx1"/>
                </a:solidFill>
                <a:latin typeface="Angsana News" pitchFamily="18" charset="-34"/>
              </a:rPr>
              <a:t>ธค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</a:rPr>
              <a:t>)</a:t>
            </a: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</a:rPr>
              <a:t>๓.</a:t>
            </a: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 มีการจัดทำโครงการแก้ไขปัญหาเด็กมีภาวะเริ่มอ้วน/อ้วน</a:t>
            </a:r>
          </a:p>
          <a:p>
            <a:pPr algn="l"/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</a:rPr>
              <a:t>   และติดตามประเมินผลการ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</a:rPr>
              <a:t>ดำเนินงาน</a:t>
            </a:r>
            <a:endParaRPr lang="th-TH" sz="2800" b="1" dirty="0">
              <a:solidFill>
                <a:schemeClr val="tx1"/>
              </a:solidFill>
              <a:latin typeface="Angsana News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8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64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h-TH" dirty="0" smtClean="0">
                <a:solidFill>
                  <a:schemeClr val="tx1"/>
                </a:solidFill>
              </a:rPr>
              <a:t>ประเด็นปัญหา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</a:rPr>
              <a:t>๑.อัตรา</a:t>
            </a:r>
            <a:r>
              <a:rPr lang="th-TH" dirty="0">
                <a:solidFill>
                  <a:schemeClr val="tx1"/>
                </a:solidFill>
              </a:rPr>
              <a:t>การคลอดมีชีพของหญิงอายุ ๑๕-๑๙ ปี มีแนวโน้มสูงขึ้น</a:t>
            </a:r>
          </a:p>
          <a:p>
            <a:r>
              <a:rPr lang="th-TH" dirty="0">
                <a:solidFill>
                  <a:schemeClr val="tx1"/>
                </a:solidFill>
              </a:rPr>
              <a:t>(๕๐ต่อพันประชากร</a:t>
            </a:r>
            <a:r>
              <a:rPr lang="th-TH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Picture 4" descr="F:\anamai\jarutat\ปี 58\Budget\สภานิติบัญญัติ-58\slide ชี้แจงกรรมาธิการฯ-58-1@9 aug 14\รูปภาพ\วัยรุ่น\ดาวน์โหลด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4"/>
            <a:ext cx="3312368" cy="2285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6" name="สี่เหลี่ยมผืนผ้า 5"/>
          <p:cNvSpPr/>
          <p:nvPr/>
        </p:nvSpPr>
        <p:spPr>
          <a:xfrm>
            <a:off x="6895071" y="1340768"/>
            <a:ext cx="1327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วัยรุ่น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70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2483768" y="1700808"/>
            <a:ext cx="229841" cy="51420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FF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1" name="สี่เหลี่ยมผืนผ้ามุมมน 50"/>
          <p:cNvSpPr/>
          <p:nvPr/>
        </p:nvSpPr>
        <p:spPr>
          <a:xfrm>
            <a:off x="3923928" y="116632"/>
            <a:ext cx="3096344" cy="997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สถานการณ์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สี่เหลี่ยมผืนผ้ามุมมน 51"/>
          <p:cNvSpPr/>
          <p:nvPr/>
        </p:nvSpPr>
        <p:spPr>
          <a:xfrm>
            <a:off x="179512" y="1700808"/>
            <a:ext cx="2224147" cy="565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จังหวัด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04800"/>
          </a:xfrm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9pPr>
          </a:lstStyle>
          <a:p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หัวใจ 3">
            <a:hlinkClick r:id="rId2" action="ppaction://hlinksldjump"/>
          </p:cNvPr>
          <p:cNvSpPr/>
          <p:nvPr/>
        </p:nvSpPr>
        <p:spPr>
          <a:xfrm>
            <a:off x="8028384" y="6381328"/>
            <a:ext cx="288032" cy="288032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3275856" y="1340768"/>
            <a:ext cx="4392488" cy="22322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 </a:t>
            </a:r>
            <a:r>
              <a:rPr lang="th-TH" dirty="0">
                <a:solidFill>
                  <a:schemeClr val="tx1"/>
                </a:solidFill>
              </a:rPr>
              <a:t>อัตราการคลอดมีชีพของหญิงอายุ ๑๕-๑๙ </a:t>
            </a:r>
            <a:r>
              <a:rPr lang="th-TH" dirty="0" smtClean="0">
                <a:solidFill>
                  <a:schemeClr val="tx1"/>
                </a:solidFill>
              </a:rPr>
              <a:t>ปี(๕๐ต่อพันประชากร)</a:t>
            </a:r>
            <a:endParaRPr lang="th-TH" dirty="0" smtClean="0"/>
          </a:p>
          <a:p>
            <a:r>
              <a:rPr lang="en-US" dirty="0" smtClean="0"/>
              <a:t>             =</a:t>
            </a:r>
            <a:r>
              <a:rPr lang="th-TH" dirty="0" smtClean="0"/>
              <a:t> ๒๒.๔๑</a:t>
            </a:r>
          </a:p>
          <a:p>
            <a:endParaRPr lang="th-TH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323528" y="4941168"/>
            <a:ext cx="2224147" cy="565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โซน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2627784" y="5013176"/>
            <a:ext cx="229841" cy="51420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FF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059832" y="4149080"/>
            <a:ext cx="5544616" cy="22322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  	 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บางไทร  	     ๒๐.๙๕</a:t>
            </a:r>
          </a:p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บางปะอิน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๑๘.๒๕	         	 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วังน้อย  	     ๑๔.๓๕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313614"/>
              </p:ext>
            </p:extLst>
          </p:nvPr>
        </p:nvGraphicFramePr>
        <p:xfrm>
          <a:off x="101680" y="1"/>
          <a:ext cx="8790800" cy="627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กล่องข้อความ 8"/>
          <p:cNvSpPr txBox="1"/>
          <p:nvPr/>
        </p:nvSpPr>
        <p:spPr>
          <a:xfrm>
            <a:off x="305972" y="6274190"/>
            <a:ext cx="592221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ที่มา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ข้อมูลจาก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แฟ้มของ </a:t>
            </a:r>
            <a:r>
              <a:rPr lang="th-TH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สสจ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.พระนครศรีอยุธยา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35696" y="3356992"/>
            <a:ext cx="6400800" cy="30963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h-TH" sz="3500" b="1" dirty="0" smtClean="0">
                <a:solidFill>
                  <a:schemeClr val="tx1"/>
                </a:solidFill>
              </a:rPr>
              <a:t>ประเด็นปัญหา</a:t>
            </a:r>
          </a:p>
          <a:p>
            <a:pPr algn="l"/>
            <a:r>
              <a:rPr lang="th-TH" sz="3500" dirty="0" smtClean="0">
                <a:solidFill>
                  <a:schemeClr val="tx1"/>
                </a:solidFill>
              </a:rPr>
              <a:t>๑.ฟันผุ</a:t>
            </a:r>
          </a:p>
          <a:p>
            <a:pPr algn="l"/>
            <a:r>
              <a:rPr lang="th-TH" sz="3500" dirty="0" smtClean="0">
                <a:solidFill>
                  <a:schemeClr val="tx1"/>
                </a:solidFill>
              </a:rPr>
              <a:t>๒.โรคติดต่อ	        - โรค</a:t>
            </a:r>
            <a:r>
              <a:rPr lang="th-TH" sz="3500" dirty="0">
                <a:solidFill>
                  <a:schemeClr val="tx1"/>
                </a:solidFill>
              </a:rPr>
              <a:t>ปอด</a:t>
            </a:r>
            <a:r>
              <a:rPr lang="th-TH" sz="3500" dirty="0" smtClean="0">
                <a:solidFill>
                  <a:schemeClr val="tx1"/>
                </a:solidFill>
              </a:rPr>
              <a:t>บวม</a:t>
            </a:r>
          </a:p>
          <a:p>
            <a:pPr algn="l"/>
            <a:r>
              <a:rPr lang="th-TH" sz="3500" dirty="0">
                <a:solidFill>
                  <a:schemeClr val="tx1"/>
                </a:solidFill>
              </a:rPr>
              <a:t> </a:t>
            </a:r>
            <a:r>
              <a:rPr lang="th-TH" sz="3500" dirty="0" smtClean="0">
                <a:solidFill>
                  <a:schemeClr val="tx1"/>
                </a:solidFill>
              </a:rPr>
              <a:t>                                  - โรค</a:t>
            </a:r>
            <a:r>
              <a:rPr lang="th-TH" sz="3500" dirty="0">
                <a:solidFill>
                  <a:schemeClr val="tx1"/>
                </a:solidFill>
              </a:rPr>
              <a:t>ไข้หวัด</a:t>
            </a:r>
            <a:r>
              <a:rPr lang="th-TH" sz="3500" dirty="0" smtClean="0">
                <a:solidFill>
                  <a:schemeClr val="tx1"/>
                </a:solidFill>
              </a:rPr>
              <a:t>ใหญ่</a:t>
            </a:r>
          </a:p>
          <a:p>
            <a:pPr algn="l"/>
            <a:r>
              <a:rPr lang="th-TH" sz="3500" dirty="0">
                <a:solidFill>
                  <a:schemeClr val="tx1"/>
                </a:solidFill>
              </a:rPr>
              <a:t> </a:t>
            </a:r>
            <a:r>
              <a:rPr lang="th-TH" sz="3500" dirty="0" smtClean="0">
                <a:solidFill>
                  <a:schemeClr val="tx1"/>
                </a:solidFill>
              </a:rPr>
              <a:t>                                  - โรค</a:t>
            </a:r>
            <a:r>
              <a:rPr lang="th-TH" sz="3500" dirty="0">
                <a:solidFill>
                  <a:schemeClr val="tx1"/>
                </a:solidFill>
              </a:rPr>
              <a:t>อุจารระ</a:t>
            </a:r>
            <a:r>
              <a:rPr lang="th-TH" sz="3500" dirty="0" smtClean="0">
                <a:solidFill>
                  <a:schemeClr val="tx1"/>
                </a:solidFill>
              </a:rPr>
              <a:t>ร่วง</a:t>
            </a:r>
          </a:p>
          <a:p>
            <a:pPr algn="l"/>
            <a:r>
              <a:rPr lang="th-TH" sz="3500" dirty="0">
                <a:solidFill>
                  <a:schemeClr val="tx1"/>
                </a:solidFill>
              </a:rPr>
              <a:t> </a:t>
            </a:r>
            <a:r>
              <a:rPr lang="th-TH" sz="3500" dirty="0" smtClean="0">
                <a:solidFill>
                  <a:schemeClr val="tx1"/>
                </a:solidFill>
              </a:rPr>
              <a:t>                                  - มือ</a:t>
            </a:r>
            <a:r>
              <a:rPr lang="th-TH" sz="3500" dirty="0">
                <a:solidFill>
                  <a:schemeClr val="tx1"/>
                </a:solidFill>
              </a:rPr>
              <a:t>เท้าปาก</a:t>
            </a:r>
          </a:p>
          <a:p>
            <a:pPr algn="l"/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Picture 2" descr="F:\anamai\jarutat\ปี 58\Budget\สภานิติบัญญัติ-58\slide ชี้แจงกรรมาธิการฯ-58-1@9 aug 14\รูปภาพ\แม่และเด็ก\images (1).jpg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3639559" cy="18722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2555776" y="188640"/>
            <a:ext cx="4219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สตรีและเด็กปฐมวัย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97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dirty="0" smtClean="0"/>
              <a:t>ข้อเสนอแนะ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424936" cy="4680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4000" dirty="0" smtClean="0">
                <a:solidFill>
                  <a:schemeClr val="tx1"/>
                </a:solidFill>
                <a:cs typeface="+mj-cs"/>
              </a:rPr>
              <a:t>-ให้</a:t>
            </a:r>
            <a:r>
              <a:rPr lang="th-TH" sz="4000" dirty="0">
                <a:solidFill>
                  <a:schemeClr val="tx1"/>
                </a:solidFill>
                <a:cs typeface="+mj-cs"/>
              </a:rPr>
              <a:t>ดำเนินการอำเภออนามัยเจริญพันธุ์ให้ผ่านเกณฑ์ </a:t>
            </a:r>
            <a:r>
              <a:rPr lang="th-TH" sz="4000" dirty="0" smtClean="0">
                <a:solidFill>
                  <a:schemeClr val="tx1"/>
                </a:solidFill>
                <a:cs typeface="+mj-cs"/>
              </a:rPr>
              <a:t>๓ </a:t>
            </a:r>
            <a:r>
              <a:rPr lang="th-TH" sz="4000" dirty="0">
                <a:solidFill>
                  <a:schemeClr val="tx1"/>
                </a:solidFill>
                <a:cs typeface="+mj-cs"/>
              </a:rPr>
              <a:t>อำเภอ </a:t>
            </a:r>
            <a:r>
              <a:rPr lang="th-TH" sz="4000" dirty="0" smtClean="0">
                <a:solidFill>
                  <a:schemeClr val="tx1"/>
                </a:solidFill>
                <a:cs typeface="+mj-cs"/>
              </a:rPr>
              <a:t>ปี  ๒๕๕๘</a:t>
            </a:r>
            <a:endParaRPr lang="th-TH" sz="4000" dirty="0">
              <a:solidFill>
                <a:schemeClr val="tx1"/>
              </a:solidFill>
              <a:cs typeface="+mj-cs"/>
            </a:endParaRPr>
          </a:p>
          <a:p>
            <a:pPr marL="571500" indent="-571500" algn="l">
              <a:buFontTx/>
              <a:buChar char="-"/>
            </a:pPr>
            <a:r>
              <a:rPr lang="th-TH" sz="4000" dirty="0" smtClean="0">
                <a:solidFill>
                  <a:schemeClr val="tx1"/>
                </a:solidFill>
                <a:cs typeface="+mj-cs"/>
              </a:rPr>
              <a:t>อำเภอบางปะอิน</a:t>
            </a:r>
          </a:p>
          <a:p>
            <a:pPr marL="571500" indent="-571500" algn="l">
              <a:buFontTx/>
              <a:buChar char="-"/>
            </a:pPr>
            <a:r>
              <a:rPr lang="th-TH" sz="4000" dirty="0" smtClean="0">
                <a:solidFill>
                  <a:schemeClr val="tx1"/>
                </a:solidFill>
                <a:cs typeface="+mj-cs"/>
              </a:rPr>
              <a:t>-ผ่านแล้ว บางไทร  วังน้อย </a:t>
            </a:r>
            <a:endParaRPr lang="th-TH" sz="4000" dirty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th-TH" sz="4000" dirty="0" smtClean="0">
                <a:solidFill>
                  <a:schemeClr val="tx1"/>
                </a:solidFill>
                <a:cs typeface="+mj-cs"/>
              </a:rPr>
              <a:t>ขอให้</a:t>
            </a:r>
            <a:r>
              <a:rPr lang="th-TH" sz="4000" dirty="0">
                <a:solidFill>
                  <a:schemeClr val="tx1"/>
                </a:solidFill>
                <a:cs typeface="+mj-cs"/>
              </a:rPr>
              <a:t>มีการดำเนินการอย่างต่อเนื่อง</a:t>
            </a:r>
          </a:p>
        </p:txBody>
      </p:sp>
    </p:spTree>
    <p:extLst>
      <p:ext uri="{BB962C8B-B14F-4D97-AF65-F5344CB8AC3E}">
        <p14:creationId xmlns:p14="http://schemas.microsoft.com/office/powerpoint/2010/main" val="36816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424936" cy="3600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h-TH" sz="4400" b="1" dirty="0" smtClean="0">
                <a:solidFill>
                  <a:schemeClr val="tx1"/>
                </a:solidFill>
              </a:rPr>
              <a:t>ประเด็นปัญหา</a:t>
            </a:r>
          </a:p>
          <a:p>
            <a:pPr algn="l">
              <a:spcBef>
                <a:spcPts val="0"/>
              </a:spcBef>
            </a:pPr>
            <a:r>
              <a:rPr lang="th-TH" sz="2800" b="1" dirty="0" smtClean="0">
                <a:solidFill>
                  <a:schemeClr val="tx1"/>
                </a:solidFill>
              </a:rPr>
              <a:t>๑.โรคเรื้อรัง </a:t>
            </a:r>
          </a:p>
          <a:p>
            <a:pPr algn="l">
              <a:spcBef>
                <a:spcPts val="0"/>
              </a:spcBef>
            </a:pPr>
            <a:r>
              <a:rPr lang="th-TH" sz="2800" b="1" dirty="0" smtClean="0">
                <a:solidFill>
                  <a:schemeClr val="tx1"/>
                </a:solidFill>
              </a:rPr>
              <a:t>- </a:t>
            </a:r>
            <a:r>
              <a:rPr lang="th-TH" sz="2800" dirty="0" smtClean="0">
                <a:solidFill>
                  <a:schemeClr val="tx1"/>
                </a:solidFill>
              </a:rPr>
              <a:t>อัตรา</a:t>
            </a:r>
            <a:r>
              <a:rPr lang="th-TH" sz="2800" dirty="0">
                <a:solidFill>
                  <a:schemeClr val="tx1"/>
                </a:solidFill>
              </a:rPr>
              <a:t>รายใหม่สูงขึ้น</a:t>
            </a:r>
          </a:p>
          <a:p>
            <a:pPr algn="l">
              <a:spcBef>
                <a:spcPts val="0"/>
              </a:spcBef>
            </a:pPr>
            <a:r>
              <a:rPr lang="th-TH" sz="2800" dirty="0" smtClean="0">
                <a:solidFill>
                  <a:schemeClr val="tx1"/>
                </a:solidFill>
              </a:rPr>
              <a:t> -</a:t>
            </a:r>
            <a:r>
              <a:rPr lang="th-TH" sz="2800" dirty="0">
                <a:solidFill>
                  <a:schemeClr val="tx1"/>
                </a:solidFill>
              </a:rPr>
              <a:t>อัตราตายด้วยโรคหัวใจขาดเลือดสูงขึ้น</a:t>
            </a:r>
          </a:p>
          <a:p>
            <a:pPr algn="l">
              <a:spcBef>
                <a:spcPts val="0"/>
              </a:spcBef>
            </a:pPr>
            <a:r>
              <a:rPr lang="th-TH" sz="2800" dirty="0" smtClean="0">
                <a:solidFill>
                  <a:schemeClr val="tx1"/>
                </a:solidFill>
              </a:rPr>
              <a:t>- อัตรา</a:t>
            </a:r>
            <a:r>
              <a:rPr lang="th-TH" sz="2800" dirty="0">
                <a:solidFill>
                  <a:schemeClr val="tx1"/>
                </a:solidFill>
              </a:rPr>
              <a:t>การควบคุมน้ำตาลในเลือดและความดันโลหิตได้ดียังต่ำ</a:t>
            </a:r>
          </a:p>
          <a:p>
            <a:pPr algn="l"/>
            <a:r>
              <a:rPr lang="th-TH" sz="2800" b="1" dirty="0" smtClean="0">
                <a:solidFill>
                  <a:schemeClr val="tx1"/>
                </a:solidFill>
              </a:rPr>
              <a:t>๒. </a:t>
            </a:r>
            <a:r>
              <a:rPr lang="th-TH" sz="2800" b="1" dirty="0" err="1" smtClean="0">
                <a:solidFill>
                  <a:schemeClr val="tx1"/>
                </a:solidFill>
              </a:rPr>
              <a:t>ยา</a:t>
            </a:r>
            <a:r>
              <a:rPr lang="th-TH" sz="2800" b="1" dirty="0" err="1">
                <a:solidFill>
                  <a:schemeClr val="tx1"/>
                </a:solidFill>
              </a:rPr>
              <a:t>เสพ</a:t>
            </a:r>
            <a:r>
              <a:rPr lang="th-TH" sz="2800" b="1" dirty="0" err="1" smtClean="0">
                <a:solidFill>
                  <a:schemeClr val="tx1"/>
                </a:solidFill>
              </a:rPr>
              <a:t>ติด</a:t>
            </a:r>
            <a:endParaRPr lang="th-TH" sz="2800" b="1" dirty="0" smtClean="0">
              <a:solidFill>
                <a:schemeClr val="tx1"/>
              </a:solidFill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</a:rPr>
              <a:t>๓.อุบัติเหตุ</a:t>
            </a:r>
            <a:endParaRPr lang="th-TH" sz="2800" b="1" dirty="0">
              <a:solidFill>
                <a:schemeClr val="tx1"/>
              </a:solidFill>
            </a:endParaRPr>
          </a:p>
          <a:p>
            <a:pPr algn="l"/>
            <a:endParaRPr lang="th-TH" sz="6600" b="1" dirty="0">
              <a:solidFill>
                <a:schemeClr val="tx1"/>
              </a:solidFill>
            </a:endParaRPr>
          </a:p>
          <a:p>
            <a:pPr marL="514350" indent="-514350" algn="l">
              <a:buAutoNum type="thaiNumPeriod"/>
            </a:pPr>
            <a:endParaRPr lang="th-TH" sz="4400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thaiNumPeriod"/>
            </a:pPr>
            <a:r>
              <a:rPr lang="th-TH" sz="4400" b="1" dirty="0" err="1" smtClean="0">
                <a:solidFill>
                  <a:schemeClr val="tx1"/>
                </a:solidFill>
              </a:rPr>
              <a:t>ยาเสพติด</a:t>
            </a:r>
            <a:endParaRPr lang="th-TH" sz="44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5" descr="F:\anamai\jarutat\ปี 58\Budget\สภานิติบัญญัติ-58\slide ชี้แจงกรรมาธิการฯ-58-1@9 aug 14\รูปภาพ\วัยรุ่น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3168351" cy="266429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3563888" y="188640"/>
            <a:ext cx="212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วัยทำงาน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82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214282" y="285728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78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285720" y="285728"/>
          <a:ext cx="8643998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7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/>
          <p:nvPr/>
        </p:nvGraphicFramePr>
        <p:xfrm>
          <a:off x="285720" y="357166"/>
          <a:ext cx="864399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4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285720" y="357166"/>
          <a:ext cx="8501122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8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/>
          <p:nvPr/>
        </p:nvGraphicFramePr>
        <p:xfrm>
          <a:off x="357158" y="428604"/>
          <a:ext cx="8501122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9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92961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เป้าหมายการดำเนินงาน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357298"/>
            <a:ext cx="7929618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ลดอัตราตาย</a:t>
            </a:r>
          </a:p>
          <a:p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ลดอัตราผู้ป่วยรายใหม่</a:t>
            </a:r>
          </a:p>
          <a:p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เพิ่มอัตรา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Good Control</a:t>
            </a:r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753999"/>
            <a:ext cx="7929618" cy="22467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สนับสนุนการจัดการตนเอง</a:t>
            </a:r>
          </a:p>
          <a:p>
            <a:endParaRPr lang="th-T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การจัดการเชื่อมโยงชุมชน</a:t>
            </a:r>
          </a:p>
          <a:p>
            <a:endParaRPr lang="th-T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Treatment &amp; Change Behavior</a:t>
            </a:r>
          </a:p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การจัดการ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Risk factor  </a:t>
            </a:r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8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971600" y="620688"/>
            <a:ext cx="7128792" cy="48965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สถานการณ์</a:t>
            </a:r>
          </a:p>
          <a:p>
            <a:pPr algn="ctr"/>
            <a:r>
              <a:rPr lang="th-TH" b="1" dirty="0" err="1" smtClean="0">
                <a:latin typeface="Tahoma" pitchFamily="34" charset="0"/>
                <a:cs typeface="Tahoma" pitchFamily="34" charset="0"/>
              </a:rPr>
              <a:t>ยาเสพติด</a:t>
            </a:r>
            <a:endParaRPr lang="th-TH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4000" b="1" dirty="0">
                <a:solidFill>
                  <a:schemeClr val="tx1"/>
                </a:solidFill>
              </a:rPr>
              <a:t>ช่วงอายุผู้เข้ารับการบำบัดมากที่สุด ๒๕-๕๙ ปี ร้อยละ ๖๘.๘๒</a:t>
            </a:r>
          </a:p>
          <a:p>
            <a:pPr algn="ctr"/>
            <a:endParaRPr lang="th-TH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95111963"/>
              </p:ext>
            </p:extLst>
          </p:nvPr>
        </p:nvGraphicFramePr>
        <p:xfrm>
          <a:off x="0" y="188640"/>
          <a:ext cx="91440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5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2699792" y="1700808"/>
            <a:ext cx="229841" cy="51420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FF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1" name="สี่เหลี่ยมผืนผ้ามุมมน 50"/>
          <p:cNvSpPr/>
          <p:nvPr/>
        </p:nvSpPr>
        <p:spPr>
          <a:xfrm>
            <a:off x="3923928" y="116632"/>
            <a:ext cx="3096344" cy="997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สถานการณ์ฟันผุ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สี่เหลี่ยมผืนผ้ามุมมน 51"/>
          <p:cNvSpPr/>
          <p:nvPr/>
        </p:nvSpPr>
        <p:spPr>
          <a:xfrm>
            <a:off x="179512" y="1700808"/>
            <a:ext cx="2224147" cy="565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จังหวัด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04800"/>
          </a:xfrm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9pPr>
          </a:lstStyle>
          <a:p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หัวใจ 3">
            <a:hlinkClick r:id="rId2" action="ppaction://hlinksldjump"/>
          </p:cNvPr>
          <p:cNvSpPr/>
          <p:nvPr/>
        </p:nvSpPr>
        <p:spPr>
          <a:xfrm>
            <a:off x="8028384" y="6381328"/>
            <a:ext cx="288032" cy="288032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3203848" y="1268760"/>
            <a:ext cx="3960440" cy="2016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     เป้าหมาย  ฟัน</a:t>
            </a:r>
            <a:r>
              <a:rPr lang="th-TH" dirty="0"/>
              <a:t>ผุ</a:t>
            </a:r>
            <a:r>
              <a:rPr lang="en-US"/>
              <a:t> </a:t>
            </a:r>
            <a:r>
              <a:rPr lang="th-TH" smtClean="0"/>
              <a:t>๓ </a:t>
            </a:r>
            <a:r>
              <a:rPr lang="th-TH" dirty="0"/>
              <a:t>ปี(๕๗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%</a:t>
            </a:r>
            <a:r>
              <a:rPr lang="en-US" dirty="0"/>
              <a:t> </a:t>
            </a:r>
            <a:r>
              <a:rPr lang="th-TH" dirty="0"/>
              <a:t>)</a:t>
            </a:r>
          </a:p>
          <a:p>
            <a:r>
              <a:rPr lang="th-TH" dirty="0"/>
              <a:t>เด็กขวบครึ่ง-๒ ขวบ มีฟันผุ ๑๔.๗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%</a:t>
            </a:r>
          </a:p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เสี่ยงฟันผุ ๑๖.๗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%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ผุ+เสี่ยง </a:t>
            </a: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๓๑.๔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%</a:t>
            </a: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251520" y="4437112"/>
            <a:ext cx="2224147" cy="565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cs typeface="Tahoma" pitchFamily="34" charset="0"/>
              </a:rPr>
              <a:t>โซน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2771800" y="4365104"/>
            <a:ext cx="229841" cy="51420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rgbClr val="FF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203848" y="3501008"/>
            <a:ext cx="5544616" cy="28803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             ฟันผุ              เสี่ยง             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ผุ+เสี่ยง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บางปะอิน           ๑๖.๕              ๑๔.๙           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๓๑.๔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บางไทร              ๕.๙                 ๒๙.๓          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๓๕.๒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วังน้อย                ๑๙                   ๒๖.๙           ๔๕.๙               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83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88820053"/>
              </p:ext>
            </p:extLst>
          </p:nvPr>
        </p:nvGraphicFramePr>
        <p:xfrm>
          <a:off x="-1825" y="-11563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57399189"/>
              </p:ext>
            </p:extLst>
          </p:nvPr>
        </p:nvGraphicFramePr>
        <p:xfrm>
          <a:off x="0" y="5882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6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22031053"/>
              </p:ext>
            </p:extLst>
          </p:nvPr>
        </p:nvGraphicFramePr>
        <p:xfrm>
          <a:off x="0" y="4868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7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34430383"/>
              </p:ext>
            </p:extLst>
          </p:nvPr>
        </p:nvGraphicFramePr>
        <p:xfrm>
          <a:off x="0" y="-19066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42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6346242"/>
              </p:ext>
            </p:extLst>
          </p:nvPr>
        </p:nvGraphicFramePr>
        <p:xfrm>
          <a:off x="-180528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772400" cy="10081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dirty="0" smtClean="0"/>
              <a:t>ข้อเสนอแนะ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536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๑</a:t>
            </a:r>
            <a:r>
              <a:rPr lang="en-US" sz="36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sz="36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บำบัดรักษา</a:t>
            </a:r>
            <a:r>
              <a:rPr lang="th-TH" sz="3600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ยาเสพ</a:t>
            </a:r>
            <a:r>
              <a:rPr lang="th-TH" sz="3600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ติด</a:t>
            </a:r>
            <a:endParaRPr lang="th-TH" sz="36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/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-ติดตาม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ระหว่างบำบัดและภายหลังการบำบัดในการวางแผนการดำเนินงาน(ดำเนินการ</a:t>
            </a:r>
            <a:r>
              <a:rPr lang="th-TH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ภายในคปสอ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 </a:t>
            </a:r>
            <a:r>
              <a:rPr lang="th-TH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จนท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.รพ. </a:t>
            </a:r>
            <a:r>
              <a:rPr lang="th-TH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สสอ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.รพสต.</a:t>
            </a:r>
            <a:r>
              <a:rPr lang="th-TH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และอสม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-การ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ดำเนินเกณฑ์การประเมินและรับรองคุณภาพสถานพยาบาล</a:t>
            </a:r>
            <a:r>
              <a:rPr lang="th-TH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ยาเสพติด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HA</a:t>
            </a:r>
            <a:r>
              <a:rPr lang="th-TH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ยาเสพติด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  <a:cs typeface="+mj-cs"/>
              </a:rPr>
              <a:t>๒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.</a:t>
            </a:r>
            <a:r>
              <a:rPr lang="th-TH" dirty="0" smtClean="0">
                <a:solidFill>
                  <a:schemeClr val="tx1"/>
                </a:solidFill>
                <a:cs typeface="+mj-cs"/>
              </a:rPr>
              <a:t>การ</a:t>
            </a:r>
            <a:r>
              <a:rPr lang="th-TH" dirty="0">
                <a:solidFill>
                  <a:schemeClr val="tx1"/>
                </a:solidFill>
                <a:cs typeface="+mj-cs"/>
              </a:rPr>
              <a:t>ป้องกัน</a:t>
            </a:r>
            <a:r>
              <a:rPr lang="th-TH" dirty="0" err="1">
                <a:solidFill>
                  <a:schemeClr val="tx1"/>
                </a:solidFill>
                <a:cs typeface="+mj-cs"/>
              </a:rPr>
              <a:t>ยาเสพ</a:t>
            </a:r>
            <a:r>
              <a:rPr lang="th-TH" dirty="0" err="1" smtClean="0">
                <a:solidFill>
                  <a:schemeClr val="tx1"/>
                </a:solidFill>
                <a:cs typeface="+mj-cs"/>
              </a:rPr>
              <a:t>ติด</a:t>
            </a:r>
            <a:endParaRPr lang="th-TH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th-TH" dirty="0">
                <a:solidFill>
                  <a:schemeClr val="tx1"/>
                </a:solidFill>
                <a:cs typeface="+mj-cs"/>
              </a:rPr>
              <a:t>กิจกรรม</a:t>
            </a:r>
            <a:r>
              <a:rPr lang="en-US" dirty="0">
                <a:solidFill>
                  <a:schemeClr val="tx1"/>
                </a:solidFill>
                <a:latin typeface="AngsanaUPC" pitchFamily="18" charset="-34"/>
                <a:cs typeface="+mj-cs"/>
              </a:rPr>
              <a:t>TO BE NUMBER ONE </a:t>
            </a:r>
            <a:r>
              <a:rPr lang="th-TH" dirty="0">
                <a:solidFill>
                  <a:schemeClr val="tx1"/>
                </a:solidFill>
                <a:latin typeface="AngsanaUPC" pitchFamily="18" charset="-34"/>
                <a:cs typeface="+mj-cs"/>
              </a:rPr>
              <a:t>ในชุมชน,สถานประกอบการ</a:t>
            </a:r>
            <a:endParaRPr lang="en-US" dirty="0">
              <a:solidFill>
                <a:schemeClr val="tx1"/>
              </a:solidFill>
              <a:latin typeface="AngsanaUPC" pitchFamily="18" charset="-34"/>
              <a:cs typeface="+mj-cs"/>
            </a:endParaRPr>
          </a:p>
          <a:p>
            <a:pPr algn="l"/>
            <a:endParaRPr lang="th-TH" dirty="0" smtClean="0">
              <a:solidFill>
                <a:schemeClr val="tx1"/>
              </a:solidFill>
              <a:cs typeface="+mj-cs"/>
            </a:endParaRPr>
          </a:p>
          <a:p>
            <a:pPr algn="l"/>
            <a:endParaRPr lang="th-TH" dirty="0">
              <a:solidFill>
                <a:schemeClr val="tx1"/>
              </a:solidFill>
              <a:cs typeface="+mj-cs"/>
            </a:endParaRPr>
          </a:p>
          <a:p>
            <a:pPr algn="l"/>
            <a:endParaRPr lang="th-TH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/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/>
            <a:endParaRPr lang="th-TH" sz="36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/>
            <a:endParaRPr lang="th-TH" sz="36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/>
            <a:endParaRPr lang="th-TH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สี่เหลี่ยมผืนผ้ามุมมน 50"/>
          <p:cNvSpPr/>
          <p:nvPr/>
        </p:nvSpPr>
        <p:spPr>
          <a:xfrm>
            <a:off x="2339752" y="692696"/>
            <a:ext cx="4680520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ahoma" pitchFamily="34" charset="0"/>
                <a:cs typeface="Tahoma" pitchFamily="34" charset="0"/>
              </a:rPr>
              <a:t>สถานการณ์</a:t>
            </a:r>
            <a:endParaRPr lang="th-TH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สี่เหลี่ยมผืนผ้ามุมมน 51"/>
          <p:cNvSpPr/>
          <p:nvPr/>
        </p:nvSpPr>
        <p:spPr>
          <a:xfrm>
            <a:off x="2195736" y="2852936"/>
            <a:ext cx="5112568" cy="158417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ahoma" pitchFamily="34" charset="0"/>
                <a:cs typeface="Tahoma" pitchFamily="34" charset="0"/>
              </a:rPr>
              <a:t>อุบัติเหตุจราจร</a:t>
            </a:r>
            <a:endParaRPr lang="th-TH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04800"/>
          </a:xfrm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9pPr>
          </a:lstStyle>
          <a:p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หัวใจ 3">
            <a:hlinkClick r:id="rId2" action="ppaction://hlinksldjump"/>
          </p:cNvPr>
          <p:cNvSpPr/>
          <p:nvPr/>
        </p:nvSpPr>
        <p:spPr>
          <a:xfrm>
            <a:off x="8028384" y="6381328"/>
            <a:ext cx="288032" cy="288032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7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128538"/>
              </p:ext>
            </p:extLst>
          </p:nvPr>
        </p:nvGraphicFramePr>
        <p:xfrm>
          <a:off x="323528" y="476672"/>
          <a:ext cx="8496944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3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60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6000" dirty="0" smtClean="0"/>
              <a:t>ข้อเสนอแนะ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5446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defRPr/>
            </a:pP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กระบวนการเฝ้าระวังและป้องกันอุบัติเหตุ จราจร </a:t>
            </a:r>
            <a:endParaRPr lang="th-TH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>
              <a:defRPr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th-TH" sz="2800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บูรณา</a:t>
            </a: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การร่วมระหว่างกลุ่มการ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พยาบาล,กลุ่ม</a:t>
            </a: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งานเวชปฏิบัติ และสาธารณสุขอำเภอ  </a:t>
            </a:r>
            <a:endParaRPr lang="th-TH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>
              <a:defRPr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ร่วม</a:t>
            </a: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ขับเคลื่อนกระบวนการในรูปของศูนย์ป้องกันอุบัติเหตุระดับอำเภอ ดังนี้</a:t>
            </a:r>
          </a:p>
          <a:p>
            <a:pPr algn="l">
              <a:buFont typeface="Arial" pitchFamily="34" charset="0"/>
              <a:buAutoNum type="thaiNumPeriod"/>
              <a:defRPr/>
            </a:pP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กลุ่มการพยาบาล มุ่งเน้นเรื่องคุณภาพของ</a:t>
            </a:r>
            <a:r>
              <a:rPr lang="en-US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EMS </a:t>
            </a:r>
          </a:p>
          <a:p>
            <a:pPr algn="l">
              <a:buFont typeface="Arial" pitchFamily="34" charset="0"/>
              <a:buAutoNum type="thaiNumPeriod"/>
              <a:defRPr/>
            </a:pP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กลุ่มงานเวชฯและ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สาธารณสุขอำเภอ</a:t>
            </a: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มุ่งเน้นในการป้องกัน โดยขับเคลื่อนด้วยกระบวนการ ขับเคลื่อน ด้วยกระบวน ๕ ส ใน </a:t>
            </a:r>
            <a:r>
              <a:rPr lang="en-US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DHS </a:t>
            </a:r>
          </a:p>
          <a:p>
            <a:pPr algn="l">
              <a:defRPr/>
            </a:pP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ได้แก่ ส. 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สารสนเทศ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(Information</a:t>
            </a:r>
            <a:r>
              <a:rPr lang="en-US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) 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มุ่งเน้น</a:t>
            </a:r>
            <a:r>
              <a:rPr 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SRRT 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ดำเนินการสอบสวนอุบัติเหตุ</a:t>
            </a:r>
          </a:p>
          <a:p>
            <a:pPr algn="l">
              <a:defRPr/>
            </a:pP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ส.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สุดเสี่ยง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(Priority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algn="l"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</a:t>
            </a:r>
            <a:r>
              <a:rPr 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2800" b="1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สห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สาขาวิชาชีพ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2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l">
              <a:defRPr/>
            </a:pP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สุดคุ้ม 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(Cost effective) </a:t>
            </a:r>
          </a:p>
          <a:p>
            <a:pPr algn="l">
              <a:defRPr/>
            </a:pP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</a:t>
            </a:r>
            <a:r>
              <a:rPr lang="en-US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sz="2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ส่วนร่วม </a:t>
            </a:r>
            <a:r>
              <a:rPr lang="en-US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(Community participation)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24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defRPr/>
            </a:pPr>
            <a:endParaRPr lang="th-TH" sz="2400" dirty="0">
              <a:latin typeface="AngsanaUPC" pitchFamily="18" charset="-34"/>
              <a:cs typeface="AngsanaUPC" pitchFamily="18" charset="-34"/>
            </a:endParaRPr>
          </a:p>
          <a:p>
            <a:pPr>
              <a:defRPr/>
            </a:pPr>
            <a:r>
              <a:rPr lang="en-US" sz="2400" dirty="0">
                <a:latin typeface="AngsanaUPC" pitchFamily="18" charset="-34"/>
                <a:cs typeface="AngsanaUPC" pitchFamily="18" charset="-34"/>
              </a:rPr>
              <a:t> 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75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192888" cy="2232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b="1" dirty="0" smtClean="0">
                <a:solidFill>
                  <a:schemeClr val="tx1"/>
                </a:solidFill>
              </a:rPr>
              <a:t>ประเด็นปัญหา</a:t>
            </a:r>
          </a:p>
          <a:p>
            <a:r>
              <a:rPr lang="th-TH" sz="44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การบูร</a:t>
            </a:r>
            <a:r>
              <a:rPr lang="th-TH" sz="4400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ณา</a:t>
            </a:r>
            <a:r>
              <a:rPr lang="th-TH" sz="44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การคัดกรอง</a:t>
            </a:r>
            <a:r>
              <a:rPr lang="th-TH" sz="44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ผู้สูงอายุ</a:t>
            </a:r>
            <a:endParaRPr lang="th-TH" sz="4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F:\anamai\jarutat\ปี 58\Budget\สภานิติบัญญัติ-58\slide ชี้แจงกรรมาธิการฯ-58-1@9 aug 14\รูปภาพ\ผู้สูงอายุ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52736"/>
            <a:ext cx="2448272" cy="22463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5857470" y="1412776"/>
            <a:ext cx="243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วัยผู้สูงอายุ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96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480181"/>
              </p:ext>
            </p:extLst>
          </p:nvPr>
        </p:nvGraphicFramePr>
        <p:xfrm>
          <a:off x="683568" y="620688"/>
          <a:ext cx="7776864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5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25096" y="393617"/>
            <a:ext cx="7772400" cy="576063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h-TH" dirty="0" smtClean="0">
                <a:solidFill>
                  <a:schemeClr val="bg1"/>
                </a:solidFill>
              </a:rPr>
              <a:t>                กลุ่มวัยสูงอายุและผู้พิการ          (โซน..เสือใต้)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1381160"/>
            <a:ext cx="7776864" cy="122413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th-TH" b="1" dirty="0" smtClean="0">
                <a:solidFill>
                  <a:schemeClr val="bg1"/>
                </a:solidFill>
              </a:rPr>
              <a:t>๑.ตำบลการดูแลสุขภาพระยะยาว, </a:t>
            </a:r>
            <a:r>
              <a:rPr lang="en-US" b="1" dirty="0" smtClean="0">
                <a:solidFill>
                  <a:schemeClr val="bg1"/>
                </a:solidFill>
              </a:rPr>
              <a:t>LTC </a:t>
            </a:r>
            <a:r>
              <a:rPr lang="th-TH" b="1" dirty="0" smtClean="0">
                <a:solidFill>
                  <a:schemeClr val="bg1"/>
                </a:solidFill>
              </a:rPr>
              <a:t>(๓๐ </a:t>
            </a:r>
            <a:r>
              <a:rPr lang="en-US" b="1" dirty="0" smtClean="0">
                <a:solidFill>
                  <a:schemeClr val="bg1"/>
                </a:solidFill>
              </a:rPr>
              <a:t>%)</a:t>
            </a:r>
          </a:p>
          <a:p>
            <a:pPr algn="l"/>
            <a:r>
              <a:rPr lang="th-TH" b="1" dirty="0" smtClean="0">
                <a:solidFill>
                  <a:schemeClr val="bg1"/>
                </a:solidFill>
              </a:rPr>
              <a:t>๒.การคัดกรองสุขภาพผู้สูงอายุ</a:t>
            </a:r>
            <a:r>
              <a:rPr lang="en-US" b="1" dirty="0" smtClean="0">
                <a:solidFill>
                  <a:schemeClr val="bg1"/>
                </a:solidFill>
              </a:rPr>
              <a:t>, ADL</a:t>
            </a:r>
            <a:r>
              <a:rPr lang="th-TH" b="1" dirty="0" smtClean="0">
                <a:solidFill>
                  <a:schemeClr val="bg1"/>
                </a:solidFill>
              </a:rPr>
              <a:t> (๖๐ </a:t>
            </a:r>
            <a:r>
              <a:rPr lang="en-US" b="1" dirty="0" smtClean="0">
                <a:solidFill>
                  <a:schemeClr val="bg1"/>
                </a:solidFill>
              </a:rPr>
              <a:t>%)</a:t>
            </a:r>
          </a:p>
          <a:p>
            <a:pPr algn="l"/>
            <a:endParaRPr lang="th-TH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83568" y="3015248"/>
          <a:ext cx="777686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72208"/>
                <a:gridCol w="1800200"/>
                <a:gridCol w="2304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อำเภอ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LTC</a:t>
                      </a:r>
                      <a:r>
                        <a:rPr lang="th-TH" dirty="0" smtClean="0"/>
                        <a:t> (ตำบล)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คัดกรอง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ADL (%)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/>
                        <a:t>วังน้อย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13.13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/>
                        <a:t>บางปะอิน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2/18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18.00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/>
                        <a:t>บางไทร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5/23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34.00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/>
                        <a:t>รวมทั้งโซน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9/51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17.65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21.71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/>
                        <a:t>รวมทั้งจังหวัด</a:t>
                      </a:r>
                      <a:endParaRPr lang="th-TH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56/209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26.80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49.60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45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772400" cy="10081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dirty="0" smtClean="0"/>
              <a:t>ข้อเสนอแนะ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920880" cy="4536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th-TH" sz="40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๑.เพิ่มเติมทักษะในการคัดกรองให้กับ </a:t>
            </a:r>
            <a:r>
              <a:rPr lang="th-TH" sz="4000" dirty="0" err="1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อส</a:t>
            </a: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ม.</a:t>
            </a:r>
          </a:p>
          <a:p>
            <a:pPr algn="l">
              <a:spcBef>
                <a:spcPts val="0"/>
              </a:spcBef>
            </a:pPr>
            <a:r>
              <a:rPr lang="th-TH" sz="40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ก่อนออกคั</a:t>
            </a:r>
            <a:r>
              <a:rPr lang="th-TH" sz="40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ด</a:t>
            </a: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กรอง ผู้สูงอายุ</a:t>
            </a:r>
            <a:endParaRPr lang="th-TH" sz="4000" dirty="0" smtClean="0">
              <a:solidFill>
                <a:schemeClr val="tx1"/>
              </a:solidFill>
              <a:latin typeface="AngsanaUPC" pitchFamily="18" charset="-34"/>
              <a:ea typeface="Tahoma" panose="020B0604030504040204" pitchFamily="34" charset="0"/>
              <a:cs typeface="AngsanaUPC" pitchFamily="18" charset="-34"/>
            </a:endParaRPr>
          </a:p>
          <a:p>
            <a:pPr algn="l">
              <a:spcBef>
                <a:spcPts val="0"/>
              </a:spcBef>
            </a:pP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๒.</a:t>
            </a:r>
            <a:r>
              <a:rPr lang="en-US" sz="4000" dirty="0" smtClean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 CUP</a:t>
            </a: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การ</a:t>
            </a:r>
            <a:r>
              <a:rPr lang="th-TH" sz="4000" dirty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สนับสนุนอุปกรณ์/เอกสารในการ</a:t>
            </a: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เก็บข้อมูล๓.</a:t>
            </a:r>
            <a:r>
              <a:rPr lang="th-TH" sz="4000" dirty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ส่งเสริมกิจกรมผู้สูงอายุระยะยาว(</a:t>
            </a:r>
            <a:r>
              <a:rPr lang="en-US" sz="4000" dirty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LTC</a:t>
            </a:r>
            <a:r>
              <a:rPr lang="en-US" sz="4000" dirty="0" smtClean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)</a:t>
            </a:r>
            <a:endParaRPr lang="th-TH" sz="4000" dirty="0" smtClean="0">
              <a:solidFill>
                <a:schemeClr val="tx1"/>
              </a:solidFill>
              <a:latin typeface="AngsanaUPC" pitchFamily="18" charset="-34"/>
              <a:ea typeface="Tahoma" panose="020B0604030504040204" pitchFamily="34" charset="0"/>
              <a:cs typeface="AngsanaUPC" pitchFamily="18" charset="-34"/>
            </a:endParaRPr>
          </a:p>
          <a:p>
            <a:pPr algn="l">
              <a:spcBef>
                <a:spcPts val="0"/>
              </a:spcBef>
            </a:pPr>
            <a:r>
              <a:rPr lang="th-TH" sz="4000" dirty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 </a:t>
            </a:r>
            <a:r>
              <a:rPr lang="th-TH" sz="4000" dirty="0" smtClean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  </a:t>
            </a:r>
            <a:r>
              <a:rPr lang="th-TH" sz="4000" dirty="0">
                <a:solidFill>
                  <a:schemeClr val="tx1"/>
                </a:solidFill>
                <a:latin typeface="AngsanaUPC" pitchFamily="18" charset="-34"/>
                <a:ea typeface="Tahoma" panose="020B0604030504040204" pitchFamily="34" charset="0"/>
                <a:cs typeface="AngsanaUPC" pitchFamily="18" charset="-34"/>
              </a:rPr>
              <a:t>ให้ครอบคลุมเพิ่มขึ้น</a:t>
            </a:r>
            <a:endParaRPr lang="th-TH" sz="4000" b="1" dirty="0">
              <a:solidFill>
                <a:schemeClr val="tx1"/>
              </a:solidFill>
              <a:latin typeface="AngsanaUPC" pitchFamily="18" charset="-34"/>
              <a:ea typeface="Tahoma" panose="020B0604030504040204" pitchFamily="34" charset="0"/>
              <a:cs typeface="AngsanaUPC" pitchFamily="18" charset="-34"/>
            </a:endParaRPr>
          </a:p>
          <a:p>
            <a:pPr marL="457200" indent="-457200"/>
            <a:r>
              <a:rPr lang="th-TH" sz="4000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760840" cy="30963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sz="4000" b="1" dirty="0" smtClean="0">
                <a:solidFill>
                  <a:schemeClr val="tx2">
                    <a:lumMod val="75000"/>
                  </a:schemeClr>
                </a:solidFill>
              </a:rPr>
              <a:t>ประเด็นปัญหา</a:t>
            </a:r>
          </a:p>
          <a:p>
            <a:pPr algn="l"/>
            <a:r>
              <a:rPr lang="th-TH" sz="4000" b="1" dirty="0" smtClean="0">
                <a:solidFill>
                  <a:schemeClr val="tx2">
                    <a:lumMod val="75000"/>
                  </a:schemeClr>
                </a:solidFill>
              </a:rPr>
              <a:t>๑. </a:t>
            </a:r>
            <a:r>
              <a:rPr lang="th-TH" sz="4000" b="1" dirty="0">
                <a:solidFill>
                  <a:schemeClr val="tx2">
                    <a:lumMod val="75000"/>
                  </a:schemeClr>
                </a:solidFill>
              </a:rPr>
              <a:t>ตรวจคัดกรอง</a:t>
            </a:r>
            <a:r>
              <a:rPr lang="th-TH" sz="4000" b="1" dirty="0" smtClean="0">
                <a:solidFill>
                  <a:schemeClr val="tx2">
                    <a:lumMod val="75000"/>
                  </a:schemeClr>
                </a:solidFill>
              </a:rPr>
              <a:t>สารเคมีใน</a:t>
            </a:r>
            <a:r>
              <a:rPr lang="th-TH" sz="4000" b="1" dirty="0" err="1" smtClean="0">
                <a:solidFill>
                  <a:schemeClr val="tx2">
                    <a:lumMod val="75000"/>
                  </a:schemeClr>
                </a:solidFill>
              </a:rPr>
              <a:t>เกษตกร</a:t>
            </a:r>
            <a:endParaRPr lang="th-TH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th-TH" sz="4000" b="1" dirty="0" smtClean="0">
                <a:solidFill>
                  <a:schemeClr val="tx2">
                    <a:lumMod val="75000"/>
                  </a:schemeClr>
                </a:solidFill>
              </a:rPr>
              <a:t>๒. บ่อขยะ</a:t>
            </a:r>
            <a:endParaRPr lang="th-TH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75856" y="548680"/>
            <a:ext cx="3360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งานสิ่งแวดล้อม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F:\สื่อด้านโรคจากการประกอบอาชีพฯ(ไฟล์ต้นแบบ)envoccบางเสน20-22พย56\คู่มือเจ้าหน้าที่สาธารณสุข\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1340768"/>
            <a:ext cx="3055042" cy="18326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7" descr="IMG_068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5"/>
            <a:ext cx="25922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50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188640"/>
            <a:ext cx="8229600" cy="1071563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0" hangingPunct="0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ผลการตรวจคัดกรองสารเคมีตกค้างแก่เกษตรกร</a:t>
            </a:r>
          </a:p>
        </p:txBody>
      </p:sp>
      <p:graphicFrame>
        <p:nvGraphicFramePr>
          <p:cNvPr id="5227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42095"/>
              </p:ext>
            </p:extLst>
          </p:nvPr>
        </p:nvGraphicFramePr>
        <p:xfrm>
          <a:off x="323528" y="1454539"/>
          <a:ext cx="8640959" cy="4928678"/>
        </p:xfrm>
        <a:graphic>
          <a:graphicData uri="http://schemas.openxmlformats.org/drawingml/2006/table">
            <a:tbl>
              <a:tblPr/>
              <a:tblGrid>
                <a:gridCol w="2592288"/>
                <a:gridCol w="2520280"/>
                <a:gridCol w="1643257"/>
                <a:gridCol w="1885134"/>
              </a:tblGrid>
              <a:tr h="1254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โซนเสือใต้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จำนวน(คน)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ปกติ(คน)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มีความเสี่ยง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หรือไม่ปลอดภัย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(คน)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0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อำเภอบางปะอิน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+mn-cs"/>
                        </a:rPr>
                        <a:t>อยู่ระหว่างดำเนินการ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0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อำเภอวังน้อย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+mn-cs"/>
                        </a:rPr>
                        <a:t> อยู่ระหว่างดำเนินการ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5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อำเภอบางไทร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218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155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รวม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n-cs"/>
                        </a:rPr>
                        <a:t>218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+mn-cs"/>
                        </a:rPr>
                        <a:t>63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+mn-cs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+mn-cs"/>
                        </a:rPr>
                        <a:t>28.83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+mn-cs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+mn-cs"/>
                        </a:rPr>
                        <a:t>155 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+mn-cs"/>
                        </a:rPr>
                        <a:t>(71.10%)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45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0755"/>
              </p:ext>
            </p:extLst>
          </p:nvPr>
        </p:nvGraphicFramePr>
        <p:xfrm>
          <a:off x="539552" y="1484784"/>
          <a:ext cx="8362950" cy="5029170"/>
        </p:xfrm>
        <a:graphic>
          <a:graphicData uri="http://schemas.openxmlformats.org/drawingml/2006/table">
            <a:tbl>
              <a:tblPr/>
              <a:tblGrid>
                <a:gridCol w="808037"/>
                <a:gridCol w="2108200"/>
                <a:gridCol w="911225"/>
                <a:gridCol w="1800225"/>
                <a:gridCol w="2735263"/>
              </a:tblGrid>
              <a:tr h="579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ลำดับ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สถานที่กำจัด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ปริมาณขยะ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วิธีกำจัด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A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เจ้าของ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AB4"/>
                    </a:solidFill>
                  </a:tcPr>
                </a:tc>
              </a:tr>
              <a:tr h="673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1.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ม.5 ต.ลำตาเสา อ.วังน้อย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40 ตัน/วัน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กองบนพื้น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ท.ลำตาเสา  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2.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บ.ช้างใหญ่ ม.2 ต.ช้างใหญ่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อ.บางไทร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6 ตัน/วัน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กองบนพื้น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ท.ราชคราม  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3.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60/1  ม.5 ต.บางพลี อ.บางไทร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45  ตัน/วัน  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กองบนพื้นที่มีการควบคุม(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Controlled  Damp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)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เอกชน (อยู่ในพื้นที่    ท.บางไทร) รับขยะทั้งภาครัฐและเอกชน  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10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4.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ม.11 ต.เชียงรากน้อย อ.บางปะอิน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60ตัน/วัน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กองบนพื้น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Open Dumping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เอกชน (อยู่ในพื้นที่ ท.เชียงรากน้อย) รับขยะ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จากท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.ลำตาเสา 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อ.วัน้อย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+mn-cs"/>
                        </a:rPr>
                        <a:t> ,ท.เชียงรากน้อย และหน่วยงานอื่นภายในจังหวัดฯ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528" name="Text Box 88"/>
          <p:cNvSpPr txBox="1">
            <a:spLocks noChangeArrowheads="1"/>
          </p:cNvSpPr>
          <p:nvPr/>
        </p:nvSpPr>
        <p:spPr bwMode="auto">
          <a:xfrm>
            <a:off x="1258888" y="260350"/>
            <a:ext cx="6911975" cy="579438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/>
              <a:t>สถานการณ์บ่อขยะโซนเสือใต้</a:t>
            </a:r>
          </a:p>
        </p:txBody>
      </p:sp>
    </p:spTree>
    <p:extLst>
      <p:ext uri="{BB962C8B-B14F-4D97-AF65-F5344CB8AC3E}">
        <p14:creationId xmlns:p14="http://schemas.microsoft.com/office/powerpoint/2010/main" val="1245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1"/>
                </a:solidFill>
              </a:rPr>
              <a:t>ข้อเสนอแนะ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h-TH" sz="4000" b="1" dirty="0" smtClean="0">
                <a:solidFill>
                  <a:schemeClr val="tx1"/>
                </a:solidFill>
              </a:rPr>
              <a:t>การแก้ไขปัญหาอนามัยสิ่งแวดล้อมต้องอาศัยกลไกขององค์กรปกครองส่วนท้องถิ่นในการดำเนินการ โดยมีหน่วยราชการที่เกี่ยวข้องเป็นผู้สนับสนุนวิชาการ  วัสดุอุปกรณ์บางส่วน  และกฎหมายที่เกี่ยวข้อง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10738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91680" y="2564904"/>
            <a:ext cx="6400800" cy="21846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ประเด็นปัญหา</a:t>
            </a:r>
          </a:p>
          <a:p>
            <a:pPr algn="l"/>
            <a:r>
              <a:rPr lang="th-TH" sz="4000" b="1" dirty="0" smtClean="0">
                <a:solidFill>
                  <a:schemeClr val="tx1"/>
                </a:solidFill>
              </a:rPr>
              <a:t>อาหารปลอดภัย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39752" y="1340768"/>
            <a:ext cx="4804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งานคุ้มครองผู้ปบริโภค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26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r>
              <a:rPr lang="th-TH" dirty="0" smtClean="0"/>
              <a:t>โซนเสือใต้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601408"/>
              </p:ext>
            </p:extLst>
          </p:nvPr>
        </p:nvGraphicFramePr>
        <p:xfrm>
          <a:off x="457200" y="1600200"/>
          <a:ext cx="8507288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1072460"/>
            <a:ext cx="86409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หมูบด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967336" y="2852936"/>
            <a:ext cx="122413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ปลาหมึกกรอบ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94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21014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1"/>
                </a:solidFill>
              </a:rPr>
              <a:t>ข้อเสนอแนะ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3924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1.</a:t>
            </a:r>
            <a:r>
              <a:rPr lang="th-TH" sz="4000" dirty="0"/>
              <a:t>ดำเนินการประสานความร่วมมือกับ</a:t>
            </a:r>
            <a:r>
              <a:rPr lang="th-TH" sz="4000" dirty="0" err="1"/>
              <a:t>อบท</a:t>
            </a:r>
            <a:r>
              <a:rPr lang="th-TH" sz="4000" dirty="0"/>
              <a:t>.และโรงเรียนในการแก้ไขปัญหา</a:t>
            </a:r>
          </a:p>
          <a:p>
            <a:pPr marL="0" indent="0">
              <a:buNone/>
            </a:pPr>
            <a:r>
              <a:rPr lang="en-US" sz="4000" dirty="0"/>
              <a:t>2.</a:t>
            </a:r>
            <a:r>
              <a:rPr lang="th-TH" sz="4000" dirty="0"/>
              <a:t>เพิ่ม</a:t>
            </a:r>
            <a:r>
              <a:rPr lang="th-TH" sz="4000" dirty="0" err="1"/>
              <a:t>บทบาทอ</a:t>
            </a:r>
            <a:r>
              <a:rPr lang="th-TH" sz="4000" dirty="0"/>
              <a:t>สม.</a:t>
            </a:r>
            <a:r>
              <a:rPr lang="th-TH" sz="4000" dirty="0" err="1"/>
              <a:t>และอย</a:t>
            </a:r>
            <a:r>
              <a:rPr lang="th-TH" sz="4000" dirty="0"/>
              <a:t>.น้อยในการตรวจสอบ</a:t>
            </a:r>
          </a:p>
          <a:p>
            <a:pPr marL="0" indent="0" eaLnBrk="1" hangingPunct="1">
              <a:buNone/>
            </a:pPr>
            <a:endParaRPr lang="th-TH" sz="4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680145"/>
              </p:ext>
            </p:extLst>
          </p:nvPr>
        </p:nvGraphicFramePr>
        <p:xfrm>
          <a:off x="395536" y="620688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8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772400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6000" dirty="0" smtClean="0"/>
              <a:t>ข้อเสนอแนะ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632848" cy="4752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th-TH" sz="3600" b="1" dirty="0">
                <a:solidFill>
                  <a:schemeClr val="tx1"/>
                </a:solidFill>
                <a:cs typeface="+mj-cs"/>
              </a:rPr>
              <a:t>๑.</a:t>
            </a:r>
            <a:r>
              <a:rPr lang="th-TH" sz="3600" b="1" dirty="0" err="1">
                <a:solidFill>
                  <a:schemeClr val="tx1"/>
                </a:solidFill>
                <a:cs typeface="+mj-cs"/>
              </a:rPr>
              <a:t>บูรณา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การงานในคลินิก</a:t>
            </a:r>
            <a:r>
              <a:rPr lang="th-TH" sz="3600" b="1" dirty="0">
                <a:solidFill>
                  <a:schemeClr val="tx1"/>
                </a:solidFill>
                <a:cs typeface="+mj-cs"/>
              </a:rPr>
              <a:t>เด็กดี</a:t>
            </a:r>
            <a:r>
              <a:rPr lang="en-US" sz="36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WCC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  </a:t>
            </a:r>
            <a:r>
              <a:rPr lang="en-US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- 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ตรวจฟันเด็ก เริ่มตั้งแต่ ๔ เดือน พร้อมรับบริการวัคซีน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    - ตรวจพัฒนาการเด็ก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   </a:t>
            </a:r>
            <a:r>
              <a:rPr lang="th-TH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- 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ให้คำแนะเรื่องภาวะโภชนาการ(อาหารเสริมตามวัย,พฤติกรรม</a:t>
            </a:r>
          </a:p>
          <a:p>
            <a:pPr algn="l"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      การบริโภคอาหาร       ป้องกันฟันผุ,ป้องกันเด็กอ้วน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th-TH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      -  ได้รับ</a:t>
            </a:r>
            <a:r>
              <a:rPr lang="th-TH" sz="28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วัคซีน ตามช่วงอายุที่กำหนด</a:t>
            </a:r>
            <a:endParaRPr lang="th-TH" sz="2800" b="1" dirty="0">
              <a:solidFill>
                <a:schemeClr val="tx1"/>
              </a:solidFill>
              <a:latin typeface="Angsana News" pitchFamily="18" charset="-34"/>
              <a:cs typeface="+mj-cs"/>
            </a:endParaRPr>
          </a:p>
          <a:p>
            <a:pPr algn="l"/>
            <a:r>
              <a:rPr lang="th-TH" sz="3600" b="1" dirty="0">
                <a:solidFill>
                  <a:schemeClr val="tx1"/>
                </a:solidFill>
                <a:cs typeface="+mj-cs"/>
              </a:rPr>
              <a:t>๒.การทำงานเชิง</a:t>
            </a:r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รุก</a:t>
            </a:r>
            <a:r>
              <a:rPr lang="en-US" sz="36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ngsana News" pitchFamily="18" charset="-34"/>
                <a:cs typeface="+mj-cs"/>
              </a:rPr>
              <a:t>Family </a:t>
            </a:r>
            <a:r>
              <a:rPr lang="en-US" sz="3600" b="1" dirty="0">
                <a:solidFill>
                  <a:schemeClr val="tx1"/>
                </a:solidFill>
                <a:latin typeface="Angsana News" pitchFamily="18" charset="-34"/>
                <a:cs typeface="+mj-cs"/>
              </a:rPr>
              <a:t>care Team</a:t>
            </a:r>
          </a:p>
          <a:p>
            <a:pPr algn="l"/>
            <a:endParaRPr lang="th-TH" sz="4800" b="1" dirty="0">
              <a:solidFill>
                <a:schemeClr val="tx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3563888" y="3861048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สี่เหลี่ยมผืนผ้ามุมมน 50"/>
          <p:cNvSpPr/>
          <p:nvPr/>
        </p:nvSpPr>
        <p:spPr>
          <a:xfrm>
            <a:off x="1043608" y="620688"/>
            <a:ext cx="6984776" cy="52565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4400" b="1" dirty="0" smtClean="0">
                <a:latin typeface="Tahoma" pitchFamily="34" charset="0"/>
                <a:cs typeface="Tahoma" pitchFamily="34" charset="0"/>
              </a:rPr>
              <a:t>สถานการณ์โรคติดต่อ</a:t>
            </a:r>
          </a:p>
          <a:p>
            <a:endParaRPr lang="th-TH" sz="4800" b="1" dirty="0" smtClean="0"/>
          </a:p>
          <a:p>
            <a:r>
              <a:rPr lang="th-TH" sz="4800" b="1" dirty="0" smtClean="0"/>
              <a:t>มือ</a:t>
            </a:r>
            <a:r>
              <a:rPr lang="th-TH" sz="4800" b="1" dirty="0"/>
              <a:t>เท้า</a:t>
            </a:r>
            <a:r>
              <a:rPr lang="th-TH" sz="4800" b="1" dirty="0" smtClean="0"/>
              <a:t>ปาก</a:t>
            </a:r>
          </a:p>
          <a:p>
            <a:r>
              <a:rPr lang="th-TH" sz="4800" b="1" dirty="0"/>
              <a:t>ปอด</a:t>
            </a:r>
            <a:r>
              <a:rPr lang="th-TH" sz="4800" b="1" dirty="0" smtClean="0"/>
              <a:t>อักเสบ</a:t>
            </a:r>
          </a:p>
          <a:p>
            <a:r>
              <a:rPr lang="th-TH" sz="4800" b="1" dirty="0"/>
              <a:t>ไข้หวัด</a:t>
            </a:r>
            <a:r>
              <a:rPr lang="th-TH" sz="4800" b="1" dirty="0" smtClean="0"/>
              <a:t>ใหญ่</a:t>
            </a:r>
          </a:p>
          <a:p>
            <a:r>
              <a:rPr lang="th-TH" sz="4800" b="1" dirty="0"/>
              <a:t>อุจาระร่วง</a:t>
            </a:r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04800"/>
          </a:xfrm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CordiaUPC" panose="020B0304020202020204" pitchFamily="34" charset="-34"/>
              </a:defRPr>
            </a:lvl9pPr>
          </a:lstStyle>
          <a:p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หัวใจ 3">
            <a:hlinkClick r:id="rId2" action="ppaction://hlinksldjump"/>
          </p:cNvPr>
          <p:cNvSpPr/>
          <p:nvPr/>
        </p:nvSpPr>
        <p:spPr>
          <a:xfrm>
            <a:off x="8028384" y="6381328"/>
            <a:ext cx="288032" cy="288032"/>
          </a:xfrm>
          <a:prstGeom prst="hear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4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40343"/>
              </p:ext>
            </p:extLst>
          </p:nvPr>
        </p:nvGraphicFramePr>
        <p:xfrm>
          <a:off x="374081" y="866408"/>
          <a:ext cx="835292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114"/>
                <a:gridCol w="1199862"/>
                <a:gridCol w="1111743"/>
                <a:gridCol w="1212157"/>
                <a:gridCol w="1177322"/>
                <a:gridCol w="1116865"/>
                <a:gridCol w="1116865"/>
              </a:tblGrid>
              <a:tr h="299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</a:t>
                      </a:r>
                      <a:r>
                        <a:rPr lang="th-TH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ป่วยมัธ</a:t>
                      </a: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ฐาน ๕ ปี ย้อนหลัง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๒๕๕๗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๒๕๕๘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5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บางปะอิน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cs typeface="+mn-cs"/>
                        </a:rPr>
                        <a:t>๒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๑.๙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cs typeface="+mn-cs"/>
                        </a:rPr>
                        <a:t>๑๑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cs typeface="+mn-cs"/>
                        </a:rPr>
                        <a:t>๑๑.๑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cs typeface="+mn-cs"/>
                        </a:rPr>
                        <a:t>๑๗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cs typeface="+mn-cs"/>
                        </a:rPr>
                        <a:t>๑๗.๒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41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บางไทร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๑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cs typeface="+mn-cs"/>
                        </a:rPr>
                        <a:t>๒.๑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cs typeface="+mn-cs"/>
                        </a:rPr>
                        <a:t>๑๒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cs typeface="+mn-cs"/>
                        </a:rPr>
                        <a:t>๒๕.๒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๑๑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๒๒.๙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วังน้อย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๑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๑.๔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cs typeface="+mn-cs"/>
                        </a:rPr>
                        <a:t>๑๕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๒๑.๕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cs typeface="+mn-cs"/>
                        </a:rPr>
                        <a:t>๑๒.๖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628201"/>
            <a:ext cx="835292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แผนภูมิแสดงอัตราป่วยโรค มือ เท้า ปาก   เปรียบเทียบ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มัธย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ฐาน 5  ปี ย้อนหลัง   </a:t>
            </a:r>
          </a:p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(เดือน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ปี  ๒๕๕๗/๒๕๕๘) 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659" y="3212976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602128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260648"/>
            <a:ext cx="403244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ข้อมูลโรค มือ เท้า ปาก  โซนเสือใต้</a:t>
            </a:r>
          </a:p>
        </p:txBody>
      </p:sp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14699"/>
              </p:ext>
            </p:extLst>
          </p:nvPr>
        </p:nvGraphicFramePr>
        <p:xfrm>
          <a:off x="827584" y="3366863"/>
          <a:ext cx="7344816" cy="330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3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074012"/>
              </p:ext>
            </p:extLst>
          </p:nvPr>
        </p:nvGraphicFramePr>
        <p:xfrm>
          <a:off x="374081" y="866408"/>
          <a:ext cx="835292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114"/>
                <a:gridCol w="1199862"/>
                <a:gridCol w="1111743"/>
                <a:gridCol w="1212157"/>
                <a:gridCol w="1177322"/>
                <a:gridCol w="1116865"/>
                <a:gridCol w="1116865"/>
              </a:tblGrid>
              <a:tr h="299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</a:t>
                      </a:r>
                      <a:r>
                        <a:rPr lang="th-TH" sz="16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ป่วยมัธ</a:t>
                      </a: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ฐาน ๕ ปี ย้อนหลัง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๒๕๕๗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๒๕๕๘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มค</a:t>
                      </a:r>
                      <a:r>
                        <a:rPr lang="en-US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</a:t>
                      </a:r>
                      <a:r>
                        <a:rPr lang="th-TH" sz="16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5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บางปะอิน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๑๔๓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๑๔๔.๙๕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๒๐๒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๒๐๔.๗๕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๘๗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๘๘.๑๘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3021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บางไทร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๖๑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๑๒๘.๑๓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๑๓๖.๕๓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๕๑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๑๐๗.๑๒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วังน้อย</a:t>
                      </a:r>
                      <a:endParaRPr lang="en-US" sz="1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๖๓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๙๐.๔๐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๑๐๕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๑๕๐.๖๗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๖๓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imes New Roman"/>
                          <a:ea typeface="Times New Roman"/>
                          <a:cs typeface="TH SarabunPSK"/>
                        </a:rPr>
                        <a:t>๘๘.๔๖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628201"/>
            <a:ext cx="835292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แผนภูมิแสดงอัตราป่วยโรคปอดอักเสบ   เปรียบเทียบ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มัธย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ฐาน 5  ปี ย้อนหลัง   </a:t>
            </a:r>
          </a:p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(เดือน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ปี  ๒๕๕๗/๒๕๕๘) 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659" y="3212976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602128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260648"/>
            <a:ext cx="403244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ข้อมูลโรค ปอดอักเสบ  โซนเสือใต้</a:t>
            </a:r>
          </a:p>
        </p:txBody>
      </p:sp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935011"/>
              </p:ext>
            </p:extLst>
          </p:nvPr>
        </p:nvGraphicFramePr>
        <p:xfrm>
          <a:off x="1043608" y="3366864"/>
          <a:ext cx="7416824" cy="308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0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1842</Words>
  <Application>Microsoft Office PowerPoint</Application>
  <PresentationFormat>นำเสนอทางหน้าจอ (4:3)</PresentationFormat>
  <Paragraphs>457</Paragraphs>
  <Slides>48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48</vt:i4>
      </vt:variant>
    </vt:vector>
  </HeadingPairs>
  <TitlesOfParts>
    <vt:vector size="4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                กลุ่มวัยสูงอายุและผู้พิการ          (โซน..เสือใต้)</vt:lpstr>
      <vt:lpstr>ข้อเสนอแนะ</vt:lpstr>
      <vt:lpstr>งานนำเสนอ PowerPoint</vt:lpstr>
      <vt:lpstr>งานนำเสนอ PowerPoint</vt:lpstr>
      <vt:lpstr>งานนำเสนอ PowerPoint</vt:lpstr>
      <vt:lpstr>ข้อเสนอแนะ</vt:lpstr>
      <vt:lpstr>งานนำเสนอ PowerPoint</vt:lpstr>
      <vt:lpstr>Food Safetyโซนเสือใต้</vt:lpstr>
      <vt:lpstr>ข้อเสนอแนะ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139</cp:revision>
  <dcterms:created xsi:type="dcterms:W3CDTF">2015-04-25T03:12:37Z</dcterms:created>
  <dcterms:modified xsi:type="dcterms:W3CDTF">2015-04-27T04:59:29Z</dcterms:modified>
</cp:coreProperties>
</file>