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55" r:id="rId1"/>
    <p:sldMasterId id="2147488982" r:id="rId2"/>
    <p:sldMasterId id="2147489010" r:id="rId3"/>
    <p:sldMasterId id="2147491769" r:id="rId4"/>
    <p:sldMasterId id="2147492219" r:id="rId5"/>
    <p:sldMasterId id="2147492232" r:id="rId6"/>
    <p:sldMasterId id="2147493844" r:id="rId7"/>
  </p:sldMasterIdLst>
  <p:notesMasterIdLst>
    <p:notesMasterId r:id="rId107"/>
  </p:notesMasterIdLst>
  <p:handoutMasterIdLst>
    <p:handoutMasterId r:id="rId108"/>
  </p:handoutMasterIdLst>
  <p:sldIdLst>
    <p:sldId id="1258" r:id="rId8"/>
    <p:sldId id="3931" r:id="rId9"/>
    <p:sldId id="3932" r:id="rId10"/>
    <p:sldId id="3933" r:id="rId11"/>
    <p:sldId id="1794" r:id="rId12"/>
    <p:sldId id="3939" r:id="rId13"/>
    <p:sldId id="3935" r:id="rId14"/>
    <p:sldId id="3542" r:id="rId15"/>
    <p:sldId id="3942" r:id="rId16"/>
    <p:sldId id="3940" r:id="rId17"/>
    <p:sldId id="3607" r:id="rId18"/>
    <p:sldId id="3945" r:id="rId19"/>
    <p:sldId id="3941" r:id="rId20"/>
    <p:sldId id="3943" r:id="rId21"/>
    <p:sldId id="3944" r:id="rId22"/>
    <p:sldId id="3946" r:id="rId23"/>
    <p:sldId id="1496" r:id="rId24"/>
    <p:sldId id="3947" r:id="rId25"/>
    <p:sldId id="3948" r:id="rId26"/>
    <p:sldId id="3949" r:id="rId27"/>
    <p:sldId id="3951" r:id="rId28"/>
    <p:sldId id="3952" r:id="rId29"/>
    <p:sldId id="3954" r:id="rId30"/>
    <p:sldId id="3955" r:id="rId31"/>
    <p:sldId id="3956" r:id="rId32"/>
    <p:sldId id="3957" r:id="rId33"/>
    <p:sldId id="3958" r:id="rId34"/>
    <p:sldId id="3959" r:id="rId35"/>
    <p:sldId id="3960" r:id="rId36"/>
    <p:sldId id="3961" r:id="rId37"/>
    <p:sldId id="3962" r:id="rId38"/>
    <p:sldId id="3924" r:id="rId39"/>
    <p:sldId id="3963" r:id="rId40"/>
    <p:sldId id="3964" r:id="rId41"/>
    <p:sldId id="3965" r:id="rId42"/>
    <p:sldId id="3966" r:id="rId43"/>
    <p:sldId id="3967" r:id="rId44"/>
    <p:sldId id="3968" r:id="rId45"/>
    <p:sldId id="3970" r:id="rId46"/>
    <p:sldId id="3971" r:id="rId47"/>
    <p:sldId id="3972" r:id="rId48"/>
    <p:sldId id="3973" r:id="rId49"/>
    <p:sldId id="3974" r:id="rId50"/>
    <p:sldId id="3976" r:id="rId51"/>
    <p:sldId id="3975" r:id="rId52"/>
    <p:sldId id="3977" r:id="rId53"/>
    <p:sldId id="3978" r:id="rId54"/>
    <p:sldId id="3979" r:id="rId55"/>
    <p:sldId id="1598" r:id="rId56"/>
    <p:sldId id="1546" r:id="rId57"/>
    <p:sldId id="3980" r:id="rId58"/>
    <p:sldId id="306" r:id="rId59"/>
    <p:sldId id="3926" r:id="rId60"/>
    <p:sldId id="313" r:id="rId61"/>
    <p:sldId id="309" r:id="rId62"/>
    <p:sldId id="269" r:id="rId63"/>
    <p:sldId id="264" r:id="rId64"/>
    <p:sldId id="3981" r:id="rId65"/>
    <p:sldId id="3982" r:id="rId66"/>
    <p:sldId id="3983" r:id="rId67"/>
    <p:sldId id="3984" r:id="rId68"/>
    <p:sldId id="3985" r:id="rId69"/>
    <p:sldId id="3986" r:id="rId70"/>
    <p:sldId id="3987" r:id="rId71"/>
    <p:sldId id="285" r:id="rId72"/>
    <p:sldId id="3909" r:id="rId73"/>
    <p:sldId id="3910" r:id="rId74"/>
    <p:sldId id="310" r:id="rId75"/>
    <p:sldId id="3988" r:id="rId76"/>
    <p:sldId id="3989" r:id="rId77"/>
    <p:sldId id="3990" r:id="rId78"/>
    <p:sldId id="3991" r:id="rId79"/>
    <p:sldId id="3992" r:id="rId80"/>
    <p:sldId id="3993" r:id="rId81"/>
    <p:sldId id="3996" r:id="rId82"/>
    <p:sldId id="3995" r:id="rId83"/>
    <p:sldId id="3997" r:id="rId84"/>
    <p:sldId id="3998" r:id="rId85"/>
    <p:sldId id="4000" r:id="rId86"/>
    <p:sldId id="3999" r:id="rId87"/>
    <p:sldId id="4001" r:id="rId88"/>
    <p:sldId id="4002" r:id="rId89"/>
    <p:sldId id="4003" r:id="rId90"/>
    <p:sldId id="4004" r:id="rId91"/>
    <p:sldId id="4005" r:id="rId92"/>
    <p:sldId id="4006" r:id="rId93"/>
    <p:sldId id="4007" r:id="rId94"/>
    <p:sldId id="4008" r:id="rId95"/>
    <p:sldId id="4009" r:id="rId96"/>
    <p:sldId id="4010" r:id="rId97"/>
    <p:sldId id="4011" r:id="rId98"/>
    <p:sldId id="4012" r:id="rId99"/>
    <p:sldId id="4013" r:id="rId100"/>
    <p:sldId id="4014" r:id="rId101"/>
    <p:sldId id="4015" r:id="rId102"/>
    <p:sldId id="4016" r:id="rId103"/>
    <p:sldId id="4017" r:id="rId104"/>
    <p:sldId id="4018" r:id="rId105"/>
    <p:sldId id="3994" r:id="rId106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gsana New" panose="02020603050405020304" pitchFamily="18" charset="-34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5FF"/>
    <a:srgbClr val="3333FF"/>
    <a:srgbClr val="0066FF"/>
    <a:srgbClr val="E7BCBB"/>
    <a:srgbClr val="FF3300"/>
    <a:srgbClr val="06839C"/>
    <a:srgbClr val="E38721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ลักษณะสีเข้ม 1 - เน้น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5414" autoAdjust="0"/>
  </p:normalViewPr>
  <p:slideViewPr>
    <p:cSldViewPr>
      <p:cViewPr varScale="1">
        <p:scale>
          <a:sx n="77" d="100"/>
          <a:sy n="77" d="100"/>
        </p:scale>
        <p:origin x="126" y="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-39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presProps" Target="presProp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FF3712-9B26-499A-8AD2-DEC0FC5AC2D1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101716-FDAC-40C7-8384-8DE9914E5936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3034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92FCC8-0C69-435B-880C-C4AA05F911A8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270544-979A-44A9-8E80-A984728192B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84980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แทนรูปบนสไลด์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ตัวแทนบันทึกย่อ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40964" name="ตัวแทนหมายเลขสไลด์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001091BF-8C2D-42B8-BA81-5E9197BB270D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4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7CF73EF1-8BCA-4FCB-959D-D632B5682157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39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6464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C096F48-0355-43E8-BF91-A07F322348B5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40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78184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02E4761-A213-4467-A5AB-1404AC2FDAE1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41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42635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9FE16E6-E56B-4D5B-9D03-5C5FD1ACEFE0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42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650752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308102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04A12AF-DF94-42FA-841A-D5B0B6E451DA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62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45565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58372" name="ตัวยึดหมายเลขภาพนิ่ง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B3EBC392-2FA8-4127-8586-74D9F0F79E2C}" type="slidenum">
              <a:rPr lang="th-TH" altLang="th-TH" sz="1200">
                <a:solidFill>
                  <a:srgbClr val="000000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17</a:t>
            </a:fld>
            <a:endParaRPr lang="th-TH" altLang="th-TH" sz="1200">
              <a:solidFill>
                <a:srgbClr val="000000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02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แทนรูปบนสไลด์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ตัวแทนบันทึกย่อ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71684" name="ตัวแทนหมายเลขสไลด์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B471818C-474D-4346-96BE-F016E5EDD2D2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แทนรูปบนสไลด์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ตัวแทนบันทึกย่อ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73732" name="ตัวแทนหมายเลขสไลด์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EC6827EA-DC85-4B82-90F4-6BE926D4954D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3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แทนรูปบนสไลด์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ตัวแทนบันทึกย่อ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75780" name="ตัวแทนหมายเลขสไลด์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fld id="{25242A41-E08D-4A13-BAD7-3DB5327C2DD9}" type="slidenum">
              <a:rPr lang="th-TH" altLang="th-TH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th-TH" altLang="th-T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7139965-4D72-4F3C-9C37-FD8551F51668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32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82371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A4FEC95E-AD94-428F-BFC0-F660CD1EC1B3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33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51069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7C176189-CF02-497B-A988-1369440C63A4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34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82536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DA6115AB-E6C1-4721-84BA-A8BF0CB7D120}" type="slidenum">
              <a:rPr lang="en-US" altLang="th-TH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35</a:t>
            </a:fld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59936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B780-C603-4B5E-9716-B63245C2B692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2BDD-EB0B-428C-AB74-06F73554AE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193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9CA8-1B0C-419C-B412-7C700066FF6D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EB42-BAF3-42A4-BA2E-0B914C6B4C2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9636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1C67-F2A1-4A37-8BBC-FA2C87DF02FC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496-B6C0-4983-AD3B-208D7A57AD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6167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0E2A9BA-D941-401C-B7FB-1678130A12BB}" type="slidenum">
              <a:rPr lang="en-US" altLang="th-TH"/>
              <a:pPr>
                <a:defRPr/>
              </a:pPr>
              <a:t>‹#›</a:t>
            </a:fld>
            <a:endParaRPr lang="th-TH" alt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54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4213" y="6453188"/>
            <a:ext cx="33528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36163" y="630238"/>
            <a:ext cx="22098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95813" y="6477000"/>
            <a:ext cx="2844800" cy="3048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A0EEF56-7988-41AD-8879-52759CE9B80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355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9E60-6BB0-474B-BC08-85F4842665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8033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2A02-304C-48DE-9940-207AA7B741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906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EFA8-7F71-42F1-B98C-B52FF5D6D46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5047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859A-1A40-49AD-B8E2-F333C102CDE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5865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4EF4-AE66-412F-832C-4A6706851BA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6086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4EA0-A508-47D1-A237-1EE8426B6A5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59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B39E-BB7B-4132-B427-F9EC38017913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2D40-F788-4C9B-99FC-5627D18D46B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0158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4B1E-ED7E-4D29-B2DC-30B90538FB8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6706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A37C-8B6E-4C7B-BB5D-B8C1357300F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6354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22DD-F841-434A-BC59-C187B9C87DA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3757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C59C-D44E-47C0-86D2-5915439CA99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404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BC85-70F1-45CA-BED0-ED776C27DA7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29756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B1B9A-25ED-422F-BFED-AA4B7A4D5E3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8001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8FB9FE-25DA-4359-B67E-95C087BB0625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49356C-C705-4027-8916-708DFF073522}" type="slidenum">
              <a:rPr lang="en-US" altLang="en-US"/>
              <a:pPr>
                <a:defRPr/>
              </a:pPr>
              <a:t>‹#›</a:t>
            </a:fld>
            <a:endParaRPr lang="th-TH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087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15;p3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64400" y="2111133"/>
            <a:ext cx="4696400" cy="398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966600" y="4659067"/>
            <a:ext cx="2541600" cy="13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20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57;p5"/>
          <p:cNvGrpSpPr>
            <a:grpSpLocks/>
          </p:cNvGrpSpPr>
          <p:nvPr/>
        </p:nvGrpSpPr>
        <p:grpSpPr bwMode="auto">
          <a:xfrm>
            <a:off x="0" y="0"/>
            <a:ext cx="12211050" cy="6865938"/>
            <a:chOff x="-207" y="0"/>
            <a:chExt cx="9158157" cy="5149835"/>
          </a:xfrm>
        </p:grpSpPr>
        <p:sp>
          <p:nvSpPr>
            <p:cNvPr id="5" name="Google Shape;258;p5"/>
            <p:cNvSpPr/>
            <p:nvPr/>
          </p:nvSpPr>
          <p:spPr>
            <a:xfrm>
              <a:off x="8504307" y="4490180"/>
              <a:ext cx="653643" cy="65370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6" name="Google Shape;259;p5"/>
            <p:cNvSpPr/>
            <p:nvPr/>
          </p:nvSpPr>
          <p:spPr>
            <a:xfrm>
              <a:off x="-207" y="0"/>
              <a:ext cx="653644" cy="5143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7" name="Google Shape;260;p5"/>
            <p:cNvSpPr/>
            <p:nvPr/>
          </p:nvSpPr>
          <p:spPr>
            <a:xfrm>
              <a:off x="322448" y="664418"/>
              <a:ext cx="8181858" cy="65370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grpSp>
          <p:nvGrpSpPr>
            <p:cNvPr id="8" name="Google Shape;261;p5"/>
            <p:cNvGrpSpPr>
              <a:grpSpLocks/>
            </p:cNvGrpSpPr>
            <p:nvPr/>
          </p:nvGrpSpPr>
          <p:grpSpPr bwMode="auto"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0" name="Google Shape;262;p5"/>
              <p:cNvSpPr/>
              <p:nvPr/>
            </p:nvSpPr>
            <p:spPr>
              <a:xfrm>
                <a:off x="5385375" y="498407"/>
                <a:ext cx="802729" cy="9933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31" name="Google Shape;263;p5"/>
              <p:cNvSpPr/>
              <p:nvPr/>
            </p:nvSpPr>
            <p:spPr>
              <a:xfrm>
                <a:off x="5385375" y="727487"/>
                <a:ext cx="802729" cy="983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32" name="Google Shape;264;p5"/>
              <p:cNvSpPr/>
              <p:nvPr/>
            </p:nvSpPr>
            <p:spPr>
              <a:xfrm>
                <a:off x="5385375" y="955555"/>
                <a:ext cx="802729" cy="9933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  <p:grpSp>
          <p:nvGrpSpPr>
            <p:cNvPr id="9" name="Google Shape;265;p5"/>
            <p:cNvGrpSpPr>
              <a:grpSpLocks/>
            </p:cNvGrpSpPr>
            <p:nvPr/>
          </p:nvGrpSpPr>
          <p:grpSpPr bwMode="auto"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14" name="Google Shape;266;p5"/>
              <p:cNvSpPr/>
              <p:nvPr/>
            </p:nvSpPr>
            <p:spPr>
              <a:xfrm>
                <a:off x="7134749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5" name="Google Shape;267;p5"/>
              <p:cNvSpPr/>
              <p:nvPr/>
            </p:nvSpPr>
            <p:spPr>
              <a:xfrm>
                <a:off x="7287207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6" name="Google Shape;268;p5"/>
              <p:cNvSpPr/>
              <p:nvPr/>
            </p:nvSpPr>
            <p:spPr>
              <a:xfrm>
                <a:off x="7439665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7" name="Google Shape;269;p5"/>
              <p:cNvSpPr/>
              <p:nvPr/>
            </p:nvSpPr>
            <p:spPr>
              <a:xfrm>
                <a:off x="7134749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8" name="Google Shape;270;p5"/>
              <p:cNvSpPr/>
              <p:nvPr/>
            </p:nvSpPr>
            <p:spPr>
              <a:xfrm>
                <a:off x="7287207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9" name="Google Shape;271;p5"/>
              <p:cNvSpPr/>
              <p:nvPr/>
            </p:nvSpPr>
            <p:spPr>
              <a:xfrm>
                <a:off x="7439665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0" name="Google Shape;272;p5"/>
              <p:cNvSpPr/>
              <p:nvPr/>
            </p:nvSpPr>
            <p:spPr>
              <a:xfrm>
                <a:off x="7134749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1" name="Google Shape;273;p5"/>
              <p:cNvSpPr/>
              <p:nvPr/>
            </p:nvSpPr>
            <p:spPr>
              <a:xfrm>
                <a:off x="7287207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2" name="Google Shape;274;p5"/>
              <p:cNvSpPr/>
              <p:nvPr/>
            </p:nvSpPr>
            <p:spPr>
              <a:xfrm>
                <a:off x="7439665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3" name="Google Shape;275;p5"/>
              <p:cNvSpPr/>
              <p:nvPr/>
            </p:nvSpPr>
            <p:spPr>
              <a:xfrm>
                <a:off x="7134749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4" name="Google Shape;276;p5"/>
              <p:cNvSpPr/>
              <p:nvPr/>
            </p:nvSpPr>
            <p:spPr>
              <a:xfrm>
                <a:off x="7287207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5" name="Google Shape;277;p5"/>
              <p:cNvSpPr/>
              <p:nvPr/>
            </p:nvSpPr>
            <p:spPr>
              <a:xfrm>
                <a:off x="7439665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6" name="Google Shape;278;p5"/>
              <p:cNvSpPr/>
              <p:nvPr/>
            </p:nvSpPr>
            <p:spPr>
              <a:xfrm>
                <a:off x="7592123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7" name="Google Shape;279;p5"/>
              <p:cNvSpPr/>
              <p:nvPr/>
            </p:nvSpPr>
            <p:spPr>
              <a:xfrm>
                <a:off x="7592123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8" name="Google Shape;280;p5"/>
              <p:cNvSpPr/>
              <p:nvPr/>
            </p:nvSpPr>
            <p:spPr>
              <a:xfrm>
                <a:off x="7592123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9" name="Google Shape;281;p5"/>
              <p:cNvSpPr/>
              <p:nvPr/>
            </p:nvSpPr>
            <p:spPr>
              <a:xfrm>
                <a:off x="7592123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  <p:grpSp>
          <p:nvGrpSpPr>
            <p:cNvPr id="10" name="Google Shape;282;p5"/>
            <p:cNvGrpSpPr>
              <a:grpSpLocks/>
            </p:cNvGrpSpPr>
            <p:nvPr/>
          </p:nvGrpSpPr>
          <p:grpSpPr bwMode="auto"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11" name="Google Shape;283;p5"/>
              <p:cNvSpPr/>
              <p:nvPr/>
            </p:nvSpPr>
            <p:spPr>
              <a:xfrm>
                <a:off x="5386739" y="497804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2" name="Google Shape;284;p5"/>
              <p:cNvSpPr/>
              <p:nvPr/>
            </p:nvSpPr>
            <p:spPr>
              <a:xfrm>
                <a:off x="5386739" y="726885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3" name="Google Shape;285;p5"/>
              <p:cNvSpPr/>
              <p:nvPr/>
            </p:nvSpPr>
            <p:spPr>
              <a:xfrm>
                <a:off x="5386739" y="955965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599700" y="2132933"/>
            <a:ext cx="8867600" cy="38480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288;p5"/>
          <p:cNvSpPr txBox="1">
            <a:spLocks noGrp="1"/>
          </p:cNvSpPr>
          <p:nvPr>
            <p:ph type="sldNum" idx="10"/>
          </p:nvPr>
        </p:nvSpPr>
        <p:spPr>
          <a:xfrm>
            <a:off x="11339513" y="5986463"/>
            <a:ext cx="871537" cy="871537"/>
          </a:xfrm>
        </p:spPr>
        <p:txBody>
          <a:bodyPr lIns="0" tIns="0" rIns="0" bIns="0">
            <a:noAutofit/>
          </a:bodyPr>
          <a:lstStyle>
            <a:lvl1pPr algn="ctr">
              <a:defRPr smtClean="0"/>
            </a:lvl1pPr>
          </a:lstStyle>
          <a:p>
            <a:pPr>
              <a:defRPr/>
            </a:pPr>
            <a:fld id="{C60969ED-B9F2-48B6-9450-EA2B4A15752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9958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ECF1-43EF-4D30-AB95-F207E74BD26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889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9C94-7F98-4C24-B6BE-E0FA2AB18821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9FDD-6518-4ADA-83F1-2542D208A79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93459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2480-A83E-4C37-9EE9-81F11E0CAE4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95754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82DA-EB00-4FB7-8636-7B0CD55FEFD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65451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B87-C327-4722-9FD5-CFF3FAB9623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0115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9C39-4825-4C0E-874B-CDB82474446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56733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7B5C-1715-44E7-8884-37D1F4D606B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1421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5403-8201-4D15-9622-69C8025782C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18455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F51E-06C0-4DDF-B544-647542E50C8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46393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3404-68FB-43C6-A09D-1F37F3ED6A2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66278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1412-ACA4-4CEB-B9F9-C4801F7C248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03723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D12D-C68F-4BDF-AEA5-FF1BB69A103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4437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CDCE-EDC5-45B9-B32B-534532B2C28A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17A2-EFD0-41BE-9380-1641B89902B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12093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15;p3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64400" y="2111133"/>
            <a:ext cx="4696400" cy="398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966600" y="4659067"/>
            <a:ext cx="2541600" cy="13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919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D86EE-0CA5-40D6-967B-9217C7B81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895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6254750"/>
            <a:ext cx="15875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10744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74763"/>
            <a:ext cx="5384800" cy="5202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4763"/>
            <a:ext cx="5384800" cy="5202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73600" y="6492875"/>
            <a:ext cx="2844800" cy="2413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A535F5-C445-4ACB-B555-62E7583462C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09600" y="811213"/>
            <a:ext cx="4165600" cy="2984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1508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C4EE-B64B-473F-B412-F7E102F188F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1737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625E-AB8F-4F82-B956-5970ABEDB8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63662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3FBE-BE85-4D9E-8D6B-49AF1BA66EC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18636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0127-814A-4A6F-AF71-F05ECD3778D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8563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9742-8524-484F-BE73-63763E888C3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1013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8F4A-A3CF-4CA4-9EBF-BB8BD5C0B9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11299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2CCF-3488-4F95-966E-B97F8EBEC05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2028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8609-2FC1-4CC9-8673-1653B8C57E33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249A-9F17-4A17-86D1-7BB626478A3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01394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2DB6-5D89-4944-BC61-9E1799EE242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742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3A23-25F1-4848-8548-7FD53D74025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767511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9921-60CB-4CA9-8638-D3388D2DBE5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29610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1F7B-24BC-43F5-96B9-EE485949B77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7052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99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15;p3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64400" y="2111133"/>
            <a:ext cx="4696400" cy="398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966600" y="4659067"/>
            <a:ext cx="2541600" cy="13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76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57;p5"/>
          <p:cNvGrpSpPr>
            <a:grpSpLocks/>
          </p:cNvGrpSpPr>
          <p:nvPr/>
        </p:nvGrpSpPr>
        <p:grpSpPr bwMode="auto">
          <a:xfrm>
            <a:off x="0" y="0"/>
            <a:ext cx="12211050" cy="6865938"/>
            <a:chOff x="-207" y="0"/>
            <a:chExt cx="9158157" cy="5149835"/>
          </a:xfrm>
        </p:grpSpPr>
        <p:sp>
          <p:nvSpPr>
            <p:cNvPr id="5" name="Google Shape;258;p5"/>
            <p:cNvSpPr/>
            <p:nvPr/>
          </p:nvSpPr>
          <p:spPr>
            <a:xfrm>
              <a:off x="8504307" y="4490180"/>
              <a:ext cx="653643" cy="65370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6" name="Google Shape;259;p5"/>
            <p:cNvSpPr/>
            <p:nvPr/>
          </p:nvSpPr>
          <p:spPr>
            <a:xfrm>
              <a:off x="-207" y="0"/>
              <a:ext cx="653644" cy="5143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7" name="Google Shape;260;p5"/>
            <p:cNvSpPr/>
            <p:nvPr/>
          </p:nvSpPr>
          <p:spPr>
            <a:xfrm>
              <a:off x="322448" y="664418"/>
              <a:ext cx="8181858" cy="65370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grpSp>
          <p:nvGrpSpPr>
            <p:cNvPr id="8" name="Google Shape;261;p5"/>
            <p:cNvGrpSpPr>
              <a:grpSpLocks/>
            </p:cNvGrpSpPr>
            <p:nvPr/>
          </p:nvGrpSpPr>
          <p:grpSpPr bwMode="auto"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0" name="Google Shape;262;p5"/>
              <p:cNvSpPr/>
              <p:nvPr/>
            </p:nvSpPr>
            <p:spPr>
              <a:xfrm>
                <a:off x="5385375" y="498407"/>
                <a:ext cx="802729" cy="9933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31" name="Google Shape;263;p5"/>
              <p:cNvSpPr/>
              <p:nvPr/>
            </p:nvSpPr>
            <p:spPr>
              <a:xfrm>
                <a:off x="5385375" y="727487"/>
                <a:ext cx="802729" cy="983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32" name="Google Shape;264;p5"/>
              <p:cNvSpPr/>
              <p:nvPr/>
            </p:nvSpPr>
            <p:spPr>
              <a:xfrm>
                <a:off x="5385375" y="955555"/>
                <a:ext cx="802729" cy="9933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  <p:grpSp>
          <p:nvGrpSpPr>
            <p:cNvPr id="9" name="Google Shape;265;p5"/>
            <p:cNvGrpSpPr>
              <a:grpSpLocks/>
            </p:cNvGrpSpPr>
            <p:nvPr/>
          </p:nvGrpSpPr>
          <p:grpSpPr bwMode="auto"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14" name="Google Shape;266;p5"/>
              <p:cNvSpPr/>
              <p:nvPr/>
            </p:nvSpPr>
            <p:spPr>
              <a:xfrm>
                <a:off x="7134749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5" name="Google Shape;267;p5"/>
              <p:cNvSpPr/>
              <p:nvPr/>
            </p:nvSpPr>
            <p:spPr>
              <a:xfrm>
                <a:off x="7287207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6" name="Google Shape;268;p5"/>
              <p:cNvSpPr/>
              <p:nvPr/>
            </p:nvSpPr>
            <p:spPr>
              <a:xfrm>
                <a:off x="7439665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7" name="Google Shape;269;p5"/>
              <p:cNvSpPr/>
              <p:nvPr/>
            </p:nvSpPr>
            <p:spPr>
              <a:xfrm>
                <a:off x="7134749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8" name="Google Shape;270;p5"/>
              <p:cNvSpPr/>
              <p:nvPr/>
            </p:nvSpPr>
            <p:spPr>
              <a:xfrm>
                <a:off x="7287207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9" name="Google Shape;271;p5"/>
              <p:cNvSpPr/>
              <p:nvPr/>
            </p:nvSpPr>
            <p:spPr>
              <a:xfrm>
                <a:off x="7439665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0" name="Google Shape;272;p5"/>
              <p:cNvSpPr/>
              <p:nvPr/>
            </p:nvSpPr>
            <p:spPr>
              <a:xfrm>
                <a:off x="7134749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1" name="Google Shape;273;p5"/>
              <p:cNvSpPr/>
              <p:nvPr/>
            </p:nvSpPr>
            <p:spPr>
              <a:xfrm>
                <a:off x="7287207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2" name="Google Shape;274;p5"/>
              <p:cNvSpPr/>
              <p:nvPr/>
            </p:nvSpPr>
            <p:spPr>
              <a:xfrm>
                <a:off x="7439665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3" name="Google Shape;275;p5"/>
              <p:cNvSpPr/>
              <p:nvPr/>
            </p:nvSpPr>
            <p:spPr>
              <a:xfrm>
                <a:off x="7134749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4" name="Google Shape;276;p5"/>
              <p:cNvSpPr/>
              <p:nvPr/>
            </p:nvSpPr>
            <p:spPr>
              <a:xfrm>
                <a:off x="7287207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5" name="Google Shape;277;p5"/>
              <p:cNvSpPr/>
              <p:nvPr/>
            </p:nvSpPr>
            <p:spPr>
              <a:xfrm>
                <a:off x="7439665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6" name="Google Shape;278;p5"/>
              <p:cNvSpPr/>
              <p:nvPr/>
            </p:nvSpPr>
            <p:spPr>
              <a:xfrm>
                <a:off x="7592123" y="41405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7" name="Google Shape;279;p5"/>
              <p:cNvSpPr/>
              <p:nvPr/>
            </p:nvSpPr>
            <p:spPr>
              <a:xfrm>
                <a:off x="7592123" y="56651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8" name="Google Shape;280;p5"/>
              <p:cNvSpPr/>
              <p:nvPr/>
            </p:nvSpPr>
            <p:spPr>
              <a:xfrm>
                <a:off x="7592123" y="71897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29" name="Google Shape;281;p5"/>
              <p:cNvSpPr/>
              <p:nvPr/>
            </p:nvSpPr>
            <p:spPr>
              <a:xfrm>
                <a:off x="7592123" y="871433"/>
                <a:ext cx="44841" cy="4484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  <p:grpSp>
          <p:nvGrpSpPr>
            <p:cNvPr id="10" name="Google Shape;282;p5"/>
            <p:cNvGrpSpPr>
              <a:grpSpLocks/>
            </p:cNvGrpSpPr>
            <p:nvPr/>
          </p:nvGrpSpPr>
          <p:grpSpPr bwMode="auto"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11" name="Google Shape;283;p5"/>
              <p:cNvSpPr/>
              <p:nvPr/>
            </p:nvSpPr>
            <p:spPr>
              <a:xfrm>
                <a:off x="5386739" y="497804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2" name="Google Shape;284;p5"/>
              <p:cNvSpPr/>
              <p:nvPr/>
            </p:nvSpPr>
            <p:spPr>
              <a:xfrm>
                <a:off x="5386739" y="726885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  <p:sp>
            <p:nvSpPr>
              <p:cNvPr id="13" name="Google Shape;285;p5"/>
              <p:cNvSpPr/>
              <p:nvPr/>
            </p:nvSpPr>
            <p:spPr>
              <a:xfrm>
                <a:off x="5386739" y="955965"/>
                <a:ext cx="799456" cy="99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3733"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599700" y="2132933"/>
            <a:ext cx="8867600" cy="38480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288;p5"/>
          <p:cNvSpPr txBox="1">
            <a:spLocks noGrp="1"/>
          </p:cNvSpPr>
          <p:nvPr>
            <p:ph type="sldNum" idx="10"/>
          </p:nvPr>
        </p:nvSpPr>
        <p:spPr>
          <a:xfrm>
            <a:off x="11339513" y="5986463"/>
            <a:ext cx="871537" cy="871537"/>
          </a:xfrm>
        </p:spPr>
        <p:txBody>
          <a:bodyPr lIns="0" tIns="0" rIns="0" bIns="0">
            <a:noAutofit/>
          </a:bodyPr>
          <a:lstStyle>
            <a:lvl1pPr algn="ctr">
              <a:defRPr smtClean="0"/>
            </a:lvl1pPr>
          </a:lstStyle>
          <a:p>
            <a:pPr>
              <a:defRPr/>
            </a:pPr>
            <a:fld id="{FAE73297-4800-4FE8-AFBC-D9D11F073EA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64150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6"/>
          <p:cNvSpPr/>
          <p:nvPr/>
        </p:nvSpPr>
        <p:spPr>
          <a:xfrm>
            <a:off x="8134350" y="0"/>
            <a:ext cx="40671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733"/>
          </a:p>
        </p:txBody>
      </p:sp>
      <p:sp>
        <p:nvSpPr>
          <p:cNvPr id="5" name="Google Shape;291;p6"/>
          <p:cNvSpPr/>
          <p:nvPr/>
        </p:nvSpPr>
        <p:spPr>
          <a:xfrm>
            <a:off x="11339513" y="5986463"/>
            <a:ext cx="871537" cy="8715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733"/>
          </a:p>
        </p:txBody>
      </p:sp>
      <p:sp>
        <p:nvSpPr>
          <p:cNvPr id="6" name="Google Shape;292;p6"/>
          <p:cNvSpPr/>
          <p:nvPr/>
        </p:nvSpPr>
        <p:spPr>
          <a:xfrm>
            <a:off x="430213" y="862013"/>
            <a:ext cx="5961062" cy="8715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733"/>
          </a:p>
        </p:txBody>
      </p:sp>
      <p:grpSp>
        <p:nvGrpSpPr>
          <p:cNvPr id="7" name="Google Shape;293;p6"/>
          <p:cNvGrpSpPr>
            <a:grpSpLocks/>
          </p:cNvGrpSpPr>
          <p:nvPr/>
        </p:nvGrpSpPr>
        <p:grpSpPr bwMode="auto">
          <a:xfrm>
            <a:off x="0" y="862013"/>
            <a:ext cx="207963" cy="871537"/>
            <a:chOff x="5385375" y="498300"/>
            <a:chExt cx="802200" cy="556500"/>
          </a:xfrm>
        </p:grpSpPr>
        <p:sp>
          <p:nvSpPr>
            <p:cNvPr id="8" name="Google Shape;294;p6"/>
            <p:cNvSpPr/>
            <p:nvPr/>
          </p:nvSpPr>
          <p:spPr>
            <a:xfrm>
              <a:off x="5385375" y="498300"/>
              <a:ext cx="802200" cy="99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9" name="Google Shape;295;p6"/>
            <p:cNvSpPr/>
            <p:nvPr/>
          </p:nvSpPr>
          <p:spPr>
            <a:xfrm>
              <a:off x="5385375" y="727388"/>
              <a:ext cx="802200" cy="98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0" name="Google Shape;296;p6"/>
            <p:cNvSpPr/>
            <p:nvPr/>
          </p:nvSpPr>
          <p:spPr>
            <a:xfrm>
              <a:off x="5385375" y="955461"/>
              <a:ext cx="802200" cy="993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</p:grpSp>
      <p:grpSp>
        <p:nvGrpSpPr>
          <p:cNvPr id="11" name="Google Shape;297;p6"/>
          <p:cNvGrpSpPr>
            <a:grpSpLocks/>
          </p:cNvGrpSpPr>
          <p:nvPr/>
        </p:nvGrpSpPr>
        <p:grpSpPr bwMode="auto">
          <a:xfrm>
            <a:off x="7245350" y="5978525"/>
            <a:ext cx="889000" cy="887413"/>
            <a:chOff x="7134700" y="414375"/>
            <a:chExt cx="501919" cy="501900"/>
          </a:xfrm>
        </p:grpSpPr>
        <p:sp>
          <p:nvSpPr>
            <p:cNvPr id="12" name="Google Shape;298;p6"/>
            <p:cNvSpPr/>
            <p:nvPr/>
          </p:nvSpPr>
          <p:spPr>
            <a:xfrm>
              <a:off x="7134700" y="414375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3" name="Google Shape;299;p6"/>
            <p:cNvSpPr/>
            <p:nvPr/>
          </p:nvSpPr>
          <p:spPr>
            <a:xfrm>
              <a:off x="7287068" y="414375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4" name="Google Shape;300;p6"/>
            <p:cNvSpPr/>
            <p:nvPr/>
          </p:nvSpPr>
          <p:spPr>
            <a:xfrm>
              <a:off x="7439437" y="414375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5" name="Google Shape;301;p6"/>
            <p:cNvSpPr/>
            <p:nvPr/>
          </p:nvSpPr>
          <p:spPr>
            <a:xfrm>
              <a:off x="7134700" y="567010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6" name="Google Shape;302;p6"/>
            <p:cNvSpPr/>
            <p:nvPr/>
          </p:nvSpPr>
          <p:spPr>
            <a:xfrm>
              <a:off x="7287068" y="567010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7" name="Google Shape;303;p6"/>
            <p:cNvSpPr/>
            <p:nvPr/>
          </p:nvSpPr>
          <p:spPr>
            <a:xfrm>
              <a:off x="7439437" y="567010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8" name="Google Shape;304;p6"/>
            <p:cNvSpPr/>
            <p:nvPr/>
          </p:nvSpPr>
          <p:spPr>
            <a:xfrm>
              <a:off x="7134700" y="718747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19" name="Google Shape;305;p6"/>
            <p:cNvSpPr/>
            <p:nvPr/>
          </p:nvSpPr>
          <p:spPr>
            <a:xfrm>
              <a:off x="7287068" y="718747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0" name="Google Shape;306;p6"/>
            <p:cNvSpPr/>
            <p:nvPr/>
          </p:nvSpPr>
          <p:spPr>
            <a:xfrm>
              <a:off x="7439437" y="718747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1" name="Google Shape;307;p6"/>
            <p:cNvSpPr/>
            <p:nvPr/>
          </p:nvSpPr>
          <p:spPr>
            <a:xfrm>
              <a:off x="7134700" y="871382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2" name="Google Shape;308;p6"/>
            <p:cNvSpPr/>
            <p:nvPr/>
          </p:nvSpPr>
          <p:spPr>
            <a:xfrm>
              <a:off x="7287068" y="871382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3" name="Google Shape;309;p6"/>
            <p:cNvSpPr/>
            <p:nvPr/>
          </p:nvSpPr>
          <p:spPr>
            <a:xfrm>
              <a:off x="7439437" y="871382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4" name="Google Shape;310;p6"/>
            <p:cNvSpPr/>
            <p:nvPr/>
          </p:nvSpPr>
          <p:spPr>
            <a:xfrm>
              <a:off x="7591805" y="414375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5" name="Google Shape;311;p6"/>
            <p:cNvSpPr/>
            <p:nvPr/>
          </p:nvSpPr>
          <p:spPr>
            <a:xfrm>
              <a:off x="7591805" y="567010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6" name="Google Shape;312;p6"/>
            <p:cNvSpPr/>
            <p:nvPr/>
          </p:nvSpPr>
          <p:spPr>
            <a:xfrm>
              <a:off x="7591805" y="718747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27" name="Google Shape;313;p6"/>
            <p:cNvSpPr/>
            <p:nvPr/>
          </p:nvSpPr>
          <p:spPr>
            <a:xfrm>
              <a:off x="7591805" y="871382"/>
              <a:ext cx="44814" cy="4489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</p:grpSp>
      <p:grpSp>
        <p:nvGrpSpPr>
          <p:cNvPr id="28" name="Google Shape;314;p6"/>
          <p:cNvGrpSpPr>
            <a:grpSpLocks/>
          </p:cNvGrpSpPr>
          <p:nvPr/>
        </p:nvGrpSpPr>
        <p:grpSpPr bwMode="auto">
          <a:xfrm rot="-5400000">
            <a:off x="10691019" y="-223044"/>
            <a:ext cx="425450" cy="871538"/>
            <a:chOff x="5385375" y="498300"/>
            <a:chExt cx="802200" cy="556500"/>
          </a:xfrm>
        </p:grpSpPr>
        <p:sp>
          <p:nvSpPr>
            <p:cNvPr id="29" name="Google Shape;315;p6"/>
            <p:cNvSpPr/>
            <p:nvPr/>
          </p:nvSpPr>
          <p:spPr>
            <a:xfrm>
              <a:off x="5421295" y="510464"/>
              <a:ext cx="802200" cy="993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30" name="Google Shape;316;p6"/>
            <p:cNvSpPr/>
            <p:nvPr/>
          </p:nvSpPr>
          <p:spPr>
            <a:xfrm>
              <a:off x="5385375" y="727387"/>
              <a:ext cx="802200" cy="983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  <p:sp>
          <p:nvSpPr>
            <p:cNvPr id="31" name="Google Shape;317;p6"/>
            <p:cNvSpPr/>
            <p:nvPr/>
          </p:nvSpPr>
          <p:spPr>
            <a:xfrm>
              <a:off x="5385376" y="955462"/>
              <a:ext cx="802200" cy="993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733"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678267" y="862000"/>
            <a:ext cx="5712400" cy="8716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678267" y="2132933"/>
            <a:ext cx="5712400" cy="38480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0;p6"/>
          <p:cNvSpPr txBox="1">
            <a:spLocks noGrp="1"/>
          </p:cNvSpPr>
          <p:nvPr>
            <p:ph type="sldNum" idx="10"/>
          </p:nvPr>
        </p:nvSpPr>
        <p:spPr>
          <a:xfrm>
            <a:off x="11339513" y="5986463"/>
            <a:ext cx="871537" cy="871537"/>
          </a:xfrm>
        </p:spPr>
        <p:txBody>
          <a:bodyPr lIns="0" tIns="0" rIns="0" bIns="0">
            <a:noAutofit/>
          </a:bodyPr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4B8DA3-8EC1-4F4B-B980-66DAB51896F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59276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CCA79-68A6-4CAD-A064-58D7F5F08CE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9784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6633A1-32CB-4A3E-AB72-5BA8834EFFAC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BC8ABE-5111-4498-BF80-71256B0733A4}" type="slidenum">
              <a:rPr lang="en-US" altLang="en-US"/>
              <a:pPr>
                <a:defRPr/>
              </a:pPr>
              <a:t>‹#›</a:t>
            </a:fld>
            <a:endParaRPr lang="th-TH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396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7E8E-F297-4C19-920D-80D568AE2F8A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F61A-AAE2-45B7-A172-08E9E6469C5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5071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612547" y="636139"/>
            <a:ext cx="5526995" cy="552699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5111976" y="2447819"/>
            <a:ext cx="2922467" cy="292246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0256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32198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1;p14"/>
          <p:cNvSpPr>
            <a:spLocks/>
          </p:cNvSpPr>
          <p:nvPr/>
        </p:nvSpPr>
        <p:spPr bwMode="auto">
          <a:xfrm flipH="1">
            <a:off x="-468313" y="-277813"/>
            <a:ext cx="2844801" cy="3048001"/>
          </a:xfrm>
          <a:custGeom>
            <a:avLst/>
            <a:gdLst>
              <a:gd name="T0" fmla="*/ 2147483646 w 85333"/>
              <a:gd name="T1" fmla="*/ 2147483646 h 91458"/>
              <a:gd name="T2" fmla="*/ 2147483646 w 85333"/>
              <a:gd name="T3" fmla="*/ 2147483646 h 91458"/>
              <a:gd name="T4" fmla="*/ 2147483646 w 85333"/>
              <a:gd name="T5" fmla="*/ 2147483646 h 91458"/>
              <a:gd name="T6" fmla="*/ 2147483646 w 85333"/>
              <a:gd name="T7" fmla="*/ 2147483646 h 91458"/>
              <a:gd name="T8" fmla="*/ 2147483646 w 85333"/>
              <a:gd name="T9" fmla="*/ 2147483646 h 91458"/>
              <a:gd name="T10" fmla="*/ 2147483646 w 85333"/>
              <a:gd name="T11" fmla="*/ 2147483646 h 91458"/>
              <a:gd name="T12" fmla="*/ 2147483646 w 85333"/>
              <a:gd name="T13" fmla="*/ 2147483646 h 91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333" h="91458" extrusionOk="0">
                <a:moveTo>
                  <a:pt x="8150" y="3402"/>
                </a:moveTo>
                <a:cubicBezTo>
                  <a:pt x="-3980" y="5458"/>
                  <a:pt x="-382" y="14093"/>
                  <a:pt x="5066" y="20672"/>
                </a:cubicBezTo>
                <a:cubicBezTo>
                  <a:pt x="10514" y="27251"/>
                  <a:pt x="33130" y="32392"/>
                  <a:pt x="40840" y="42877"/>
                </a:cubicBezTo>
                <a:cubicBezTo>
                  <a:pt x="48550" y="53363"/>
                  <a:pt x="44747" y="76698"/>
                  <a:pt x="51326" y="83585"/>
                </a:cubicBezTo>
                <a:cubicBezTo>
                  <a:pt x="57905" y="90473"/>
                  <a:pt x="75895" y="96744"/>
                  <a:pt x="80315" y="84202"/>
                </a:cubicBezTo>
                <a:cubicBezTo>
                  <a:pt x="84735" y="71661"/>
                  <a:pt x="89876" y="21803"/>
                  <a:pt x="77848" y="8336"/>
                </a:cubicBezTo>
                <a:cubicBezTo>
                  <a:pt x="65821" y="-5131"/>
                  <a:pt x="20280" y="1346"/>
                  <a:pt x="8150" y="3402"/>
                </a:cubicBezTo>
                <a:close/>
              </a:path>
            </a:pathLst>
          </a:custGeom>
          <a:solidFill>
            <a:srgbClr val="FFE599">
              <a:alpha val="5176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" name="Google Shape;103;p14"/>
          <p:cNvSpPr/>
          <p:nvPr/>
        </p:nvSpPr>
        <p:spPr>
          <a:xfrm rot="16200000" flipH="1">
            <a:off x="935038" y="4854575"/>
            <a:ext cx="1068387" cy="2938463"/>
          </a:xfrm>
          <a:custGeom>
            <a:avLst/>
            <a:gdLst/>
            <a:ahLst/>
            <a:cxnLst/>
            <a:rect l="l" t="t" r="r" b="b"/>
            <a:pathLst>
              <a:path w="48650" h="133845" extrusionOk="0">
                <a:moveTo>
                  <a:pt x="7272" y="1"/>
                </a:moveTo>
                <a:lnTo>
                  <a:pt x="2224" y="34865"/>
                </a:lnTo>
                <a:cubicBezTo>
                  <a:pt x="0" y="49323"/>
                  <a:pt x="233" y="64018"/>
                  <a:pt x="2917" y="78405"/>
                </a:cubicBezTo>
                <a:cubicBezTo>
                  <a:pt x="3507" y="81579"/>
                  <a:pt x="4560" y="84662"/>
                  <a:pt x="6041" y="87571"/>
                </a:cubicBezTo>
                <a:lnTo>
                  <a:pt x="13244" y="101697"/>
                </a:lnTo>
                <a:cubicBezTo>
                  <a:pt x="17695" y="109473"/>
                  <a:pt x="23745" y="116347"/>
                  <a:pt x="31045" y="121923"/>
                </a:cubicBezTo>
                <a:lnTo>
                  <a:pt x="41311" y="129199"/>
                </a:lnTo>
                <a:cubicBezTo>
                  <a:pt x="43673" y="130873"/>
                  <a:pt x="46122" y="132422"/>
                  <a:pt x="48650" y="133844"/>
                </a:cubicBezTo>
                <a:lnTo>
                  <a:pt x="486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733"/>
          </a:p>
        </p:txBody>
      </p:sp>
      <p:sp>
        <p:nvSpPr>
          <p:cNvPr id="15" name="Google Shape;104;p14"/>
          <p:cNvSpPr>
            <a:spLocks/>
          </p:cNvSpPr>
          <p:nvPr/>
        </p:nvSpPr>
        <p:spPr bwMode="auto">
          <a:xfrm rot="1800251">
            <a:off x="-2452688" y="4914900"/>
            <a:ext cx="4567238" cy="2697163"/>
          </a:xfrm>
          <a:custGeom>
            <a:avLst/>
            <a:gdLst>
              <a:gd name="T0" fmla="*/ 2147483646 w 132595"/>
              <a:gd name="T1" fmla="*/ 2147483646 h 53045"/>
              <a:gd name="T2" fmla="*/ 2147483646 w 132595"/>
              <a:gd name="T3" fmla="*/ 2147483646 h 53045"/>
              <a:gd name="T4" fmla="*/ 2147483646 w 132595"/>
              <a:gd name="T5" fmla="*/ 2147483646 h 53045"/>
              <a:gd name="T6" fmla="*/ 2147483646 w 132595"/>
              <a:gd name="T7" fmla="*/ 2147483646 h 53045"/>
              <a:gd name="T8" fmla="*/ 2147483646 w 132595"/>
              <a:gd name="T9" fmla="*/ 2147483646 h 53045"/>
              <a:gd name="T10" fmla="*/ 0 w 132595"/>
              <a:gd name="T11" fmla="*/ 2147483646 h 530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595" h="53045" extrusionOk="0">
                <a:moveTo>
                  <a:pt x="128488" y="53045"/>
                </a:moveTo>
                <a:cubicBezTo>
                  <a:pt x="143314" y="38229"/>
                  <a:pt x="114599" y="4232"/>
                  <a:pt x="93977" y="482"/>
                </a:cubicBezTo>
                <a:cubicBezTo>
                  <a:pt x="83457" y="-1431"/>
                  <a:pt x="73316" y="6624"/>
                  <a:pt x="62651" y="7384"/>
                </a:cubicBezTo>
                <a:cubicBezTo>
                  <a:pt x="52674" y="8095"/>
                  <a:pt x="43066" y="-2266"/>
                  <a:pt x="33449" y="482"/>
                </a:cubicBezTo>
                <a:cubicBezTo>
                  <a:pt x="29531" y="1601"/>
                  <a:pt x="26514" y="4804"/>
                  <a:pt x="23361" y="7384"/>
                </a:cubicBezTo>
                <a:cubicBezTo>
                  <a:pt x="15397" y="13899"/>
                  <a:pt x="6429" y="19527"/>
                  <a:pt x="0" y="27560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Google Shape;105;p14"/>
          <p:cNvSpPr>
            <a:spLocks/>
          </p:cNvSpPr>
          <p:nvPr/>
        </p:nvSpPr>
        <p:spPr bwMode="auto">
          <a:xfrm flipH="1">
            <a:off x="11236325" y="-246063"/>
            <a:ext cx="1068388" cy="6421438"/>
          </a:xfrm>
          <a:custGeom>
            <a:avLst/>
            <a:gdLst>
              <a:gd name="T0" fmla="*/ 2147483646 w 28296"/>
              <a:gd name="T1" fmla="*/ 2147483646 h 192660"/>
              <a:gd name="T2" fmla="*/ 2147483646 w 28296"/>
              <a:gd name="T3" fmla="*/ 2147483646 h 192660"/>
              <a:gd name="T4" fmla="*/ 2147483646 w 28296"/>
              <a:gd name="T5" fmla="*/ 2147483646 h 192660"/>
              <a:gd name="T6" fmla="*/ 2147483646 w 28296"/>
              <a:gd name="T7" fmla="*/ 2147483646 h 192660"/>
              <a:gd name="T8" fmla="*/ 2147483646 w 28296"/>
              <a:gd name="T9" fmla="*/ 2147483646 h 192660"/>
              <a:gd name="T10" fmla="*/ 2147483646 w 28296"/>
              <a:gd name="T11" fmla="*/ 2147483646 h 192660"/>
              <a:gd name="T12" fmla="*/ 2147483646 w 28296"/>
              <a:gd name="T13" fmla="*/ 2147483646 h 192660"/>
              <a:gd name="T14" fmla="*/ 2147483646 w 28296"/>
              <a:gd name="T15" fmla="*/ 2147483646 h 192660"/>
              <a:gd name="T16" fmla="*/ 2147483646 w 28296"/>
              <a:gd name="T17" fmla="*/ 2147483646 h 1926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296" h="192660" extrusionOk="0">
                <a:moveTo>
                  <a:pt x="720" y="38599"/>
                </a:moveTo>
                <a:cubicBezTo>
                  <a:pt x="103" y="68102"/>
                  <a:pt x="-411" y="153426"/>
                  <a:pt x="720" y="177378"/>
                </a:cubicBezTo>
                <a:cubicBezTo>
                  <a:pt x="1851" y="201330"/>
                  <a:pt x="4421" y="192182"/>
                  <a:pt x="7505" y="182313"/>
                </a:cubicBezTo>
                <a:cubicBezTo>
                  <a:pt x="10589" y="172444"/>
                  <a:pt x="19430" y="134820"/>
                  <a:pt x="19224" y="118166"/>
                </a:cubicBezTo>
                <a:cubicBezTo>
                  <a:pt x="19018" y="101513"/>
                  <a:pt x="5140" y="92261"/>
                  <a:pt x="6271" y="82392"/>
                </a:cubicBezTo>
                <a:cubicBezTo>
                  <a:pt x="7402" y="72523"/>
                  <a:pt x="22822" y="68823"/>
                  <a:pt x="26009" y="58954"/>
                </a:cubicBezTo>
                <a:cubicBezTo>
                  <a:pt x="29196" y="49085"/>
                  <a:pt x="28990" y="32945"/>
                  <a:pt x="25392" y="23179"/>
                </a:cubicBezTo>
                <a:cubicBezTo>
                  <a:pt x="21794" y="13413"/>
                  <a:pt x="8533" y="-2212"/>
                  <a:pt x="4421" y="358"/>
                </a:cubicBezTo>
                <a:cubicBezTo>
                  <a:pt x="309" y="2928"/>
                  <a:pt x="1337" y="9096"/>
                  <a:pt x="720" y="38599"/>
                </a:cubicBezTo>
                <a:close/>
              </a:path>
            </a:pathLst>
          </a:custGeom>
          <a:solidFill>
            <a:srgbClr val="94CCC6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" name="Google Shape;106;p14"/>
          <p:cNvSpPr>
            <a:spLocks/>
          </p:cNvSpPr>
          <p:nvPr/>
        </p:nvSpPr>
        <p:spPr bwMode="auto">
          <a:xfrm rot="16200000">
            <a:off x="9721850" y="1544637"/>
            <a:ext cx="6251576" cy="1768475"/>
          </a:xfrm>
          <a:custGeom>
            <a:avLst/>
            <a:gdLst>
              <a:gd name="T0" fmla="*/ 2147483646 w 132595"/>
              <a:gd name="T1" fmla="*/ 2147483646 h 53045"/>
              <a:gd name="T2" fmla="*/ 2147483646 w 132595"/>
              <a:gd name="T3" fmla="*/ 2147483646 h 53045"/>
              <a:gd name="T4" fmla="*/ 2147483646 w 132595"/>
              <a:gd name="T5" fmla="*/ 2147483646 h 53045"/>
              <a:gd name="T6" fmla="*/ 2147483646 w 132595"/>
              <a:gd name="T7" fmla="*/ 2147483646 h 53045"/>
              <a:gd name="T8" fmla="*/ 2147483646 w 132595"/>
              <a:gd name="T9" fmla="*/ 2147483646 h 53045"/>
              <a:gd name="T10" fmla="*/ 0 w 132595"/>
              <a:gd name="T11" fmla="*/ 2147483646 h 530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595" h="53045" extrusionOk="0">
                <a:moveTo>
                  <a:pt x="128488" y="53045"/>
                </a:moveTo>
                <a:cubicBezTo>
                  <a:pt x="143314" y="38229"/>
                  <a:pt x="114599" y="4232"/>
                  <a:pt x="93977" y="482"/>
                </a:cubicBezTo>
                <a:cubicBezTo>
                  <a:pt x="83457" y="-1431"/>
                  <a:pt x="73316" y="6624"/>
                  <a:pt x="62651" y="7384"/>
                </a:cubicBezTo>
                <a:cubicBezTo>
                  <a:pt x="52674" y="8095"/>
                  <a:pt x="43066" y="-2266"/>
                  <a:pt x="33449" y="482"/>
                </a:cubicBezTo>
                <a:cubicBezTo>
                  <a:pt x="29531" y="1601"/>
                  <a:pt x="26514" y="4804"/>
                  <a:pt x="23361" y="7384"/>
                </a:cubicBezTo>
                <a:cubicBezTo>
                  <a:pt x="15397" y="13899"/>
                  <a:pt x="6429" y="19527"/>
                  <a:pt x="0" y="27560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6600" y="4052107"/>
            <a:ext cx="3026800" cy="59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>
                <a:latin typeface="Arya"/>
                <a:ea typeface="Arya"/>
                <a:cs typeface="Arya"/>
                <a:sym typeface="Arya"/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2"/>
          </p:nvPr>
        </p:nvSpPr>
        <p:spPr>
          <a:xfrm>
            <a:off x="1365232" y="4052091"/>
            <a:ext cx="3023600" cy="59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65232" y="4647284"/>
            <a:ext cx="3023600" cy="603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3"/>
          </p:nvPr>
        </p:nvSpPr>
        <p:spPr>
          <a:xfrm>
            <a:off x="7797168" y="4052091"/>
            <a:ext cx="3029600" cy="59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4"/>
          </p:nvPr>
        </p:nvSpPr>
        <p:spPr>
          <a:xfrm>
            <a:off x="7797168" y="4647284"/>
            <a:ext cx="3029600" cy="603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5"/>
          </p:nvPr>
        </p:nvSpPr>
        <p:spPr>
          <a:xfrm>
            <a:off x="2970916" y="2084300"/>
            <a:ext cx="3023600" cy="59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2971716" y="2679501"/>
            <a:ext cx="3023600" cy="603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7"/>
          </p:nvPr>
        </p:nvSpPr>
        <p:spPr>
          <a:xfrm>
            <a:off x="6185484" y="2084300"/>
            <a:ext cx="3029600" cy="59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rya"/>
              <a:buNone/>
              <a:defRPr sz="5333" b="1">
                <a:latin typeface="Arya"/>
                <a:ea typeface="Arya"/>
                <a:cs typeface="Arya"/>
                <a:sym typeface="Arya"/>
              </a:defRPr>
            </a:lvl9pPr>
          </a:lstStyle>
          <a:p>
            <a:r>
              <a:rPr lang="th-TH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6184684" y="2679501"/>
            <a:ext cx="3029600" cy="603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9"/>
          </p:nvPr>
        </p:nvSpPr>
        <p:spPr>
          <a:xfrm>
            <a:off x="960000" y="681367"/>
            <a:ext cx="10272000" cy="46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3"/>
          </p:nvPr>
        </p:nvSpPr>
        <p:spPr>
          <a:xfrm>
            <a:off x="4578200" y="4647301"/>
            <a:ext cx="3023600" cy="603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None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247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3DEE-AE69-4BC6-A404-BFC41E59046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3657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0235-B9E8-42A5-9203-C3038D6BCE7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92447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29DC-C915-4A07-84EE-4E280807561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71416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D98D-322E-489B-99E7-A644E4A789F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79474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2F7A-B310-4CC9-9127-DF63CA28B52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897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A49C-784A-4048-833A-19AA278F488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779348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1C52-0191-4D2E-A997-888D4B2EBBC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970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82C0-B9AC-425E-B143-B6CC2B0FF84E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D7A8-15AC-4B92-B8B6-DA6559C36F3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75557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E007-D3D6-44B0-8E52-34F4CCEA819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879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3F95-2D51-4C10-86A1-DFE2923829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986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5E49-B2A3-492E-A04C-87CC567580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10438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6B4C-80AF-442A-94F8-D38B47CD0C6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8026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6254750"/>
            <a:ext cx="15875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260350"/>
            <a:ext cx="9215967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7" y="1268413"/>
            <a:ext cx="10972800" cy="50561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HY중고딕"/>
              </a:defRPr>
            </a:lvl1pPr>
          </a:lstStyle>
          <a:p>
            <a:pPr>
              <a:defRPr/>
            </a:pPr>
            <a:fld id="{93FC03F8-5088-46A0-85E1-AA1EC157976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1312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" name="Google Shape;11;p2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64400" y="4539400"/>
            <a:ext cx="4707600" cy="157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451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15;p3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64400" y="2111133"/>
            <a:ext cx="4696400" cy="398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966600" y="4659067"/>
            <a:ext cx="2541600" cy="1375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23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4"/>
          <p:cNvSpPr>
            <a:spLocks/>
          </p:cNvSpPr>
          <p:nvPr/>
        </p:nvSpPr>
        <p:spPr bwMode="auto">
          <a:xfrm>
            <a:off x="2921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20;p4"/>
          <p:cNvSpPr>
            <a:spLocks/>
          </p:cNvSpPr>
          <p:nvPr/>
        </p:nvSpPr>
        <p:spPr bwMode="auto">
          <a:xfrm>
            <a:off x="-12700" y="-12700"/>
            <a:ext cx="7035800" cy="6889750"/>
          </a:xfrm>
          <a:custGeom>
            <a:avLst/>
            <a:gdLst>
              <a:gd name="T0" fmla="*/ 2147483646 w 211075"/>
              <a:gd name="T1" fmla="*/ 0 h 206683"/>
              <a:gd name="T2" fmla="*/ 0 w 211075"/>
              <a:gd name="T3" fmla="*/ 2147483646 h 206683"/>
              <a:gd name="T4" fmla="*/ 2147483646 w 211075"/>
              <a:gd name="T5" fmla="*/ 2147483646 h 206683"/>
              <a:gd name="T6" fmla="*/ 2147483646 w 211075"/>
              <a:gd name="T7" fmla="*/ 2147483646 h 206683"/>
              <a:gd name="T8" fmla="*/ 2147483646 w 211075"/>
              <a:gd name="T9" fmla="*/ 0 h 2066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117745" y="2410533"/>
            <a:ext cx="4197600" cy="64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4197600" cy="3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23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14BCF9-A27E-496C-96E2-6BEE84476A1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58959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;p6"/>
          <p:cNvSpPr>
            <a:spLocks/>
          </p:cNvSpPr>
          <p:nvPr/>
        </p:nvSpPr>
        <p:spPr bwMode="auto">
          <a:xfrm>
            <a:off x="30480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" name="Google Shape;31;p6"/>
          <p:cNvSpPr>
            <a:spLocks/>
          </p:cNvSpPr>
          <p:nvPr/>
        </p:nvSpPr>
        <p:spPr bwMode="auto">
          <a:xfrm>
            <a:off x="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" name="Google Shape;32;p6"/>
          <p:cNvSpPr txBox="1">
            <a:spLocks noChangeArrowheads="1"/>
          </p:cNvSpPr>
          <p:nvPr/>
        </p:nvSpPr>
        <p:spPr bwMode="auto">
          <a:xfrm>
            <a:off x="1066800" y="2149475"/>
            <a:ext cx="2608263" cy="8715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9600">
                <a:solidFill>
                  <a:srgbClr val="B7B7B7"/>
                </a:solidFill>
                <a:latin typeface="Montserrat" pitchFamily="2" charset="0"/>
                <a:cs typeface="Montserrat" pitchFamily="2" charset="0"/>
                <a:sym typeface="Montserrat" pitchFamily="2" charset="0"/>
              </a:rPr>
              <a:t>“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▸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Google Shape;34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AD380A-E93F-4CF8-92A3-FC3AC0FC7BE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27492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;p8"/>
          <p:cNvSpPr>
            <a:spLocks/>
          </p:cNvSpPr>
          <p:nvPr/>
        </p:nvSpPr>
        <p:spPr bwMode="auto">
          <a:xfrm>
            <a:off x="30480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Google Shape;43;p8"/>
          <p:cNvSpPr>
            <a:spLocks/>
          </p:cNvSpPr>
          <p:nvPr/>
        </p:nvSpPr>
        <p:spPr bwMode="auto">
          <a:xfrm>
            <a:off x="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1333" y="2512133"/>
            <a:ext cx="64020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121335" y="3323233"/>
            <a:ext cx="3562400" cy="324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▸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898456" y="3323233"/>
            <a:ext cx="3562400" cy="324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▸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47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2D66C3-8231-4957-BF8F-400964A8BD2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0895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757B-1842-44A5-9F8C-15508D855C14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5141-6B3C-4EFB-973C-85ED603C3BF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847514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;p9"/>
          <p:cNvSpPr>
            <a:spLocks/>
          </p:cNvSpPr>
          <p:nvPr/>
        </p:nvSpPr>
        <p:spPr bwMode="auto">
          <a:xfrm>
            <a:off x="30480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Google Shape;50;p9"/>
          <p:cNvSpPr>
            <a:spLocks/>
          </p:cNvSpPr>
          <p:nvPr/>
        </p:nvSpPr>
        <p:spPr bwMode="auto">
          <a:xfrm>
            <a:off x="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121333" y="2512133"/>
            <a:ext cx="64020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121333" y="3353833"/>
            <a:ext cx="2651600" cy="32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908767" y="3353833"/>
            <a:ext cx="2651600" cy="32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696200" y="3353833"/>
            <a:ext cx="2651600" cy="32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▸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8" name="Google Shape;55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67B6C-48EB-469A-9B11-64D8DFD9AB6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434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2"/>
          <p:cNvSpPr>
            <a:spLocks/>
          </p:cNvSpPr>
          <p:nvPr/>
        </p:nvSpPr>
        <p:spPr bwMode="auto">
          <a:xfrm>
            <a:off x="30480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" name="Google Shape;68;p12"/>
          <p:cNvSpPr>
            <a:spLocks/>
          </p:cNvSpPr>
          <p:nvPr/>
        </p:nvSpPr>
        <p:spPr bwMode="auto">
          <a:xfrm>
            <a:off x="0" y="-14288"/>
            <a:ext cx="10972800" cy="6886576"/>
          </a:xfrm>
          <a:custGeom>
            <a:avLst/>
            <a:gdLst>
              <a:gd name="T0" fmla="*/ 0 w 328450"/>
              <a:gd name="T1" fmla="*/ 0 h 206122"/>
              <a:gd name="T2" fmla="*/ 0 w 328450"/>
              <a:gd name="T3" fmla="*/ 2147483646 h 206122"/>
              <a:gd name="T4" fmla="*/ 2147483646 w 328450"/>
              <a:gd name="T5" fmla="*/ 2147483646 h 206122"/>
              <a:gd name="T6" fmla="*/ 2147483646 w 328450"/>
              <a:gd name="T7" fmla="*/ 2147483646 h 206122"/>
              <a:gd name="T8" fmla="*/ 0 w 328450"/>
              <a:gd name="T9" fmla="*/ 0 h 206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" name="Google Shape;69;p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A2161B-35EA-4655-AA62-A84662E0922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43405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824A-7E3A-4715-91CA-E1307148027E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4434A-0A33-4ADD-9EEF-031CC336CC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0765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44475" y="182563"/>
            <a:ext cx="11703050" cy="6492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3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6D856F1-9386-417D-9F73-8237ED46C04B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F8C996-ABA8-4103-AF9F-83A93A4EFF3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63927559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046E-D2EF-4CDD-82D2-C853EEE1D86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4425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0374-C963-4EEE-99FC-B13B950F3AB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38212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702C-5076-4842-B9D2-289A3B4525C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28437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CFEC-DB20-41D0-925D-8812818D987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67676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AA23-BC82-409E-AFA9-E1CA5C430DF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21581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F84A-004B-4D5C-BE28-50FF775D32C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51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EC4A-678B-4418-A1F4-0E61BAD1D2B7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B6FD-CCC4-4645-8717-BA424A7A39E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50666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30C6-A6A4-4A48-B15C-8D4E386B1B1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73539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052B-38CB-40EC-8E06-AE225C4473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330858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4FAF-3A34-4832-A2BA-0EA88FD8FCA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84770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5E08-1804-41E0-95A1-21B1ACF372D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02514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CB0B-5A65-4B3A-A90B-7EE42370ABE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834771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7;p31"/>
          <p:cNvSpPr/>
          <p:nvPr/>
        </p:nvSpPr>
        <p:spPr>
          <a:xfrm>
            <a:off x="9802813" y="-277813"/>
            <a:ext cx="2844800" cy="3048001"/>
          </a:xfrm>
          <a:custGeom>
            <a:avLst/>
            <a:gdLst/>
            <a:ahLst/>
            <a:cxnLst/>
            <a:rect l="l" t="t" r="r" b="b"/>
            <a:pathLst>
              <a:path w="85333" h="91458" extrusionOk="0">
                <a:moveTo>
                  <a:pt x="8150" y="3402"/>
                </a:moveTo>
                <a:cubicBezTo>
                  <a:pt x="-3980" y="5458"/>
                  <a:pt x="-382" y="14093"/>
                  <a:pt x="5066" y="20672"/>
                </a:cubicBezTo>
                <a:cubicBezTo>
                  <a:pt x="10514" y="27251"/>
                  <a:pt x="33130" y="32392"/>
                  <a:pt x="40840" y="42877"/>
                </a:cubicBezTo>
                <a:cubicBezTo>
                  <a:pt x="48550" y="53363"/>
                  <a:pt x="44747" y="76698"/>
                  <a:pt x="51326" y="83585"/>
                </a:cubicBezTo>
                <a:cubicBezTo>
                  <a:pt x="57905" y="90473"/>
                  <a:pt x="75895" y="96744"/>
                  <a:pt x="80315" y="84202"/>
                </a:cubicBezTo>
                <a:cubicBezTo>
                  <a:pt x="84735" y="71661"/>
                  <a:pt x="89876" y="21803"/>
                  <a:pt x="77848" y="8336"/>
                </a:cubicBezTo>
                <a:cubicBezTo>
                  <a:pt x="65821" y="-5131"/>
                  <a:pt x="20280" y="1346"/>
                  <a:pt x="8150" y="34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5" name="Google Shape;240;p31"/>
          <p:cNvSpPr>
            <a:spLocks/>
          </p:cNvSpPr>
          <p:nvPr/>
        </p:nvSpPr>
        <p:spPr bwMode="auto">
          <a:xfrm rot="10800000" flipH="1">
            <a:off x="-125413" y="-7938"/>
            <a:ext cx="1068388" cy="6423026"/>
          </a:xfrm>
          <a:custGeom>
            <a:avLst/>
            <a:gdLst>
              <a:gd name="T0" fmla="*/ 2147483646 w 28296"/>
              <a:gd name="T1" fmla="*/ 2147483646 h 192660"/>
              <a:gd name="T2" fmla="*/ 2147483646 w 28296"/>
              <a:gd name="T3" fmla="*/ 2147483646 h 192660"/>
              <a:gd name="T4" fmla="*/ 2147483646 w 28296"/>
              <a:gd name="T5" fmla="*/ 2147483646 h 192660"/>
              <a:gd name="T6" fmla="*/ 2147483646 w 28296"/>
              <a:gd name="T7" fmla="*/ 2147483646 h 192660"/>
              <a:gd name="T8" fmla="*/ 2147483646 w 28296"/>
              <a:gd name="T9" fmla="*/ 2147483646 h 192660"/>
              <a:gd name="T10" fmla="*/ 2147483646 w 28296"/>
              <a:gd name="T11" fmla="*/ 2147483646 h 192660"/>
              <a:gd name="T12" fmla="*/ 2147483646 w 28296"/>
              <a:gd name="T13" fmla="*/ 2147483646 h 192660"/>
              <a:gd name="T14" fmla="*/ 2147483646 w 28296"/>
              <a:gd name="T15" fmla="*/ 2147483646 h 192660"/>
              <a:gd name="T16" fmla="*/ 2147483646 w 28296"/>
              <a:gd name="T17" fmla="*/ 2147483646 h 1926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296" h="192660" extrusionOk="0">
                <a:moveTo>
                  <a:pt x="720" y="38599"/>
                </a:moveTo>
                <a:cubicBezTo>
                  <a:pt x="103" y="68102"/>
                  <a:pt x="-411" y="153426"/>
                  <a:pt x="720" y="177378"/>
                </a:cubicBezTo>
                <a:cubicBezTo>
                  <a:pt x="1851" y="201330"/>
                  <a:pt x="4421" y="192182"/>
                  <a:pt x="7505" y="182313"/>
                </a:cubicBezTo>
                <a:cubicBezTo>
                  <a:pt x="10589" y="172444"/>
                  <a:pt x="19430" y="134820"/>
                  <a:pt x="19224" y="118166"/>
                </a:cubicBezTo>
                <a:cubicBezTo>
                  <a:pt x="19018" y="101513"/>
                  <a:pt x="5140" y="92261"/>
                  <a:pt x="6271" y="82392"/>
                </a:cubicBezTo>
                <a:cubicBezTo>
                  <a:pt x="7402" y="72523"/>
                  <a:pt x="22822" y="68823"/>
                  <a:pt x="26009" y="58954"/>
                </a:cubicBezTo>
                <a:cubicBezTo>
                  <a:pt x="29196" y="49085"/>
                  <a:pt x="28990" y="32945"/>
                  <a:pt x="25392" y="23179"/>
                </a:cubicBezTo>
                <a:cubicBezTo>
                  <a:pt x="21794" y="13413"/>
                  <a:pt x="8533" y="-2212"/>
                  <a:pt x="4421" y="358"/>
                </a:cubicBezTo>
                <a:cubicBezTo>
                  <a:pt x="309" y="2928"/>
                  <a:pt x="1337" y="9096"/>
                  <a:pt x="720" y="38599"/>
                </a:cubicBezTo>
                <a:close/>
              </a:path>
            </a:pathLst>
          </a:custGeom>
          <a:solidFill>
            <a:srgbClr val="FFE599">
              <a:alpha val="5176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Google Shape;241;p31"/>
          <p:cNvSpPr>
            <a:spLocks/>
          </p:cNvSpPr>
          <p:nvPr/>
        </p:nvSpPr>
        <p:spPr bwMode="auto">
          <a:xfrm rot="5400000">
            <a:off x="-3794919" y="2855119"/>
            <a:ext cx="6253163" cy="1768475"/>
          </a:xfrm>
          <a:custGeom>
            <a:avLst/>
            <a:gdLst>
              <a:gd name="T0" fmla="*/ 2147483646 w 132595"/>
              <a:gd name="T1" fmla="*/ 2147483646 h 53045"/>
              <a:gd name="T2" fmla="*/ 2147483646 w 132595"/>
              <a:gd name="T3" fmla="*/ 2147483646 h 53045"/>
              <a:gd name="T4" fmla="*/ 2147483646 w 132595"/>
              <a:gd name="T5" fmla="*/ 2147483646 h 53045"/>
              <a:gd name="T6" fmla="*/ 2147483646 w 132595"/>
              <a:gd name="T7" fmla="*/ 2147483646 h 53045"/>
              <a:gd name="T8" fmla="*/ 2147483646 w 132595"/>
              <a:gd name="T9" fmla="*/ 2147483646 h 53045"/>
              <a:gd name="T10" fmla="*/ 0 w 132595"/>
              <a:gd name="T11" fmla="*/ 2147483646 h 530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595" h="53045" extrusionOk="0">
                <a:moveTo>
                  <a:pt x="128488" y="53045"/>
                </a:moveTo>
                <a:cubicBezTo>
                  <a:pt x="143314" y="38229"/>
                  <a:pt x="114599" y="4232"/>
                  <a:pt x="93977" y="482"/>
                </a:cubicBezTo>
                <a:cubicBezTo>
                  <a:pt x="83457" y="-1431"/>
                  <a:pt x="73316" y="6624"/>
                  <a:pt x="62651" y="7384"/>
                </a:cubicBezTo>
                <a:cubicBezTo>
                  <a:pt x="52674" y="8095"/>
                  <a:pt x="43066" y="-2266"/>
                  <a:pt x="33449" y="482"/>
                </a:cubicBezTo>
                <a:cubicBezTo>
                  <a:pt x="29531" y="1601"/>
                  <a:pt x="26514" y="4804"/>
                  <a:pt x="23361" y="7384"/>
                </a:cubicBezTo>
                <a:cubicBezTo>
                  <a:pt x="15397" y="13899"/>
                  <a:pt x="6429" y="19527"/>
                  <a:pt x="0" y="27560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Google Shape;242;p31"/>
          <p:cNvSpPr/>
          <p:nvPr/>
        </p:nvSpPr>
        <p:spPr>
          <a:xfrm rot="10800000" flipH="1">
            <a:off x="11142663" y="3917950"/>
            <a:ext cx="1068387" cy="2940050"/>
          </a:xfrm>
          <a:custGeom>
            <a:avLst/>
            <a:gdLst/>
            <a:ahLst/>
            <a:cxnLst/>
            <a:rect l="l" t="t" r="r" b="b"/>
            <a:pathLst>
              <a:path w="48650" h="133845" extrusionOk="0">
                <a:moveTo>
                  <a:pt x="7272" y="1"/>
                </a:moveTo>
                <a:lnTo>
                  <a:pt x="2224" y="34865"/>
                </a:lnTo>
                <a:cubicBezTo>
                  <a:pt x="0" y="49323"/>
                  <a:pt x="233" y="64018"/>
                  <a:pt x="2917" y="78405"/>
                </a:cubicBezTo>
                <a:cubicBezTo>
                  <a:pt x="3507" y="81579"/>
                  <a:pt x="4560" y="84662"/>
                  <a:pt x="6041" y="87571"/>
                </a:cubicBezTo>
                <a:lnTo>
                  <a:pt x="13244" y="101697"/>
                </a:lnTo>
                <a:cubicBezTo>
                  <a:pt x="17695" y="109473"/>
                  <a:pt x="23745" y="116347"/>
                  <a:pt x="31045" y="121923"/>
                </a:cubicBezTo>
                <a:lnTo>
                  <a:pt x="41311" y="129199"/>
                </a:lnTo>
                <a:cubicBezTo>
                  <a:pt x="43673" y="130873"/>
                  <a:pt x="46122" y="132422"/>
                  <a:pt x="48650" y="133844"/>
                </a:cubicBezTo>
                <a:lnTo>
                  <a:pt x="48650" y="1"/>
                </a:lnTo>
                <a:close/>
              </a:path>
            </a:pathLst>
          </a:custGeom>
          <a:solidFill>
            <a:srgbClr val="94CCC6">
              <a:alpha val="56699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3733"/>
          </a:p>
        </p:txBody>
      </p:sp>
      <p:sp>
        <p:nvSpPr>
          <p:cNvPr id="8" name="Google Shape;243;p31"/>
          <p:cNvSpPr>
            <a:spLocks/>
          </p:cNvSpPr>
          <p:nvPr/>
        </p:nvSpPr>
        <p:spPr bwMode="auto">
          <a:xfrm rot="19799749" flipH="1">
            <a:off x="11179175" y="3867150"/>
            <a:ext cx="4567238" cy="2698750"/>
          </a:xfrm>
          <a:custGeom>
            <a:avLst/>
            <a:gdLst>
              <a:gd name="T0" fmla="*/ 2147483646 w 132595"/>
              <a:gd name="T1" fmla="*/ 2147483646 h 53045"/>
              <a:gd name="T2" fmla="*/ 2147483646 w 132595"/>
              <a:gd name="T3" fmla="*/ 2147483646 h 53045"/>
              <a:gd name="T4" fmla="*/ 2147483646 w 132595"/>
              <a:gd name="T5" fmla="*/ 2147483646 h 53045"/>
              <a:gd name="T6" fmla="*/ 2147483646 w 132595"/>
              <a:gd name="T7" fmla="*/ 2147483646 h 53045"/>
              <a:gd name="T8" fmla="*/ 2147483646 w 132595"/>
              <a:gd name="T9" fmla="*/ 2147483646 h 53045"/>
              <a:gd name="T10" fmla="*/ 0 w 132595"/>
              <a:gd name="T11" fmla="*/ 2147483646 h 530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595" h="53045" extrusionOk="0">
                <a:moveTo>
                  <a:pt x="128488" y="53045"/>
                </a:moveTo>
                <a:cubicBezTo>
                  <a:pt x="143314" y="38229"/>
                  <a:pt x="114599" y="4232"/>
                  <a:pt x="93977" y="482"/>
                </a:cubicBezTo>
                <a:cubicBezTo>
                  <a:pt x="83457" y="-1431"/>
                  <a:pt x="73316" y="6624"/>
                  <a:pt x="62651" y="7384"/>
                </a:cubicBezTo>
                <a:cubicBezTo>
                  <a:pt x="52674" y="8095"/>
                  <a:pt x="43066" y="-2266"/>
                  <a:pt x="33449" y="482"/>
                </a:cubicBezTo>
                <a:cubicBezTo>
                  <a:pt x="29531" y="1601"/>
                  <a:pt x="26514" y="4804"/>
                  <a:pt x="23361" y="7384"/>
                </a:cubicBezTo>
                <a:cubicBezTo>
                  <a:pt x="15397" y="13899"/>
                  <a:pt x="6429" y="19527"/>
                  <a:pt x="0" y="27560"/>
                </a:cubicBezTo>
              </a:path>
            </a:pathLst>
          </a:cu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5662200" y="2200467"/>
            <a:ext cx="5160000" cy="3162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2133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960000" y="681367"/>
            <a:ext cx="10272000" cy="46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R="50799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2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A5DB1E34-D8AA-4385-B802-84C013BF80DD}" type="datetime1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5B31C76D-1F2B-431F-BD8D-F938D0CB80B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30" r:id="rId1"/>
    <p:sldLayoutId id="2147494631" r:id="rId2"/>
    <p:sldLayoutId id="2147494632" r:id="rId3"/>
    <p:sldLayoutId id="2147494633" r:id="rId4"/>
    <p:sldLayoutId id="2147494634" r:id="rId5"/>
    <p:sldLayoutId id="2147494635" r:id="rId6"/>
    <p:sldLayoutId id="2147494636" r:id="rId7"/>
    <p:sldLayoutId id="2147494637" r:id="rId8"/>
    <p:sldLayoutId id="2147494638" r:id="rId9"/>
    <p:sldLayoutId id="2147494639" r:id="rId10"/>
    <p:sldLayoutId id="2147494640" r:id="rId11"/>
    <p:sldLayoutId id="2147494696" r:id="rId12"/>
    <p:sldLayoutId id="2147494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9BBACF-78E0-4B66-8E85-74ABCACC4619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B7AAF4-9484-46B6-B195-0113F8EA662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41" r:id="rId1"/>
    <p:sldLayoutId id="2147494642" r:id="rId2"/>
    <p:sldLayoutId id="2147494643" r:id="rId3"/>
    <p:sldLayoutId id="2147494644" r:id="rId4"/>
    <p:sldLayoutId id="2147494645" r:id="rId5"/>
    <p:sldLayoutId id="2147494646" r:id="rId6"/>
    <p:sldLayoutId id="2147494647" r:id="rId7"/>
    <p:sldLayoutId id="2147494648" r:id="rId8"/>
    <p:sldLayoutId id="2147494649" r:id="rId9"/>
    <p:sldLayoutId id="2147494650" r:id="rId10"/>
    <p:sldLayoutId id="2147494651" r:id="rId11"/>
    <p:sldLayoutId id="2147494698" r:id="rId12"/>
    <p:sldLayoutId id="2147494699" r:id="rId13"/>
    <p:sldLayoutId id="2147494700" r:id="rId14"/>
    <p:sldLayoutId id="214749470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แทนชื่อเรื่อง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3075" name="ตัวแทนข้อความ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493274-4DF2-4EEE-B745-3BB2B6D83997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2C29DA-20A2-4173-B855-07B7E1DBF56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52" r:id="rId1"/>
    <p:sldLayoutId id="2147494653" r:id="rId2"/>
    <p:sldLayoutId id="2147494654" r:id="rId3"/>
    <p:sldLayoutId id="2147494655" r:id="rId4"/>
    <p:sldLayoutId id="2147494656" r:id="rId5"/>
    <p:sldLayoutId id="2147494657" r:id="rId6"/>
    <p:sldLayoutId id="2147494658" r:id="rId7"/>
    <p:sldLayoutId id="2147494659" r:id="rId8"/>
    <p:sldLayoutId id="2147494660" r:id="rId9"/>
    <p:sldLayoutId id="2147494661" r:id="rId10"/>
    <p:sldLayoutId id="2147494662" r:id="rId11"/>
    <p:sldLayoutId id="2147494702" r:id="rId12"/>
    <p:sldLayoutId id="2147494703" r:id="rId13"/>
    <p:sldLayoutId id="214749470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1094C-5A08-40A2-9EC9-DFFE4D6839F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7EDDA-A456-41E9-8BC8-837E1C4AB28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3" r:id="rId1"/>
    <p:sldLayoutId id="2147494664" r:id="rId2"/>
    <p:sldLayoutId id="2147494665" r:id="rId3"/>
    <p:sldLayoutId id="2147494666" r:id="rId4"/>
    <p:sldLayoutId id="2147494667" r:id="rId5"/>
    <p:sldLayoutId id="2147494668" r:id="rId6"/>
    <p:sldLayoutId id="2147494669" r:id="rId7"/>
    <p:sldLayoutId id="2147494670" r:id="rId8"/>
    <p:sldLayoutId id="2147494671" r:id="rId9"/>
    <p:sldLayoutId id="2147494672" r:id="rId10"/>
    <p:sldLayoutId id="2147494673" r:id="rId11"/>
    <p:sldLayoutId id="2147494705" r:id="rId12"/>
    <p:sldLayoutId id="2147494706" r:id="rId13"/>
    <p:sldLayoutId id="2147494707" r:id="rId14"/>
    <p:sldLayoutId id="2147494708" r:id="rId15"/>
    <p:sldLayoutId id="2147494709" r:id="rId16"/>
    <p:sldLayoutId id="2147494710" r:id="rId17"/>
    <p:sldLayoutId id="2147494711" r:id="rId18"/>
    <p:sldLayoutId id="2147494712" r:id="rId19"/>
    <p:sldLayoutId id="2147494713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ชื่อเรื่อง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5123" name="ตัวแทนข้อความ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5BDB3B-ABE3-4658-A8EA-B230DEAF9D6C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9D48DE-2FE0-4C5E-A7C5-75C74840E00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74" r:id="rId1"/>
    <p:sldLayoutId id="2147494675" r:id="rId2"/>
    <p:sldLayoutId id="2147494676" r:id="rId3"/>
    <p:sldLayoutId id="2147494677" r:id="rId4"/>
    <p:sldLayoutId id="2147494678" r:id="rId5"/>
    <p:sldLayoutId id="2147494679" r:id="rId6"/>
    <p:sldLayoutId id="2147494680" r:id="rId7"/>
    <p:sldLayoutId id="2147494681" r:id="rId8"/>
    <p:sldLayoutId id="2147494682" r:id="rId9"/>
    <p:sldLayoutId id="2147494683" r:id="rId10"/>
    <p:sldLayoutId id="2147494684" r:id="rId11"/>
    <p:sldLayoutId id="214749471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511425"/>
            <a:ext cx="6913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th-TH" altLang="th-TH" smtClean="0">
              <a:sym typeface="Arial" panose="020B0604020202020204" pitchFamily="34" charset="0"/>
            </a:endParaRPr>
          </a:p>
        </p:txBody>
      </p:sp>
      <p:sp>
        <p:nvSpPr>
          <p:cNvPr id="6147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3327400"/>
            <a:ext cx="6913563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th-TH" altLang="th-TH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031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600" smtClean="0">
                <a:solidFill>
                  <a:srgbClr val="FFFFFF"/>
                </a:solidFill>
                <a:latin typeface="Montserrat" pitchFamily="2" charset="0"/>
                <a:sym typeface="Montserrat" pitchFamily="2" charset="0"/>
              </a:defRPr>
            </a:lvl1pPr>
          </a:lstStyle>
          <a:p>
            <a:pPr>
              <a:defRPr/>
            </a:pPr>
            <a:fld id="{2813CCEB-237B-45BE-A41D-32AB7050960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94715" r:id="rId1"/>
    <p:sldLayoutId id="2147494716" r:id="rId2"/>
    <p:sldLayoutId id="2147494717" r:id="rId3"/>
    <p:sldLayoutId id="2147494718" r:id="rId4"/>
    <p:sldLayoutId id="2147494719" r:id="rId5"/>
    <p:sldLayoutId id="2147494720" r:id="rId6"/>
    <p:sldLayoutId id="2147494721" r:id="rId7"/>
    <p:sldLayoutId id="2147494722" r:id="rId8"/>
    <p:sldLayoutId id="214749472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ชื่อเรื่อง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7171" name="ตัวแทนข้อความ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D5E3E9-613D-462A-AD11-853BC4EF947F}" type="datetimeFigureOut">
              <a:rPr lang="th-TH"/>
              <a:pPr>
                <a:defRPr/>
              </a:pPr>
              <a:t>27/09/65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AA513A-9AD5-49B9-98BB-1C7DE079C9D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5" r:id="rId1"/>
    <p:sldLayoutId id="2147494686" r:id="rId2"/>
    <p:sldLayoutId id="2147494687" r:id="rId3"/>
    <p:sldLayoutId id="2147494688" r:id="rId4"/>
    <p:sldLayoutId id="2147494689" r:id="rId5"/>
    <p:sldLayoutId id="2147494690" r:id="rId6"/>
    <p:sldLayoutId id="2147494691" r:id="rId7"/>
    <p:sldLayoutId id="2147494692" r:id="rId8"/>
    <p:sldLayoutId id="2147494693" r:id="rId9"/>
    <p:sldLayoutId id="2147494694" r:id="rId10"/>
    <p:sldLayoutId id="2147494695" r:id="rId11"/>
    <p:sldLayoutId id="2147494724" r:id="rId12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0.png"/><Relationship Id="rId4" Type="http://schemas.openxmlformats.org/officeDocument/2006/relationships/image" Target="../media/image65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0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2908300" y="4724400"/>
            <a:ext cx="7219950" cy="1296988"/>
          </a:xfrm>
          <a:prstGeom prst="rect">
            <a:avLst/>
          </a:prstGeo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alt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39939" name="รูปภาพ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ชื่อเรื่อง 4"/>
          <p:cNvSpPr txBox="1">
            <a:spLocks noChangeArrowheads="1"/>
          </p:cNvSpPr>
          <p:nvPr/>
        </p:nvSpPr>
        <p:spPr bwMode="auto">
          <a:xfrm>
            <a:off x="2334005" y="3912281"/>
            <a:ext cx="7767637" cy="11144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th-TH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</a:rPr>
              <a:t> เรื่อง แนวทางการจ้างที่ปรึกษา</a:t>
            </a:r>
          </a:p>
        </p:txBody>
      </p:sp>
      <p:sp>
        <p:nvSpPr>
          <p:cNvPr id="8" name="ชื่อเรื่อง 4"/>
          <p:cNvSpPr txBox="1">
            <a:spLocks noChangeArrowheads="1"/>
          </p:cNvSpPr>
          <p:nvPr/>
        </p:nvSpPr>
        <p:spPr bwMode="auto">
          <a:xfrm>
            <a:off x="1343472" y="2523048"/>
            <a:ext cx="8763709" cy="11144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th-TH" sz="8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4462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เอกสารประกอบการบรรยาย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BC0A6-B5DD-4F15-BACA-26BB6F320574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42" name="สี่เหลี่ยมผืนผ้า: มุมมน 41"/>
          <p:cNvSpPr/>
          <p:nvPr/>
        </p:nvSpPr>
        <p:spPr>
          <a:xfrm>
            <a:off x="963613" y="3094038"/>
            <a:ext cx="3946525" cy="1847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Google Shape;868;p46"/>
          <p:cNvSpPr txBox="1">
            <a:spLocks noChangeArrowheads="1"/>
          </p:cNvSpPr>
          <p:nvPr/>
        </p:nvSpPr>
        <p:spPr bwMode="auto">
          <a:xfrm>
            <a:off x="1041400" y="3148013"/>
            <a:ext cx="3756025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None/>
              <a:defRPr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None/>
              <a:defRPr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None/>
              <a:defRPr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None/>
              <a:defRPr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sz="3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72A31"/>
              </a:buClr>
              <a:buFont typeface="Poppins" panose="00000500000000000000" pitchFamily="2" charset="0"/>
              <a:buNone/>
              <a:defRPr/>
            </a:pPr>
            <a:r>
              <a:rPr lang="th-TH" altLang="th-TH" b="1" kern="0" dirty="0">
                <a:solidFill>
                  <a:srgbClr val="172A31"/>
                </a:solidFill>
                <a:latin typeface="Angsana New" panose="02020603050405020304" pitchFamily="18" charset="-34"/>
                <a:ea typeface="Poppins" panose="00000500000000000000" pitchFamily="2" charset="0"/>
                <a:cs typeface="Angsana New" panose="02020603050405020304" pitchFamily="18" charset="-34"/>
                <a:sym typeface="Poppins" panose="00000500000000000000" pitchFamily="2" charset="0"/>
              </a:rPr>
              <a:t>ขอบเขตของงานจ้างที่ปรึกษา</a:t>
            </a:r>
          </a:p>
        </p:txBody>
      </p:sp>
      <p:sp>
        <p:nvSpPr>
          <p:cNvPr id="25" name="Google Shape;869;p46"/>
          <p:cNvSpPr txBox="1">
            <a:spLocks/>
          </p:cNvSpPr>
          <p:nvPr/>
        </p:nvSpPr>
        <p:spPr>
          <a:xfrm>
            <a:off x="963613" y="3741738"/>
            <a:ext cx="3946525" cy="1397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pPr marL="0" indent="0" eaLnBrk="1" fontAlgn="auto" hangingPunct="1">
              <a:defRPr/>
            </a:pPr>
            <a:r>
              <a:rPr lang="th-TH" sz="2667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เนื้อหาของ </a:t>
            </a:r>
            <a:r>
              <a:rPr lang="en-US" sz="2667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TOR </a:t>
            </a:r>
            <a:r>
              <a:rPr lang="th-TH" sz="2667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ในงานจ้างที่ปรึกษา ควรจะต้องมีรายละเอียดอะไรบ้าง</a:t>
            </a:r>
          </a:p>
        </p:txBody>
      </p:sp>
      <p:sp>
        <p:nvSpPr>
          <p:cNvPr id="44" name="สี่เหลี่ยมผืนผ้า: มุมมน 43"/>
          <p:cNvSpPr/>
          <p:nvPr/>
        </p:nvSpPr>
        <p:spPr>
          <a:xfrm>
            <a:off x="6142038" y="3094038"/>
            <a:ext cx="5659437" cy="2998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Google Shape;871;p46"/>
          <p:cNvSpPr txBox="1">
            <a:spLocks/>
          </p:cNvSpPr>
          <p:nvPr/>
        </p:nvSpPr>
        <p:spPr>
          <a:xfrm>
            <a:off x="6024563" y="3741738"/>
            <a:ext cx="5776912" cy="24669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3175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867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pPr marL="109538" indent="0" algn="thaiDist" eaLnBrk="1" fontAlgn="auto" hangingPunct="1">
              <a:tabLst>
                <a:tab pos="341313" algn="l"/>
                <a:tab pos="573088" algn="l"/>
              </a:tabLst>
              <a:defRPr/>
            </a:pP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kern="0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</a:t>
            </a: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</a:t>
            </a: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นอกจากให้พิจารณาเกณฑ์ด้านคุณภาพตามพระราชบัญญัติฯ มาตรา 75 แล้ว ให้เป็นไปตามเกณฑ์ในการพิจารณาและ</a:t>
            </a:r>
            <a:b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การให้น้ำหนักตามพระราชบัญญัติฯ มาตรา 76 </a:t>
            </a:r>
          </a:p>
          <a:p>
            <a:pPr marL="109538" indent="0" algn="thaiDist" eaLnBrk="1" fontAlgn="auto" hangingPunct="1">
              <a:tabLst>
                <a:tab pos="341313" algn="l"/>
                <a:tab pos="573088" algn="l"/>
              </a:tabLst>
              <a:defRPr/>
            </a:pP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kern="0" dirty="0">
                <a:solidFill>
                  <a:srgbClr val="C0504D">
                    <a:lumMod val="75000"/>
                  </a:srgb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  <a:sym typeface="Wingdings" panose="05000000000000000000" pitchFamily="2" charset="2"/>
              </a:rPr>
              <a:t>	</a:t>
            </a:r>
            <a:r>
              <a:rPr lang="th-TH" sz="24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ประกาศคณะกรรมการนโยบาย เรื่อง ตัวอย่างการพิจารณาลักษณะความซับซ้อนของงานจ้างที่ปรึกษาตามพระราชบัญญัติฯ</a:t>
            </a:r>
          </a:p>
        </p:txBody>
      </p:sp>
      <p:sp>
        <p:nvSpPr>
          <p:cNvPr id="37" name="Google Shape;868;p46"/>
          <p:cNvSpPr txBox="1">
            <a:spLocks/>
          </p:cNvSpPr>
          <p:nvPr/>
        </p:nvSpPr>
        <p:spPr>
          <a:xfrm>
            <a:off x="6626225" y="3227388"/>
            <a:ext cx="4635500" cy="70485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defTabSz="1219170" eaLnBrk="1" fontAlgn="auto" hangingPunct="1">
              <a:buClr>
                <a:srgbClr val="172A31"/>
              </a:buClr>
              <a:defRPr/>
            </a:pPr>
            <a:r>
              <a:rPr lang="th-TH" sz="32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หลักเกณฑ์การพิจารณาคัดเลือกข้อเสนอ</a:t>
            </a:r>
          </a:p>
        </p:txBody>
      </p:sp>
      <p:pic>
        <p:nvPicPr>
          <p:cNvPr id="50186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675" y="857250"/>
            <a:ext cx="20589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รูปภาพ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738" y="617538"/>
            <a:ext cx="23304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กากบาท 44"/>
          <p:cNvSpPr/>
          <p:nvPr/>
        </p:nvSpPr>
        <p:spPr>
          <a:xfrm>
            <a:off x="5408613" y="1701800"/>
            <a:ext cx="892175" cy="876300"/>
          </a:xfrm>
          <a:prstGeom prst="plus">
            <a:avLst>
              <a:gd name="adj" fmla="val 414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กราฟิก 37" descr="กราฟและกระดาษบันทึกย่อ pads พร้อมดินส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275" y="1584325"/>
            <a:ext cx="5695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/>
          <p:nvPr/>
        </p:nvSpPr>
        <p:spPr>
          <a:xfrm>
            <a:off x="57150" y="2171700"/>
            <a:ext cx="3168650" cy="2260600"/>
          </a:xfrm>
          <a:prstGeom prst="rect">
            <a:avLst/>
          </a:prstGeom>
          <a:solidFill>
            <a:srgbClr val="CFDAC4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เนื้อหาของ </a:t>
            </a:r>
            <a:r>
              <a:rPr lang="en-US" sz="32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TOR  </a:t>
            </a:r>
            <a:r>
              <a:rPr lang="th-TH" sz="32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910D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ควรจะต้องมีรายละเอียดดังต่อไปนี้</a:t>
            </a:r>
            <a:endParaRPr lang="en-US" sz="3200" b="1" dirty="0">
              <a:solidFill>
                <a:srgbClr val="910D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(โดยเขียนให้สอดคล้องกับภารกิจ ความต้องการของหน่วยงานของรัฐ</a:t>
            </a:r>
            <a:r>
              <a:rPr lang="en-US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สี่เหลี่ยมผืนผ้า: มุมมน 28"/>
          <p:cNvSpPr/>
          <p:nvPr/>
        </p:nvSpPr>
        <p:spPr bwMode="auto">
          <a:xfrm>
            <a:off x="4008438" y="247650"/>
            <a:ext cx="7991475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 indent="6350">
              <a:defRPr/>
            </a:pPr>
            <a:r>
              <a:rPr lang="en-US" sz="2800" b="1" dirty="0">
                <a:solidFill>
                  <a:prstClr val="black"/>
                </a:solidFill>
              </a:rPr>
              <a:t>1.</a:t>
            </a:r>
            <a:r>
              <a:rPr lang="th-TH" sz="2800" b="1" dirty="0">
                <a:solidFill>
                  <a:prstClr val="black"/>
                </a:solidFill>
              </a:rPr>
              <a:t> ที่มา หรือ ความเป็นมา </a:t>
            </a:r>
            <a:r>
              <a:rPr lang="th-TH" b="1" dirty="0">
                <a:solidFill>
                  <a:srgbClr val="C00000"/>
                </a:solidFill>
              </a:rPr>
              <a:t>(เหตุผลความจำเป็นที่ต้องจัดซื้อสิ่งของหรือต้องจัดจ้าง)</a:t>
            </a:r>
            <a:endParaRPr lang="th-TH" dirty="0">
              <a:solidFill>
                <a:prstClr val="black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: มุมมน 29"/>
          <p:cNvSpPr/>
          <p:nvPr/>
        </p:nvSpPr>
        <p:spPr bwMode="auto">
          <a:xfrm>
            <a:off x="4008438" y="868363"/>
            <a:ext cx="7991475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2. วัตถุประสงค์ของโครงการ </a:t>
            </a:r>
            <a:r>
              <a:rPr lang="th-TH" b="1" dirty="0">
                <a:solidFill>
                  <a:srgbClr val="C00000"/>
                </a:solidFill>
              </a:rPr>
              <a:t>(เพื่อประโยชน์ของหน่วยงานของรัฐอย่างไร?)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31" name="สี่เหลี่ยมผืนผ้า: มุมมน 30"/>
          <p:cNvSpPr/>
          <p:nvPr/>
        </p:nvSpPr>
        <p:spPr bwMode="auto">
          <a:xfrm>
            <a:off x="4008438" y="1503363"/>
            <a:ext cx="7991475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3. คุณสมบัติของที่ปรึกษา 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32" name="สี่เหลี่ยมผืนผ้า: มุมมน 31"/>
          <p:cNvSpPr/>
          <p:nvPr/>
        </p:nvSpPr>
        <p:spPr bwMode="auto">
          <a:xfrm>
            <a:off x="4008438" y="2119313"/>
            <a:ext cx="7991475" cy="55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 algn="thaiDist">
              <a:defRPr/>
            </a:pPr>
            <a:r>
              <a:rPr lang="th-TH" sz="2800" b="1" dirty="0">
                <a:solidFill>
                  <a:prstClr val="black"/>
                </a:solidFill>
              </a:rPr>
              <a:t>4. ขอบเขตของงานจ้างที่ปรึกษา </a:t>
            </a:r>
            <a:r>
              <a:rPr lang="th-TH" b="1" dirty="0">
                <a:solidFill>
                  <a:srgbClr val="C00000"/>
                </a:solidFill>
              </a:rPr>
              <a:t>(กำหนดได้ตามความต้องการของหน่วยงานของรัฐ)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33" name="สี่เหลี่ยมผืนผ้า: มุมมน 32"/>
          <p:cNvSpPr/>
          <p:nvPr/>
        </p:nvSpPr>
        <p:spPr bwMode="auto">
          <a:xfrm>
            <a:off x="4008438" y="2757488"/>
            <a:ext cx="7991475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5. ระยะเวลาดำเนินการ </a:t>
            </a:r>
            <a:r>
              <a:rPr lang="th-TH" b="1" dirty="0">
                <a:solidFill>
                  <a:srgbClr val="C00000"/>
                </a:solidFill>
              </a:rPr>
              <a:t>(คำนวณเวลาในการดำเนินงาน</a:t>
            </a:r>
            <a:r>
              <a:rPr lang="th-TH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4" name="สี่เหลี่ยมผืนผ้า: มุมมน 33"/>
          <p:cNvSpPr/>
          <p:nvPr/>
        </p:nvSpPr>
        <p:spPr bwMode="auto">
          <a:xfrm>
            <a:off x="4008438" y="3419475"/>
            <a:ext cx="7991475" cy="538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6. ผลงานที่จะต้องส่งมอบ </a:t>
            </a:r>
            <a:r>
              <a:rPr lang="th-TH" b="1" dirty="0">
                <a:solidFill>
                  <a:srgbClr val="C00000"/>
                </a:solidFill>
              </a:rPr>
              <a:t>(คำนวณวันที่สามารถได้รับของไว้ใช้งาน) 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35" name="สี่เหลี่ยมผืนผ้า: มุมมน 34"/>
          <p:cNvSpPr/>
          <p:nvPr/>
        </p:nvSpPr>
        <p:spPr bwMode="auto">
          <a:xfrm>
            <a:off x="4008438" y="4689475"/>
            <a:ext cx="7991475" cy="538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 algn="thaiDist">
              <a:defRPr/>
            </a:pPr>
            <a:r>
              <a:rPr lang="th-TH" sz="2800" b="1" dirty="0">
                <a:solidFill>
                  <a:prstClr val="black"/>
                </a:solidFill>
              </a:rPr>
              <a:t> 8. บุคลากรที่ต้องการ </a:t>
            </a:r>
            <a:r>
              <a:rPr lang="th-TH" b="1" dirty="0">
                <a:solidFill>
                  <a:srgbClr val="C00000"/>
                </a:solidFill>
              </a:rPr>
              <a:t>(ความเชี่ยวชาญของที่ปรึกษาในด้านต่าง ๆ จำนวนกี่คน ฯลฯ)</a:t>
            </a:r>
            <a:endParaRPr lang="th-TH" sz="2800" b="1" dirty="0">
              <a:solidFill>
                <a:prstClr val="black"/>
              </a:solidFill>
            </a:endParaRPr>
          </a:p>
        </p:txBody>
      </p:sp>
      <p:sp>
        <p:nvSpPr>
          <p:cNvPr id="36" name="สี่เหลี่ยมผืนผ้า: มุมมน 35"/>
          <p:cNvSpPr/>
          <p:nvPr/>
        </p:nvSpPr>
        <p:spPr bwMode="auto">
          <a:xfrm>
            <a:off x="4008438" y="5984875"/>
            <a:ext cx="7991475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10. หน่วยงานของรัฐผู้รับผิดชอบดำเนินการ</a:t>
            </a:r>
          </a:p>
        </p:txBody>
      </p:sp>
      <p:sp>
        <p:nvSpPr>
          <p:cNvPr id="41" name="วงเล็บปีกกาซ้าย 40"/>
          <p:cNvSpPr/>
          <p:nvPr/>
        </p:nvSpPr>
        <p:spPr>
          <a:xfrm>
            <a:off x="3400425" y="115888"/>
            <a:ext cx="431800" cy="6626225"/>
          </a:xfrm>
          <a:prstGeom prst="leftBrace">
            <a:avLst>
              <a:gd name="adj1" fmla="val 44205"/>
              <a:gd name="adj2" fmla="val 497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 bwMode="auto">
          <a:xfrm>
            <a:off x="4008438" y="4054475"/>
            <a:ext cx="7991475" cy="538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>
              <a:defRPr/>
            </a:pPr>
            <a:r>
              <a:rPr lang="th-TH" sz="2800" b="1" dirty="0">
                <a:solidFill>
                  <a:prstClr val="black"/>
                </a:solidFill>
              </a:rPr>
              <a:t>7. เกณฑ์การพิจารณาคัดเลือกข้อเสนอ </a:t>
            </a:r>
            <a:r>
              <a:rPr lang="th-TH" b="1" dirty="0">
                <a:solidFill>
                  <a:srgbClr val="C00000"/>
                </a:solidFill>
              </a:rPr>
              <a:t>(พ.ร.บ. มาตรา 76) </a:t>
            </a:r>
            <a:endParaRPr lang="th-TH" sz="2800" b="1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: มุมมน 4"/>
          <p:cNvSpPr/>
          <p:nvPr/>
        </p:nvSpPr>
        <p:spPr bwMode="auto">
          <a:xfrm>
            <a:off x="4022725" y="5322888"/>
            <a:ext cx="7993063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1" algn="thaiDist">
              <a:defRPr/>
            </a:pPr>
            <a:r>
              <a:rPr lang="th-TH" sz="2800" b="1" dirty="0">
                <a:solidFill>
                  <a:prstClr val="black"/>
                </a:solidFill>
              </a:rPr>
              <a:t> 9.วงเงินในการจัดหา </a:t>
            </a:r>
            <a:r>
              <a:rPr lang="th-TH" b="1" dirty="0">
                <a:solidFill>
                  <a:srgbClr val="C00000"/>
                </a:solidFill>
              </a:rPr>
              <a:t>(ระบุจำนวนเงินที่หน่วยงานของรัฐได้รับ โดยรวมภาษีมูลค่าเพิ่ม)</a:t>
            </a:r>
            <a:endParaRPr lang="th-TH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71B078-42E3-42FC-ABAA-2378BDFC6CE6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pic>
        <p:nvPicPr>
          <p:cNvPr id="52227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334963" y="692150"/>
            <a:ext cx="97932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เกณฑ์การพิจารณาคัดเลือกข้อเสนอ</a:t>
            </a:r>
            <a:endParaRPr lang="th-TH" sz="4400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9" name="กล่องข้อความ 11"/>
          <p:cNvSpPr txBox="1">
            <a:spLocks noChangeArrowheads="1"/>
          </p:cNvSpPr>
          <p:nvPr/>
        </p:nvSpPr>
        <p:spPr bwMode="auto">
          <a:xfrm>
            <a:off x="550863" y="1714500"/>
            <a:ext cx="1109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latin typeface="Angsana New" panose="02020603050405020304" pitchFamily="18" charset="-34"/>
              </a:rPr>
              <a:t>	ในการพิจารณาคัดเลือกข้อเสนอโดยวิธีตามมาตรา 69 (1) </a:t>
            </a: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(วิธีประกาศเชิญชวนทั่วไป) </a:t>
            </a:r>
            <a:b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latin typeface="Angsana New" panose="02020603050405020304" pitchFamily="18" charset="-34"/>
              </a:rPr>
              <a:t>หรือ (2) </a:t>
            </a: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(วิธีคัดเลือก) </a:t>
            </a:r>
            <a:r>
              <a:rPr lang="th-TH" altLang="th-TH" sz="3200" b="1">
                <a:latin typeface="Angsana New" panose="02020603050405020304" pitchFamily="18" charset="-34"/>
              </a:rPr>
              <a:t>นอกจากให้พิจารณาเกณฑ์ด้านคุณภาพตามมาตรา 75 แล้ว ให้เป็นไปตามเกณฑ์ในการพิจารณาและการให้น้ำหนักดังต่อไปนี้ด้วย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2495550" y="3502025"/>
            <a:ext cx="2879725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กรณีงานจ้างที่ปรึกษาเพื่อดำเนินงาน</a:t>
            </a:r>
            <a:r>
              <a:rPr lang="th-TH" sz="32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2463800" y="4932363"/>
            <a:ext cx="2879725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489200" y="5929313"/>
            <a:ext cx="2881313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ราคาต่ำสุด 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0" y="4805363"/>
            <a:ext cx="22082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ให้หน่วยงานของรัฐคัดเลือกผู้ยื่นข้อเสนอ</a:t>
            </a:r>
            <a:endParaRPr lang="th-TH" b="1" dirty="0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-25400" y="6015038"/>
            <a:ext cx="2292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ให้คัดเลือกจากรายที่เสนอ</a:t>
            </a:r>
            <a:endParaRPr lang="th-TH" b="1" dirty="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5943600" y="3194050"/>
            <a:ext cx="2881313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กรณีงานจ้างที่ปรึกษาที่เป็นไปตามมาตรฐานของหน่วยงานของรัฐ</a:t>
            </a:r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5837238" y="4929188"/>
            <a:ext cx="2879725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5862638" y="5927725"/>
            <a:ext cx="2879725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คะแนนรวมด้านคุณภาพ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และด้านราคามากที่สุด </a:t>
            </a: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9240838" y="3502025"/>
            <a:ext cx="2881312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กรณีงานจ้างที่ปรึกษาที่มีความซับซ้อนมาก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9209088" y="4932363"/>
            <a:ext cx="2881312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9236075" y="5929313"/>
            <a:ext cx="2879725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คะแนนด้านคุณภาพมากที่สุด</a:t>
            </a:r>
          </a:p>
        </p:txBody>
      </p:sp>
      <p:sp>
        <p:nvSpPr>
          <p:cNvPr id="43" name="ลูกศร: ลง 42"/>
          <p:cNvSpPr/>
          <p:nvPr/>
        </p:nvSpPr>
        <p:spPr>
          <a:xfrm>
            <a:off x="3719513" y="4578350"/>
            <a:ext cx="431800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5" name="ลูกศร: ลง 44"/>
          <p:cNvSpPr/>
          <p:nvPr/>
        </p:nvSpPr>
        <p:spPr>
          <a:xfrm>
            <a:off x="3719513" y="5548313"/>
            <a:ext cx="431800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7" name="ลูกศร: ลง 46"/>
          <p:cNvSpPr/>
          <p:nvPr/>
        </p:nvSpPr>
        <p:spPr>
          <a:xfrm>
            <a:off x="7080250" y="4578350"/>
            <a:ext cx="433388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9" name="ลูกศร: ลง 48"/>
          <p:cNvSpPr/>
          <p:nvPr/>
        </p:nvSpPr>
        <p:spPr>
          <a:xfrm>
            <a:off x="7080250" y="5548313"/>
            <a:ext cx="433388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1" name="ลูกศร: ลง 50"/>
          <p:cNvSpPr/>
          <p:nvPr/>
        </p:nvSpPr>
        <p:spPr>
          <a:xfrm>
            <a:off x="10515600" y="4549775"/>
            <a:ext cx="431800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3" name="ลูกศร: ลง 52"/>
          <p:cNvSpPr/>
          <p:nvPr/>
        </p:nvSpPr>
        <p:spPr>
          <a:xfrm>
            <a:off x="10515600" y="5518150"/>
            <a:ext cx="431800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ลูกศร: เครื่องหมายบั้ง 1"/>
          <p:cNvSpPr/>
          <p:nvPr/>
        </p:nvSpPr>
        <p:spPr>
          <a:xfrm>
            <a:off x="2266950" y="5084763"/>
            <a:ext cx="268288" cy="27305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ลูกศร: เครื่องหมายบั้ง 2"/>
          <p:cNvSpPr/>
          <p:nvPr/>
        </p:nvSpPr>
        <p:spPr>
          <a:xfrm>
            <a:off x="2279650" y="6056313"/>
            <a:ext cx="266700" cy="27305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4" name="ลูกศร: เครื่องหมายบั้ง 3"/>
          <p:cNvSpPr/>
          <p:nvPr/>
        </p:nvSpPr>
        <p:spPr>
          <a:xfrm>
            <a:off x="2133600" y="5084763"/>
            <a:ext cx="268288" cy="2730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ลูกศร: เครื่องหมายบั้ง 4"/>
          <p:cNvSpPr/>
          <p:nvPr/>
        </p:nvSpPr>
        <p:spPr>
          <a:xfrm>
            <a:off x="2166938" y="6053138"/>
            <a:ext cx="268287" cy="2730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สี่เหลี่ยมผืนผ้า: มุมมน 6"/>
          <p:cNvSpPr/>
          <p:nvPr/>
        </p:nvSpPr>
        <p:spPr>
          <a:xfrm>
            <a:off x="10274300" y="100013"/>
            <a:ext cx="1847850" cy="385762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E757E9-BC14-4753-93C1-C4804EAFD8BE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90563" y="1125538"/>
            <a:ext cx="4900612" cy="544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11225" y="485775"/>
            <a:ext cx="10585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ChatThaiUI"/>
              </a:rPr>
              <a:t>ประกาศคณะกรรมการนโยบายการจัดซื้อจัดจ้างและการบริหารพัสดุภาครัฐ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240463" y="2151063"/>
            <a:ext cx="5256212" cy="2555875"/>
          </a:xfrm>
          <a:prstGeom prst="rect">
            <a:avLst/>
          </a:prstGeom>
          <a:solidFill>
            <a:srgbClr val="F4AD7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>
              <a:defRPr/>
            </a:pPr>
            <a: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  <a:t>	เรื่อง ตัวอย่างการพิจารณาลักษณะความซับซ้อนของงานจ้างที่ปรึกษา</a:t>
            </a:r>
            <a:b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</a:br>
            <a: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  <a:t>ตามพระราชบัญญัติการจัดซื้อจัดจ้าง</a:t>
            </a:r>
            <a:b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</a:br>
            <a: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  <a:t>และการบริหารพัสดุภาครัฐ พ.ศ. 2560 </a:t>
            </a:r>
            <a:b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</a:br>
            <a:r>
              <a:rPr lang="th-TH" sz="3200" b="1" dirty="0">
                <a:solidFill>
                  <a:srgbClr val="333333"/>
                </a:solidFill>
                <a:latin typeface="CSChatThaiUI"/>
                <a:cs typeface="+mj-cs"/>
              </a:rPr>
              <a:t>ลงวันที่ 23 เม.ย. 64</a:t>
            </a:r>
            <a:endParaRPr lang="th-TH" sz="3200" b="1" dirty="0">
              <a:cs typeface="+mj-cs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11225" y="1323975"/>
            <a:ext cx="4900613" cy="541813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มุมมน 5"/>
          <p:cNvSpPr/>
          <p:nvPr/>
        </p:nvSpPr>
        <p:spPr>
          <a:xfrm>
            <a:off x="191343" y="1052736"/>
            <a:ext cx="9922695" cy="79208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3600" b="1" dirty="0">
                <a:solidFill>
                  <a:srgbClr val="203864"/>
                </a:solidFill>
              </a:rPr>
              <a:t>เรื่อง ตัวอย่างการพิจารณาลักษณะความซับซ้อนของงานจ้างที่ปรึกษา</a:t>
            </a:r>
            <a:br>
              <a:rPr lang="th-TH" altLang="th-TH" sz="3600" b="1" dirty="0">
                <a:solidFill>
                  <a:srgbClr val="203864"/>
                </a:solidFill>
              </a:rPr>
            </a:br>
            <a:r>
              <a:rPr lang="th-TH" altLang="th-TH" sz="3600" b="1" dirty="0">
                <a:solidFill>
                  <a:srgbClr val="203864"/>
                </a:solidFill>
              </a:rPr>
              <a:t>ตามพระราชบัญญัติฯ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1475" y="2420938"/>
          <a:ext cx="11449050" cy="42211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6333"/>
                <a:gridCol w="3816350"/>
                <a:gridCol w="3996367"/>
              </a:tblGrid>
              <a:tr h="49522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cs typeface="+mj-cs"/>
                        </a:rPr>
                        <a:t>งานจ้างที่ปรึกษาที่ไม่ซับซ้อน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cs typeface="+mj-cs"/>
                        </a:rPr>
                        <a:t>งานจ้างที่ปรึกษาซับซ้อน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cs typeface="+mj-cs"/>
                        </a:rPr>
                        <a:t>งานจ้างที่ปรึกษาที่ซับซ้อนมาก</a:t>
                      </a:r>
                      <a:endParaRPr lang="th-TH" sz="280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5936">
                <a:tc>
                  <a:txBody>
                    <a:bodyPr/>
                    <a:lstStyle/>
                    <a:p>
                      <a:pPr algn="thaiDist"/>
                      <a:r>
                        <a:rPr lang="th-TH" sz="2400" b="1" dirty="0">
                          <a:cs typeface="+mj-cs"/>
                        </a:rPr>
                        <a:t>คำนิยาม</a:t>
                      </a:r>
                    </a:p>
                    <a:p>
                      <a:pPr marL="0" indent="360363" algn="thaiDist"/>
                      <a:r>
                        <a:rPr lang="th-TH" sz="2400" b="1" dirty="0">
                          <a:cs typeface="+mj-cs"/>
                        </a:rPr>
                        <a:t>งานจ้างที่ปรึกษาที่มีมาตรฐานวิชาชีพหรือมีมาตรฐานตามที่กฎหมายกำหนด </a:t>
                      </a:r>
                      <a:br>
                        <a:rPr lang="th-TH" sz="2400" b="1" dirty="0">
                          <a:cs typeface="+mj-cs"/>
                        </a:rPr>
                      </a:br>
                      <a:r>
                        <a:rPr lang="th-TH" sz="2400" b="1" dirty="0">
                          <a:cs typeface="+mj-cs"/>
                        </a:rPr>
                        <a:t>และที่ปรึกษาสามารถทำงานนั้นได้</a:t>
                      </a:r>
                      <a:br>
                        <a:rPr lang="th-TH" sz="2400" b="1" dirty="0">
                          <a:cs typeface="+mj-cs"/>
                        </a:rPr>
                      </a:br>
                      <a:r>
                        <a:rPr lang="th-TH" sz="2400" b="1" dirty="0">
                          <a:cs typeface="+mj-cs"/>
                        </a:rPr>
                        <a:t>เป็นการทั่วไป </a:t>
                      </a:r>
                    </a:p>
                    <a:p>
                      <a:pPr marL="0" indent="360363" algn="thaiDist"/>
                      <a:endParaRPr lang="th-TH" sz="2400" b="1" dirty="0">
                        <a:cs typeface="+mj-cs"/>
                      </a:endParaRPr>
                    </a:p>
                    <a:p>
                      <a:pPr marL="0" indent="360363" algn="thaiDist"/>
                      <a:endParaRPr lang="th-TH" sz="2400" b="1" dirty="0">
                        <a:cs typeface="+mj-cs"/>
                      </a:endParaRPr>
                    </a:p>
                    <a:p>
                      <a:pPr algn="thaiDist"/>
                      <a:endParaRPr lang="th-TH" sz="1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cs typeface="+mj-cs"/>
                        </a:rPr>
                        <a:t>คำนิยาม</a:t>
                      </a:r>
                      <a:endParaRPr lang="th-TH" sz="2400" dirty="0">
                        <a:cs typeface="+mj-cs"/>
                      </a:endParaRPr>
                    </a:p>
                    <a:p>
                      <a:pPr marL="0" indent="360363" algn="thaiDist"/>
                      <a:r>
                        <a:rPr lang="th-TH" sz="2400" b="1" dirty="0">
                          <a:cs typeface="+mj-cs"/>
                        </a:rPr>
                        <a:t>งานจ้างที่ปรึกษาที่มีมาตรฐานวิชาชีพและมีมาตรฐานของหน่วยงานของรัฐ </a:t>
                      </a:r>
                      <a:br>
                        <a:rPr lang="th-TH" sz="2400" b="1" dirty="0">
                          <a:cs typeface="+mj-cs"/>
                        </a:rPr>
                      </a:br>
                      <a:r>
                        <a:rPr lang="th-TH" sz="2400" b="1" dirty="0">
                          <a:cs typeface="+mj-cs"/>
                        </a:rPr>
                        <a:t>ต้องใช้ความประณีต และในงานจ้างนั้น</a:t>
                      </a:r>
                      <a:br>
                        <a:rPr lang="th-TH" sz="2400" b="1" dirty="0">
                          <a:cs typeface="+mj-cs"/>
                        </a:rPr>
                      </a:br>
                      <a:r>
                        <a:rPr lang="th-TH" sz="2400" b="1" dirty="0">
                          <a:cs typeface="+mj-cs"/>
                        </a:rPr>
                        <a:t>ต้องมีบุคลากรร่วมงานที่มีหลากหลาย</a:t>
                      </a:r>
                      <a:br>
                        <a:rPr lang="th-TH" sz="2400" b="1" dirty="0">
                          <a:cs typeface="+mj-cs"/>
                        </a:rPr>
                      </a:br>
                      <a:r>
                        <a:rPr lang="th-TH" sz="2400" b="1" dirty="0">
                          <a:cs typeface="+mj-cs"/>
                        </a:rPr>
                        <a:t>ของมาตรฐานวิชาชีพ </a:t>
                      </a:r>
                    </a:p>
                    <a:p>
                      <a:pPr marL="0" marR="0" lvl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cs typeface="+mj-cs"/>
                        </a:rPr>
                        <a:t>คำนิยาม</a:t>
                      </a:r>
                      <a:endParaRPr lang="th-TH" sz="2400" dirty="0">
                        <a:cs typeface="+mj-cs"/>
                      </a:endParaRPr>
                    </a:p>
                    <a:p>
                      <a:pPr marL="0" indent="360363" algn="thaiDist"/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cs typeface="+mj-cs"/>
                        </a:rPr>
                        <a:t>งานจ้างที่ปรึกษาลักษณะงานที่ซับซ้อนมาก หมายถึง งานจ้างที่ปรึกษาที่เป็นโครงการลักษณะพิเศษจำเป็นต้องมีที่ปรึกษา</a:t>
                      </a:r>
                      <a:b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cs typeface="+mj-cs"/>
                        </a:rPr>
                      </a:b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cs typeface="+mj-cs"/>
                        </a:rPr>
                        <a:t>ที่มีบุคลากรของมาตรฐานวิชาชีพ เช่น สถาปนิก วิศวกร และที่ปรึกษาที่มีความเชี่ยวชาญพิเศษ ใช้ทักษะสูงเฉพาะด้าน เช่น ด้านคณิตศาสตร์ประกันภัย ด้านนิวเคลียร์ หรือโครงการขนาดใหญ่ที่มีการใช้สอยหลายประเภทหรือมีระบบพิเศษต่าง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cs typeface="+mj-cs"/>
                        </a:rPr>
                        <a:t>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cs typeface="+mj-cs"/>
                        </a:rPr>
                        <a:t>ๆ </a:t>
                      </a:r>
                      <a:endParaRPr lang="th-TH" sz="2800" b="1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68584" marR="68584" marT="34264" marB="3426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509713" y="2644775"/>
            <a:ext cx="7042150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บทที่ 3 </a:t>
            </a:r>
            <a:endParaRPr lang="th-TH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th-TH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หลักเกณฑ์ราคากลางการจ้างที่ปรึกษา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748;p40"/>
          <p:cNvSpPr txBox="1">
            <a:spLocks noGrp="1"/>
          </p:cNvSpPr>
          <p:nvPr>
            <p:ph type="title"/>
          </p:nvPr>
        </p:nvSpPr>
        <p:spPr>
          <a:xfrm>
            <a:off x="407988" y="774700"/>
            <a:ext cx="7343775" cy="738188"/>
          </a:xfrm>
        </p:spPr>
        <p:txBody>
          <a:bodyPr spcFirstLastPara="1" lIns="91425" tIns="91425" rIns="91425" bIns="91425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หลักเกณฑ์ราคากลางการจ้างที่ปรึกษา</a:t>
            </a:r>
            <a:endParaRPr sz="5400" b="1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Google Shape;862;p45"/>
          <p:cNvSpPr txBox="1">
            <a:spLocks/>
          </p:cNvSpPr>
          <p:nvPr/>
        </p:nvSpPr>
        <p:spPr>
          <a:xfrm>
            <a:off x="592138" y="2420938"/>
            <a:ext cx="11007725" cy="3146425"/>
          </a:xfrm>
          <a:prstGeom prst="rect">
            <a:avLst/>
          </a:prstGeom>
        </p:spPr>
        <p:txBody>
          <a:bodyPr lIns="121900" tIns="121900" rIns="121900" bIns="1219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 defTabSz="592652" fontAlgn="auto">
              <a:spcAft>
                <a:spcPts val="0"/>
              </a:spcAft>
              <a:buClr>
                <a:schemeClr val="dk1"/>
              </a:buClr>
              <a:buSzPts val="1100"/>
              <a:buFont typeface="Open Sans Medium"/>
              <a:buNone/>
              <a:tabLst>
                <a:tab pos="355591" algn="l"/>
              </a:tabLst>
              <a:defRPr/>
            </a:pPr>
            <a: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เนื่องจากพระราชบัญญัติฯ กำหนดให้หน่วยงานของรัฐจัดทำและประกาศรายละเอียดข้อมูลราคากลางและการคำนวณราคากลางในระบบเครือข่ายสารสนเทศของกรมบัญชีกลาง (</a:t>
            </a:r>
            <a:r>
              <a:rPr lang="en-US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www.gprocurement.go.th)</a:t>
            </a:r>
            <a: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และเว็บไซต์ของหน่วยงานของรัฐ</a:t>
            </a:r>
            <a:b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ที่จัดซื้อจัดจ้าง ประกอบกับงานจ้างที่ปรึกษาจะต้องจัดทำราคากลางตามหลักเกณฑ์</a:t>
            </a:r>
            <a:b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733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ที่สำนักงานบริหารหนี้สาธารณะ กระทรวงการคลัง กำหนด </a:t>
            </a:r>
            <a:endParaRPr lang="th-TH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: มุมมน 55"/>
          <p:cNvSpPr/>
          <p:nvPr/>
        </p:nvSpPr>
        <p:spPr>
          <a:xfrm>
            <a:off x="8483600" y="903288"/>
            <a:ext cx="3632200" cy="5227637"/>
          </a:xfrm>
          <a:prstGeom prst="roundRect">
            <a:avLst/>
          </a:prstGeom>
          <a:solidFill>
            <a:srgbClr val="FDE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7347" name="Picture 6" descr="ปักหมุด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56403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63734" y="140684"/>
            <a:ext cx="7632848" cy="858372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</a:rPr>
              <a:t>“ราคากลาง” </a:t>
            </a:r>
            <a:r>
              <a:rPr lang="th-TH" altLang="th-TH" sz="2800" b="1" dirty="0">
                <a:latin typeface="Angsana New" panose="02020603050405020304" pitchFamily="18" charset="-34"/>
              </a:rPr>
              <a:t>ราคาเพื่อ</a:t>
            </a:r>
            <a:r>
              <a:rPr lang="th-TH" altLang="th-TH" sz="2800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ใช้เป็นฐานสำหรับเปรียบเทียบราคาที่ผู้ยื่นข้อเสนอ</a:t>
            </a:r>
            <a:br>
              <a:rPr lang="th-TH" altLang="th-TH" sz="2800" b="1" u="sng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sz="2800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ได้ยื่นเสนอไว้</a:t>
            </a:r>
            <a:r>
              <a:rPr lang="th-TH" altLang="th-TH" sz="2800" b="1" dirty="0">
                <a:latin typeface="Angsana New" panose="02020603050405020304" pitchFamily="18" charset="-34"/>
              </a:rPr>
              <a:t>ซึ่งสามารถจัดซื้อจัดจ้างได้จริงตามลำดับ ดังต่อไปนี้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338" y="5877011"/>
            <a:ext cx="85689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000" b="1" i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        </a:t>
            </a:r>
            <a:r>
              <a:rPr lang="th-TH" altLang="th-TH" sz="2000" b="1" i="1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กรณีที่มีราคาตาม (1) ให้ใช้ราคาตาม (1) ก่อน </a:t>
            </a:r>
            <a:r>
              <a:rPr lang="th-TH" altLang="th-TH" sz="2000" b="1" i="1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/ </a:t>
            </a:r>
            <a:r>
              <a:rPr lang="th-TH" altLang="th-TH" sz="2000" b="1" i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กรณีไม่มีราคาตาม (1) แต่มีราคาตาม (2) หรือ (3)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000" b="1" i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ให้ใช้ราคาตาม (2) </a:t>
            </a:r>
            <a:r>
              <a:rPr lang="th-TH" altLang="th-TH" sz="2000" b="1" i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หรือ</a:t>
            </a:r>
            <a:r>
              <a:rPr lang="th-TH" altLang="th-TH" sz="2000" b="1" i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(3)</a:t>
            </a:r>
            <a:r>
              <a:rPr lang="th-TH" altLang="th-TH" sz="2000" b="1" i="1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th-TH" altLang="th-TH" sz="2000" b="1" i="1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/ กรณีที่ไม่มีราคาตาม (1)  (2) และ (3) ให้ใช้ราคาตาม (4) (5) </a:t>
            </a:r>
            <a:r>
              <a:rPr lang="th-TH" altLang="th-TH" sz="2000" b="1" i="1" u="sng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หรือ</a:t>
            </a:r>
            <a:r>
              <a:rPr lang="th-TH" altLang="th-TH" sz="2000" b="1" i="1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(6)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altLang="th-TH" sz="2000" b="1" i="1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th-TH" altLang="th-TH" sz="2000" b="1" i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จะใช้ราคาใดให้คำนึงถึงประโยชน์ของหน่วยงานของรัฐเป็นสำคัญ</a:t>
            </a:r>
            <a:endParaRPr lang="th-TH" sz="2000" i="1" dirty="0"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Regular Pentagon 10">
            <a:hlinkClick r:id="rId4" action="ppaction://hlinksldjump"/>
          </p:cNvPr>
          <p:cNvSpPr/>
          <p:nvPr/>
        </p:nvSpPr>
        <p:spPr>
          <a:xfrm>
            <a:off x="1044366" y="1498600"/>
            <a:ext cx="1638970" cy="1299200"/>
          </a:xfrm>
          <a:prstGeom prst="pentagon">
            <a:avLst/>
          </a:prstGeom>
          <a:solidFill>
            <a:srgbClr val="E7BC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พ.ร.บ.</a:t>
            </a:r>
          </a:p>
          <a:p>
            <a:pPr algn="ct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4</a:t>
            </a:r>
            <a:endParaRPr lang="th-TH" sz="40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7353" name="Graphic 129"/>
          <p:cNvSpPr>
            <a:spLocks/>
          </p:cNvSpPr>
          <p:nvPr/>
        </p:nvSpPr>
        <p:spPr bwMode="auto">
          <a:xfrm>
            <a:off x="173038" y="4041775"/>
            <a:ext cx="576262" cy="587375"/>
          </a:xfrm>
          <a:custGeom>
            <a:avLst/>
            <a:gdLst>
              <a:gd name="T0" fmla="*/ 0 w 289941"/>
              <a:gd name="T1" fmla="*/ 0 h 289941"/>
              <a:gd name="T2" fmla="*/ 2147483646 w 289941"/>
              <a:gd name="T3" fmla="*/ 0 h 289941"/>
              <a:gd name="T4" fmla="*/ 2147483646 w 289941"/>
              <a:gd name="T5" fmla="*/ 2147483646 h 289941"/>
              <a:gd name="T6" fmla="*/ 0 w 289941"/>
              <a:gd name="T7" fmla="*/ 2147483646 h 289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9941" h="289941">
                <a:moveTo>
                  <a:pt x="0" y="0"/>
                </a:moveTo>
                <a:lnTo>
                  <a:pt x="289941" y="0"/>
                </a:lnTo>
                <a:lnTo>
                  <a:pt x="289941" y="289941"/>
                </a:lnTo>
                <a:lnTo>
                  <a:pt x="0" y="289941"/>
                </a:ln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97A2A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4" name="Graphic 131"/>
          <p:cNvSpPr>
            <a:spLocks/>
          </p:cNvSpPr>
          <p:nvPr/>
        </p:nvSpPr>
        <p:spPr bwMode="auto">
          <a:xfrm>
            <a:off x="322263" y="4319588"/>
            <a:ext cx="260350" cy="293687"/>
          </a:xfrm>
          <a:custGeom>
            <a:avLst/>
            <a:gdLst>
              <a:gd name="T0" fmla="*/ 0 w 79533"/>
              <a:gd name="T1" fmla="*/ 0 h 79533"/>
              <a:gd name="T2" fmla="*/ 2147483646 w 79533"/>
              <a:gd name="T3" fmla="*/ 0 h 79533"/>
              <a:gd name="T4" fmla="*/ 2147483646 w 79533"/>
              <a:gd name="T5" fmla="*/ 2147483646 h 79533"/>
              <a:gd name="T6" fmla="*/ 0 w 79533"/>
              <a:gd name="T7" fmla="*/ 2147483646 h 79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33" h="79533">
                <a:moveTo>
                  <a:pt x="0" y="0"/>
                </a:moveTo>
                <a:lnTo>
                  <a:pt x="79534" y="0"/>
                </a:lnTo>
                <a:lnTo>
                  <a:pt x="79534" y="79534"/>
                </a:lnTo>
                <a:lnTo>
                  <a:pt x="0" y="79534"/>
                </a:lnTo>
                <a:lnTo>
                  <a:pt x="0" y="0"/>
                </a:lnTo>
                <a:close/>
              </a:path>
            </a:pathLst>
          </a:custGeom>
          <a:solidFill>
            <a:srgbClr val="C5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5" name="Graphic 129"/>
          <p:cNvSpPr>
            <a:spLocks/>
          </p:cNvSpPr>
          <p:nvPr/>
        </p:nvSpPr>
        <p:spPr bwMode="auto">
          <a:xfrm>
            <a:off x="568325" y="3660775"/>
            <a:ext cx="698500" cy="652463"/>
          </a:xfrm>
          <a:custGeom>
            <a:avLst/>
            <a:gdLst>
              <a:gd name="T0" fmla="*/ 0 w 289941"/>
              <a:gd name="T1" fmla="*/ 0 h 289941"/>
              <a:gd name="T2" fmla="*/ 2147483646 w 289941"/>
              <a:gd name="T3" fmla="*/ 0 h 289941"/>
              <a:gd name="T4" fmla="*/ 2147483646 w 289941"/>
              <a:gd name="T5" fmla="*/ 2147483646 h 289941"/>
              <a:gd name="T6" fmla="*/ 0 w 289941"/>
              <a:gd name="T7" fmla="*/ 2147483646 h 289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9941" h="289941">
                <a:moveTo>
                  <a:pt x="0" y="0"/>
                </a:moveTo>
                <a:lnTo>
                  <a:pt x="289941" y="0"/>
                </a:lnTo>
                <a:lnTo>
                  <a:pt x="289941" y="289941"/>
                </a:lnTo>
                <a:lnTo>
                  <a:pt x="0" y="289941"/>
                </a:ln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E1E1E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6" name="Graphic 131"/>
          <p:cNvSpPr>
            <a:spLocks/>
          </p:cNvSpPr>
          <p:nvPr/>
        </p:nvSpPr>
        <p:spPr bwMode="auto">
          <a:xfrm>
            <a:off x="534988" y="3840163"/>
            <a:ext cx="260350" cy="265112"/>
          </a:xfrm>
          <a:custGeom>
            <a:avLst/>
            <a:gdLst>
              <a:gd name="T0" fmla="*/ 0 w 79533"/>
              <a:gd name="T1" fmla="*/ 0 h 79533"/>
              <a:gd name="T2" fmla="*/ 2147483646 w 79533"/>
              <a:gd name="T3" fmla="*/ 0 h 79533"/>
              <a:gd name="T4" fmla="*/ 2147483646 w 79533"/>
              <a:gd name="T5" fmla="*/ 2147483646 h 79533"/>
              <a:gd name="T6" fmla="*/ 0 w 79533"/>
              <a:gd name="T7" fmla="*/ 2147483646 h 79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33" h="79533">
                <a:moveTo>
                  <a:pt x="0" y="0"/>
                </a:moveTo>
                <a:lnTo>
                  <a:pt x="79534" y="0"/>
                </a:lnTo>
                <a:lnTo>
                  <a:pt x="79534" y="79534"/>
                </a:lnTo>
                <a:lnTo>
                  <a:pt x="0" y="79534"/>
                </a:lnTo>
                <a:lnTo>
                  <a:pt x="0" y="0"/>
                </a:lnTo>
                <a:close/>
              </a:path>
            </a:pathLst>
          </a:custGeom>
          <a:solidFill>
            <a:srgbClr val="D3B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7" name="Graphic 129"/>
          <p:cNvSpPr>
            <a:spLocks/>
          </p:cNvSpPr>
          <p:nvPr/>
        </p:nvSpPr>
        <p:spPr bwMode="auto">
          <a:xfrm>
            <a:off x="655638" y="4640263"/>
            <a:ext cx="576262" cy="587375"/>
          </a:xfrm>
          <a:custGeom>
            <a:avLst/>
            <a:gdLst>
              <a:gd name="T0" fmla="*/ 0 w 289941"/>
              <a:gd name="T1" fmla="*/ 0 h 289941"/>
              <a:gd name="T2" fmla="*/ 2147483646 w 289941"/>
              <a:gd name="T3" fmla="*/ 0 h 289941"/>
              <a:gd name="T4" fmla="*/ 2147483646 w 289941"/>
              <a:gd name="T5" fmla="*/ 2147483646 h 289941"/>
              <a:gd name="T6" fmla="*/ 0 w 289941"/>
              <a:gd name="T7" fmla="*/ 2147483646 h 289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9941" h="289941">
                <a:moveTo>
                  <a:pt x="0" y="0"/>
                </a:moveTo>
                <a:lnTo>
                  <a:pt x="289941" y="0"/>
                </a:lnTo>
                <a:lnTo>
                  <a:pt x="289941" y="289941"/>
                </a:lnTo>
                <a:lnTo>
                  <a:pt x="0" y="289941"/>
                </a:ln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97A2A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8" name="Graphic 131"/>
          <p:cNvSpPr>
            <a:spLocks/>
          </p:cNvSpPr>
          <p:nvPr/>
        </p:nvSpPr>
        <p:spPr bwMode="auto">
          <a:xfrm>
            <a:off x="1185863" y="4143375"/>
            <a:ext cx="260350" cy="293688"/>
          </a:xfrm>
          <a:custGeom>
            <a:avLst/>
            <a:gdLst>
              <a:gd name="T0" fmla="*/ 0 w 79533"/>
              <a:gd name="T1" fmla="*/ 0 h 79533"/>
              <a:gd name="T2" fmla="*/ 2147483646 w 79533"/>
              <a:gd name="T3" fmla="*/ 0 h 79533"/>
              <a:gd name="T4" fmla="*/ 2147483646 w 79533"/>
              <a:gd name="T5" fmla="*/ 2147483646 h 79533"/>
              <a:gd name="T6" fmla="*/ 0 w 79533"/>
              <a:gd name="T7" fmla="*/ 2147483646 h 79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33" h="79533">
                <a:moveTo>
                  <a:pt x="0" y="0"/>
                </a:moveTo>
                <a:lnTo>
                  <a:pt x="79534" y="0"/>
                </a:lnTo>
                <a:lnTo>
                  <a:pt x="79534" y="79534"/>
                </a:lnTo>
                <a:lnTo>
                  <a:pt x="0" y="79534"/>
                </a:lnTo>
                <a:lnTo>
                  <a:pt x="0" y="0"/>
                </a:lnTo>
                <a:close/>
              </a:path>
            </a:pathLst>
          </a:custGeom>
          <a:solidFill>
            <a:srgbClr val="C55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59" name="Graphic 129"/>
          <p:cNvSpPr>
            <a:spLocks/>
          </p:cNvSpPr>
          <p:nvPr/>
        </p:nvSpPr>
        <p:spPr bwMode="auto">
          <a:xfrm>
            <a:off x="1049338" y="4260850"/>
            <a:ext cx="798512" cy="714375"/>
          </a:xfrm>
          <a:custGeom>
            <a:avLst/>
            <a:gdLst>
              <a:gd name="T0" fmla="*/ 0 w 289941"/>
              <a:gd name="T1" fmla="*/ 0 h 289941"/>
              <a:gd name="T2" fmla="*/ 2147483646 w 289941"/>
              <a:gd name="T3" fmla="*/ 0 h 289941"/>
              <a:gd name="T4" fmla="*/ 2147483646 w 289941"/>
              <a:gd name="T5" fmla="*/ 2147483646 h 289941"/>
              <a:gd name="T6" fmla="*/ 0 w 289941"/>
              <a:gd name="T7" fmla="*/ 2147483646 h 289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9941" h="289941">
                <a:moveTo>
                  <a:pt x="0" y="0"/>
                </a:moveTo>
                <a:lnTo>
                  <a:pt x="289941" y="0"/>
                </a:lnTo>
                <a:lnTo>
                  <a:pt x="289941" y="289941"/>
                </a:lnTo>
                <a:lnTo>
                  <a:pt x="0" y="289941"/>
                </a:ln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E1E1E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60" name="Graphic 131"/>
          <p:cNvSpPr>
            <a:spLocks/>
          </p:cNvSpPr>
          <p:nvPr/>
        </p:nvSpPr>
        <p:spPr bwMode="auto">
          <a:xfrm>
            <a:off x="1079500" y="4799013"/>
            <a:ext cx="258763" cy="265112"/>
          </a:xfrm>
          <a:custGeom>
            <a:avLst/>
            <a:gdLst>
              <a:gd name="T0" fmla="*/ 0 w 79533"/>
              <a:gd name="T1" fmla="*/ 0 h 79533"/>
              <a:gd name="T2" fmla="*/ 2147483646 w 79533"/>
              <a:gd name="T3" fmla="*/ 0 h 79533"/>
              <a:gd name="T4" fmla="*/ 2147483646 w 79533"/>
              <a:gd name="T5" fmla="*/ 2147483646 h 79533"/>
              <a:gd name="T6" fmla="*/ 0 w 79533"/>
              <a:gd name="T7" fmla="*/ 2147483646 h 79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533" h="79533">
                <a:moveTo>
                  <a:pt x="0" y="0"/>
                </a:moveTo>
                <a:lnTo>
                  <a:pt x="79534" y="0"/>
                </a:lnTo>
                <a:lnTo>
                  <a:pt x="79534" y="79534"/>
                </a:lnTo>
                <a:lnTo>
                  <a:pt x="0" y="79534"/>
                </a:lnTo>
                <a:lnTo>
                  <a:pt x="0" y="0"/>
                </a:lnTo>
                <a:close/>
              </a:path>
            </a:pathLst>
          </a:custGeom>
          <a:solidFill>
            <a:srgbClr val="D3B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57361" name="กล่องข้อความ 6"/>
          <p:cNvSpPr txBox="1">
            <a:spLocks noChangeArrowheads="1"/>
          </p:cNvSpPr>
          <p:nvPr/>
        </p:nvSpPr>
        <p:spPr bwMode="auto">
          <a:xfrm>
            <a:off x="8682038" y="1187450"/>
            <a:ext cx="32353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spcBef>
                <a:spcPct val="0"/>
              </a:spcBef>
              <a:buFontTx/>
              <a:buNone/>
            </a:pPr>
            <a:r>
              <a:rPr lang="th-TH" altLang="th-TH" sz="1800" b="1">
                <a:latin typeface="Angsana New" panose="02020603050405020304" pitchFamily="18" charset="-34"/>
              </a:rPr>
              <a:t>	เนื่องจากคณะรัฐมนตรีมีมติเห็นชอบ</a:t>
            </a:r>
            <a:br>
              <a:rPr lang="th-TH" altLang="th-TH" sz="1800" b="1">
                <a:latin typeface="Angsana New" panose="02020603050405020304" pitchFamily="18" charset="-34"/>
              </a:rPr>
            </a:br>
            <a:r>
              <a:rPr lang="th-TH" altLang="th-TH" sz="1800" b="1">
                <a:latin typeface="Angsana New" panose="02020603050405020304" pitchFamily="18" charset="-34"/>
              </a:rPr>
              <a:t>ให้กระทรวงการคลัง โดย สบน. กำหนดแนวทางการใช้อัตราค่าตอบแทนที่ปรึกษาไทยอัตราใหม่ของส่วนราชการและรัฐวิสาหกิจ</a:t>
            </a:r>
            <a:br>
              <a:rPr lang="th-TH" altLang="th-TH" sz="1800" b="1">
                <a:latin typeface="Angsana New" panose="02020603050405020304" pitchFamily="18" charset="-34"/>
              </a:rPr>
            </a:br>
            <a:r>
              <a:rPr lang="th-TH" altLang="th-TH" sz="1800" b="1">
                <a:latin typeface="Angsana New" panose="02020603050405020304" pitchFamily="18" charset="-34"/>
              </a:rPr>
              <a:t>มาตั้งแต่ปี 2546 รวมทั้งดำเนินการจัดทำหลักเกณฑ์ราคากลางการจ้างที่ปรึกษา</a:t>
            </a:r>
            <a:br>
              <a:rPr lang="th-TH" altLang="th-TH" sz="1800" b="1">
                <a:latin typeface="Angsana New" panose="02020603050405020304" pitchFamily="18" charset="-34"/>
              </a:rPr>
            </a:br>
            <a:r>
              <a:rPr lang="th-TH" altLang="th-TH" sz="1800" b="1">
                <a:latin typeface="Angsana New" panose="02020603050405020304" pitchFamily="18" charset="-34"/>
              </a:rPr>
              <a:t>เพื่อให้ส่วนราชการ องค์กรปกครองส่วนท้องถิ่น รัฐวิสาหกิจและหน่วยงานอื่นของรัฐ สามารถใช้หลักเกณฑ์ราคากลางการจ้างที่ปรึกษาคำนวณ</a:t>
            </a:r>
            <a:br>
              <a:rPr lang="th-TH" altLang="th-TH" sz="1800" b="1">
                <a:latin typeface="Angsana New" panose="02020603050405020304" pitchFamily="18" charset="-34"/>
              </a:rPr>
            </a:br>
            <a:r>
              <a:rPr lang="th-TH" altLang="th-TH" sz="1800" b="1">
                <a:latin typeface="Angsana New" panose="02020603050405020304" pitchFamily="18" charset="-34"/>
              </a:rPr>
              <a:t>ราคากลางเพื่อใช้เป็นราคาอ้างอิงในกระบวนการจ้างที่ปรึกษา </a:t>
            </a:r>
            <a:r>
              <a:rPr lang="th-TH" altLang="th-TH" sz="2400" b="1" u="sng">
                <a:solidFill>
                  <a:srgbClr val="FF0000"/>
                </a:solidFill>
                <a:latin typeface="Angsana New" panose="02020603050405020304" pitchFamily="18" charset="-34"/>
              </a:rPr>
              <a:t>ดังนั้น สบน. จึงเป็นหน่วยงานกลางที่กำหนดราคามาตรฐานงานจ้างที่ปรึกษาตามนิยามราคากลาง (3) นัยมาตรา 4 </a:t>
            </a:r>
            <a:br>
              <a:rPr lang="th-TH" altLang="th-TH" sz="2400" b="1" u="sng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sz="2400" b="1" u="sng">
                <a:solidFill>
                  <a:srgbClr val="FF0000"/>
                </a:solidFill>
                <a:latin typeface="Angsana New" panose="02020603050405020304" pitchFamily="18" charset="-34"/>
              </a:rPr>
              <a:t>แห่งพระราชบัญญัติฯ</a:t>
            </a:r>
            <a:endParaRPr lang="th-TH" altLang="th-TH" sz="1800" b="1" u="sng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grpSp>
        <p:nvGrpSpPr>
          <p:cNvPr id="57362" name="กลุ่ม 54"/>
          <p:cNvGrpSpPr>
            <a:grpSpLocks/>
          </p:cNvGrpSpPr>
          <p:nvPr/>
        </p:nvGrpSpPr>
        <p:grpSpPr bwMode="auto">
          <a:xfrm>
            <a:off x="1033463" y="1354138"/>
            <a:ext cx="7596187" cy="4330700"/>
            <a:chOff x="1108422" y="1268760"/>
            <a:chExt cx="7596336" cy="4331262"/>
          </a:xfrm>
        </p:grpSpPr>
        <p:grpSp>
          <p:nvGrpSpPr>
            <p:cNvPr id="57364" name="กลุ่ม 8"/>
            <p:cNvGrpSpPr>
              <a:grpSpLocks/>
            </p:cNvGrpSpPr>
            <p:nvPr/>
          </p:nvGrpSpPr>
          <p:grpSpPr bwMode="auto">
            <a:xfrm>
              <a:off x="1108422" y="1268760"/>
              <a:ext cx="7596336" cy="4331262"/>
              <a:chOff x="1108422" y="1268760"/>
              <a:chExt cx="7596336" cy="4331262"/>
            </a:xfrm>
          </p:grpSpPr>
          <p:sp>
            <p:nvSpPr>
              <p:cNvPr id="57372" name="สี่เหลี่ยมผืนผ้า 9"/>
              <p:cNvSpPr>
                <a:spLocks noChangeArrowheads="1"/>
              </p:cNvSpPr>
              <p:nvPr/>
            </p:nvSpPr>
            <p:spPr bwMode="auto">
              <a:xfrm>
                <a:off x="1108422" y="1279542"/>
                <a:ext cx="7596336" cy="4320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th-TH" altLang="th-TH" sz="2400">
                  <a:latin typeface="Angsana New" panose="02020603050405020304" pitchFamily="18" charset="-34"/>
                </a:endParaRPr>
              </a:p>
            </p:txBody>
          </p:sp>
          <p:sp>
            <p:nvSpPr>
              <p:cNvPr id="13" name="รูปแบบอิสระ: รูปร่าง 12"/>
              <p:cNvSpPr/>
              <p:nvPr/>
            </p:nvSpPr>
            <p:spPr>
              <a:xfrm>
                <a:off x="5323317" y="2359514"/>
                <a:ext cx="1555781" cy="43026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75419"/>
                    </a:lnTo>
                    <a:lnTo>
                      <a:pt x="1555648" y="275419"/>
                    </a:lnTo>
                    <a:lnTo>
                      <a:pt x="1555648" y="429734"/>
                    </a:lnTo>
                  </a:path>
                </a:pathLst>
              </a:custGeom>
              <a:noFill/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รูปแบบอิสระ: รูปร่าง 15"/>
              <p:cNvSpPr/>
              <p:nvPr/>
            </p:nvSpPr>
            <p:spPr>
              <a:xfrm>
                <a:off x="3780236" y="2359514"/>
                <a:ext cx="1543080" cy="43026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43304" y="0"/>
                    </a:moveTo>
                    <a:lnTo>
                      <a:pt x="1543304" y="275419"/>
                    </a:lnTo>
                    <a:lnTo>
                      <a:pt x="0" y="275419"/>
                    </a:lnTo>
                    <a:lnTo>
                      <a:pt x="0" y="429734"/>
                    </a:lnTo>
                  </a:path>
                </a:pathLst>
              </a:custGeom>
              <a:noFill/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สี่เหลี่ยมผืนผ้า: มุมมน 16"/>
              <p:cNvSpPr/>
              <p:nvPr/>
            </p:nvSpPr>
            <p:spPr>
              <a:xfrm>
                <a:off x="3256727" y="1268760"/>
                <a:ext cx="4132613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รูปแบบอิสระ: รูปร่าง 17"/>
              <p:cNvSpPr/>
              <p:nvPr/>
            </p:nvSpPr>
            <p:spPr>
              <a:xfrm>
                <a:off x="3442093" y="1413241"/>
                <a:ext cx="4132343" cy="1057412"/>
              </a:xfrm>
              <a:custGeom>
                <a:avLst/>
                <a:gdLst>
                  <a:gd name="connsiteX0" fmla="*/ 0 w 4132613"/>
                  <a:gd name="connsiteY0" fmla="*/ 105777 h 1057769"/>
                  <a:gd name="connsiteX1" fmla="*/ 105777 w 4132613"/>
                  <a:gd name="connsiteY1" fmla="*/ 0 h 1057769"/>
                  <a:gd name="connsiteX2" fmla="*/ 4026836 w 4132613"/>
                  <a:gd name="connsiteY2" fmla="*/ 0 h 1057769"/>
                  <a:gd name="connsiteX3" fmla="*/ 4132613 w 4132613"/>
                  <a:gd name="connsiteY3" fmla="*/ 105777 h 1057769"/>
                  <a:gd name="connsiteX4" fmla="*/ 4132613 w 4132613"/>
                  <a:gd name="connsiteY4" fmla="*/ 951992 h 1057769"/>
                  <a:gd name="connsiteX5" fmla="*/ 4026836 w 4132613"/>
                  <a:gd name="connsiteY5" fmla="*/ 1057769 h 1057769"/>
                  <a:gd name="connsiteX6" fmla="*/ 105777 w 4132613"/>
                  <a:gd name="connsiteY6" fmla="*/ 1057769 h 1057769"/>
                  <a:gd name="connsiteX7" fmla="*/ 0 w 4132613"/>
                  <a:gd name="connsiteY7" fmla="*/ 951992 h 1057769"/>
                  <a:gd name="connsiteX8" fmla="*/ 0 w 4132613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2613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4026836" y="0"/>
                    </a:lnTo>
                    <a:cubicBezTo>
                      <a:pt x="4085255" y="0"/>
                      <a:pt x="4132613" y="47358"/>
                      <a:pt x="4132613" y="105777"/>
                    </a:cubicBezTo>
                    <a:lnTo>
                      <a:pt x="4132613" y="951992"/>
                    </a:lnTo>
                    <a:cubicBezTo>
                      <a:pt x="4132613" y="1010411"/>
                      <a:pt x="4085255" y="1057769"/>
                      <a:pt x="4026836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(1) </a:t>
                </a:r>
                <a:r>
                  <a:rPr lang="th-TH" sz="18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ราคาที่ได้มาจากการคำนวณตามหลักเกณฑ์</a:t>
                </a:r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sz="18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ที่คณะกรรมการราคากลางกำหนด</a:t>
                </a:r>
              </a:p>
            </p:txBody>
          </p:sp>
          <p:sp>
            <p:nvSpPr>
              <p:cNvPr id="19" name="สี่เหลี่ยมผืนผ้า: มุมมน 18"/>
              <p:cNvSpPr/>
              <p:nvPr/>
            </p:nvSpPr>
            <p:spPr>
              <a:xfrm>
                <a:off x="2946840" y="2789471"/>
                <a:ext cx="1665778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รูปแบบอิสระ: รูปร่าง 19"/>
              <p:cNvSpPr/>
              <p:nvPr/>
            </p:nvSpPr>
            <p:spPr>
              <a:xfrm>
                <a:off x="3132524" y="2966017"/>
                <a:ext cx="1665321" cy="1057412"/>
              </a:xfrm>
              <a:custGeom>
                <a:avLst/>
                <a:gdLst>
                  <a:gd name="connsiteX0" fmla="*/ 0 w 1665778"/>
                  <a:gd name="connsiteY0" fmla="*/ 105777 h 1057769"/>
                  <a:gd name="connsiteX1" fmla="*/ 105777 w 1665778"/>
                  <a:gd name="connsiteY1" fmla="*/ 0 h 1057769"/>
                  <a:gd name="connsiteX2" fmla="*/ 1560001 w 1665778"/>
                  <a:gd name="connsiteY2" fmla="*/ 0 h 1057769"/>
                  <a:gd name="connsiteX3" fmla="*/ 1665778 w 1665778"/>
                  <a:gd name="connsiteY3" fmla="*/ 105777 h 1057769"/>
                  <a:gd name="connsiteX4" fmla="*/ 1665778 w 1665778"/>
                  <a:gd name="connsiteY4" fmla="*/ 951992 h 1057769"/>
                  <a:gd name="connsiteX5" fmla="*/ 1560001 w 1665778"/>
                  <a:gd name="connsiteY5" fmla="*/ 1057769 h 1057769"/>
                  <a:gd name="connsiteX6" fmla="*/ 105777 w 1665778"/>
                  <a:gd name="connsiteY6" fmla="*/ 1057769 h 1057769"/>
                  <a:gd name="connsiteX7" fmla="*/ 0 w 1665778"/>
                  <a:gd name="connsiteY7" fmla="*/ 951992 h 1057769"/>
                  <a:gd name="connsiteX8" fmla="*/ 0 w 1665778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5778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1560001" y="0"/>
                    </a:lnTo>
                    <a:cubicBezTo>
                      <a:pt x="1618420" y="0"/>
                      <a:pt x="1665778" y="47358"/>
                      <a:pt x="1665778" y="105777"/>
                    </a:cubicBezTo>
                    <a:lnTo>
                      <a:pt x="1665778" y="951992"/>
                    </a:lnTo>
                    <a:cubicBezTo>
                      <a:pt x="1665778" y="1010411"/>
                      <a:pt x="1618420" y="1057769"/>
                      <a:pt x="1560001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(2) </a:t>
                </a: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ฐานข้อมูล</a:t>
                </a:r>
                <a:b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ราคาอ้างอิง</a:t>
                </a:r>
                <a:b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ของกรมบัญชีกลาง</a:t>
                </a:r>
              </a:p>
            </p:txBody>
          </p:sp>
          <p:sp>
            <p:nvSpPr>
              <p:cNvPr id="21" name="สี่เหลี่ยมผืนผ้า: มุมมน 20"/>
              <p:cNvSpPr/>
              <p:nvPr/>
            </p:nvSpPr>
            <p:spPr>
              <a:xfrm>
                <a:off x="1945205" y="4365214"/>
                <a:ext cx="1665778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รูปแบบอิสระ: รูปร่าง 21"/>
              <p:cNvSpPr/>
              <p:nvPr/>
            </p:nvSpPr>
            <p:spPr>
              <a:xfrm>
                <a:off x="2130792" y="4541022"/>
                <a:ext cx="1665320" cy="1057412"/>
              </a:xfrm>
              <a:custGeom>
                <a:avLst/>
                <a:gdLst>
                  <a:gd name="connsiteX0" fmla="*/ 0 w 1665778"/>
                  <a:gd name="connsiteY0" fmla="*/ 105777 h 1057769"/>
                  <a:gd name="connsiteX1" fmla="*/ 105777 w 1665778"/>
                  <a:gd name="connsiteY1" fmla="*/ 0 h 1057769"/>
                  <a:gd name="connsiteX2" fmla="*/ 1560001 w 1665778"/>
                  <a:gd name="connsiteY2" fmla="*/ 0 h 1057769"/>
                  <a:gd name="connsiteX3" fmla="*/ 1665778 w 1665778"/>
                  <a:gd name="connsiteY3" fmla="*/ 105777 h 1057769"/>
                  <a:gd name="connsiteX4" fmla="*/ 1665778 w 1665778"/>
                  <a:gd name="connsiteY4" fmla="*/ 951992 h 1057769"/>
                  <a:gd name="connsiteX5" fmla="*/ 1560001 w 1665778"/>
                  <a:gd name="connsiteY5" fmla="*/ 1057769 h 1057769"/>
                  <a:gd name="connsiteX6" fmla="*/ 105777 w 1665778"/>
                  <a:gd name="connsiteY6" fmla="*/ 1057769 h 1057769"/>
                  <a:gd name="connsiteX7" fmla="*/ 0 w 1665778"/>
                  <a:gd name="connsiteY7" fmla="*/ 951992 h 1057769"/>
                  <a:gd name="connsiteX8" fmla="*/ 0 w 1665778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5778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1560001" y="0"/>
                    </a:lnTo>
                    <a:cubicBezTo>
                      <a:pt x="1618420" y="0"/>
                      <a:pt x="1665778" y="47358"/>
                      <a:pt x="1665778" y="105777"/>
                    </a:cubicBezTo>
                    <a:lnTo>
                      <a:pt x="1665778" y="951992"/>
                    </a:lnTo>
                    <a:cubicBezTo>
                      <a:pt x="1665778" y="1010411"/>
                      <a:pt x="1618420" y="1057769"/>
                      <a:pt x="1560001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(4) </a:t>
                </a: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สืบราคา</a:t>
                </a:r>
                <a:b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จากท้องตลาด</a:t>
                </a:r>
              </a:p>
            </p:txBody>
          </p:sp>
          <p:sp>
            <p:nvSpPr>
              <p:cNvPr id="23" name="สี่เหลี่ยมผืนผ้า: มุมมน 22"/>
              <p:cNvSpPr/>
              <p:nvPr/>
            </p:nvSpPr>
            <p:spPr>
              <a:xfrm>
                <a:off x="3938496" y="4366420"/>
                <a:ext cx="1665778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รูปแบบอิสระ: รูปร่าง 23"/>
              <p:cNvSpPr/>
              <p:nvPr/>
            </p:nvSpPr>
            <p:spPr>
              <a:xfrm>
                <a:off x="4123143" y="4542610"/>
                <a:ext cx="1666908" cy="1057412"/>
              </a:xfrm>
              <a:custGeom>
                <a:avLst/>
                <a:gdLst>
                  <a:gd name="connsiteX0" fmla="*/ 0 w 1665778"/>
                  <a:gd name="connsiteY0" fmla="*/ 105777 h 1057769"/>
                  <a:gd name="connsiteX1" fmla="*/ 105777 w 1665778"/>
                  <a:gd name="connsiteY1" fmla="*/ 0 h 1057769"/>
                  <a:gd name="connsiteX2" fmla="*/ 1560001 w 1665778"/>
                  <a:gd name="connsiteY2" fmla="*/ 0 h 1057769"/>
                  <a:gd name="connsiteX3" fmla="*/ 1665778 w 1665778"/>
                  <a:gd name="connsiteY3" fmla="*/ 105777 h 1057769"/>
                  <a:gd name="connsiteX4" fmla="*/ 1665778 w 1665778"/>
                  <a:gd name="connsiteY4" fmla="*/ 951992 h 1057769"/>
                  <a:gd name="connsiteX5" fmla="*/ 1560001 w 1665778"/>
                  <a:gd name="connsiteY5" fmla="*/ 1057769 h 1057769"/>
                  <a:gd name="connsiteX6" fmla="*/ 105777 w 1665778"/>
                  <a:gd name="connsiteY6" fmla="*/ 1057769 h 1057769"/>
                  <a:gd name="connsiteX7" fmla="*/ 0 w 1665778"/>
                  <a:gd name="connsiteY7" fmla="*/ 951992 h 1057769"/>
                  <a:gd name="connsiteX8" fmla="*/ 0 w 1665778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5778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1560001" y="0"/>
                    </a:lnTo>
                    <a:cubicBezTo>
                      <a:pt x="1618420" y="0"/>
                      <a:pt x="1665778" y="47358"/>
                      <a:pt x="1665778" y="105777"/>
                    </a:cubicBezTo>
                    <a:lnTo>
                      <a:pt x="1665778" y="951992"/>
                    </a:lnTo>
                    <a:cubicBezTo>
                      <a:pt x="1665778" y="1010411"/>
                      <a:pt x="1618420" y="1057769"/>
                      <a:pt x="1560001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(5) </a:t>
                </a: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ราคาที่เคยซื้อ</a:t>
                </a:r>
                <a:b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หรือจ้างครั้งหลังสุดภายใน 2 ปีงบประมาณ</a:t>
                </a:r>
              </a:p>
            </p:txBody>
          </p:sp>
          <p:sp>
            <p:nvSpPr>
              <p:cNvPr id="25" name="สี่เหลี่ยมผืนผ้า: มุมมน 24"/>
              <p:cNvSpPr/>
              <p:nvPr/>
            </p:nvSpPr>
            <p:spPr>
              <a:xfrm>
                <a:off x="6045793" y="2789471"/>
                <a:ext cx="1665778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รูปแบบอิสระ: รูปร่าง 25"/>
              <p:cNvSpPr/>
              <p:nvPr/>
            </p:nvSpPr>
            <p:spPr>
              <a:xfrm>
                <a:off x="6231384" y="2966017"/>
                <a:ext cx="1665321" cy="1057412"/>
              </a:xfrm>
              <a:custGeom>
                <a:avLst/>
                <a:gdLst>
                  <a:gd name="connsiteX0" fmla="*/ 0 w 1665778"/>
                  <a:gd name="connsiteY0" fmla="*/ 105777 h 1057769"/>
                  <a:gd name="connsiteX1" fmla="*/ 105777 w 1665778"/>
                  <a:gd name="connsiteY1" fmla="*/ 0 h 1057769"/>
                  <a:gd name="connsiteX2" fmla="*/ 1560001 w 1665778"/>
                  <a:gd name="connsiteY2" fmla="*/ 0 h 1057769"/>
                  <a:gd name="connsiteX3" fmla="*/ 1665778 w 1665778"/>
                  <a:gd name="connsiteY3" fmla="*/ 105777 h 1057769"/>
                  <a:gd name="connsiteX4" fmla="*/ 1665778 w 1665778"/>
                  <a:gd name="connsiteY4" fmla="*/ 951992 h 1057769"/>
                  <a:gd name="connsiteX5" fmla="*/ 1560001 w 1665778"/>
                  <a:gd name="connsiteY5" fmla="*/ 1057769 h 1057769"/>
                  <a:gd name="connsiteX6" fmla="*/ 105777 w 1665778"/>
                  <a:gd name="connsiteY6" fmla="*/ 1057769 h 1057769"/>
                  <a:gd name="connsiteX7" fmla="*/ 0 w 1665778"/>
                  <a:gd name="connsiteY7" fmla="*/ 951992 h 1057769"/>
                  <a:gd name="connsiteX8" fmla="*/ 0 w 1665778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5778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1560001" y="0"/>
                    </a:lnTo>
                    <a:cubicBezTo>
                      <a:pt x="1618420" y="0"/>
                      <a:pt x="1665778" y="47358"/>
                      <a:pt x="1665778" y="105777"/>
                    </a:cubicBezTo>
                    <a:lnTo>
                      <a:pt x="1665778" y="951992"/>
                    </a:lnTo>
                    <a:cubicBezTo>
                      <a:pt x="1665778" y="1010411"/>
                      <a:pt x="1618420" y="1057769"/>
                      <a:pt x="1560001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(3) </a:t>
                </a: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ราคามาตรฐาน</a:t>
                </a:r>
                <a:b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</a:b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ของสำนักงบประมาณหรือหน่วยงานอื่น</a:t>
                </a:r>
              </a:p>
            </p:txBody>
          </p:sp>
          <p:sp>
            <p:nvSpPr>
              <p:cNvPr id="27" name="สี่เหลี่ยมผืนผ้า: มุมมน 26"/>
              <p:cNvSpPr/>
              <p:nvPr/>
            </p:nvSpPr>
            <p:spPr>
              <a:xfrm>
                <a:off x="5983810" y="4366420"/>
                <a:ext cx="1665778" cy="1057769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รูปแบบอิสระ: รูปร่าง 27"/>
              <p:cNvSpPr/>
              <p:nvPr/>
            </p:nvSpPr>
            <p:spPr>
              <a:xfrm>
                <a:off x="6169471" y="4542610"/>
                <a:ext cx="1665320" cy="1057412"/>
              </a:xfrm>
              <a:custGeom>
                <a:avLst/>
                <a:gdLst>
                  <a:gd name="connsiteX0" fmla="*/ 0 w 1665778"/>
                  <a:gd name="connsiteY0" fmla="*/ 105777 h 1057769"/>
                  <a:gd name="connsiteX1" fmla="*/ 105777 w 1665778"/>
                  <a:gd name="connsiteY1" fmla="*/ 0 h 1057769"/>
                  <a:gd name="connsiteX2" fmla="*/ 1560001 w 1665778"/>
                  <a:gd name="connsiteY2" fmla="*/ 0 h 1057769"/>
                  <a:gd name="connsiteX3" fmla="*/ 1665778 w 1665778"/>
                  <a:gd name="connsiteY3" fmla="*/ 105777 h 1057769"/>
                  <a:gd name="connsiteX4" fmla="*/ 1665778 w 1665778"/>
                  <a:gd name="connsiteY4" fmla="*/ 951992 h 1057769"/>
                  <a:gd name="connsiteX5" fmla="*/ 1560001 w 1665778"/>
                  <a:gd name="connsiteY5" fmla="*/ 1057769 h 1057769"/>
                  <a:gd name="connsiteX6" fmla="*/ 105777 w 1665778"/>
                  <a:gd name="connsiteY6" fmla="*/ 1057769 h 1057769"/>
                  <a:gd name="connsiteX7" fmla="*/ 0 w 1665778"/>
                  <a:gd name="connsiteY7" fmla="*/ 951992 h 1057769"/>
                  <a:gd name="connsiteX8" fmla="*/ 0 w 1665778"/>
                  <a:gd name="connsiteY8" fmla="*/ 105777 h 105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5778" h="1057769">
                    <a:moveTo>
                      <a:pt x="0" y="105777"/>
                    </a:moveTo>
                    <a:cubicBezTo>
                      <a:pt x="0" y="47358"/>
                      <a:pt x="47358" y="0"/>
                      <a:pt x="105777" y="0"/>
                    </a:cubicBezTo>
                    <a:lnTo>
                      <a:pt x="1560001" y="0"/>
                    </a:lnTo>
                    <a:cubicBezTo>
                      <a:pt x="1618420" y="0"/>
                      <a:pt x="1665778" y="47358"/>
                      <a:pt x="1665778" y="105777"/>
                    </a:cubicBezTo>
                    <a:lnTo>
                      <a:pt x="1665778" y="951992"/>
                    </a:lnTo>
                    <a:cubicBezTo>
                      <a:pt x="1665778" y="1010411"/>
                      <a:pt x="1618420" y="1057769"/>
                      <a:pt x="1560001" y="1057769"/>
                    </a:cubicBezTo>
                    <a:lnTo>
                      <a:pt x="105777" y="1057769"/>
                    </a:lnTo>
                    <a:cubicBezTo>
                      <a:pt x="47358" y="1057769"/>
                      <a:pt x="0" y="1010411"/>
                      <a:pt x="0" y="951992"/>
                    </a:cubicBezTo>
                    <a:lnTo>
                      <a:pt x="0" y="105777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5751" tIns="95751" rIns="95751" bIns="95751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spc="-70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(6) </a:t>
                </a:r>
                <a:r>
                  <a:rPr lang="th-TH" sz="1700" b="1" spc="-70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ราคาตามหลักเกณฑ์อื่น</a:t>
                </a:r>
                <a:r>
                  <a:rPr lang="th-TH" sz="1700" b="1" dirty="0">
                    <a:solidFill>
                      <a:schemeClr val="tx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ของหน่วยงานของรัฐ</a:t>
                </a:r>
              </a:p>
            </p:txBody>
          </p:sp>
        </p:grpSp>
        <p:grpSp>
          <p:nvGrpSpPr>
            <p:cNvPr id="57365" name="กลุ่ม 53"/>
            <p:cNvGrpSpPr>
              <a:grpSpLocks/>
            </p:cNvGrpSpPr>
            <p:nvPr/>
          </p:nvGrpSpPr>
          <p:grpSpPr bwMode="auto">
            <a:xfrm>
              <a:off x="2770584" y="4005064"/>
              <a:ext cx="4413046" cy="372631"/>
              <a:chOff x="2770584" y="4005064"/>
              <a:chExt cx="4413046" cy="372631"/>
            </a:xfrm>
          </p:grpSpPr>
          <p:cxnSp>
            <p:nvCxnSpPr>
              <p:cNvPr id="30" name="ตัวเชื่อมต่อตรง 29"/>
              <p:cNvCxnSpPr>
                <a:cxnSpLocks/>
              </p:cNvCxnSpPr>
              <p:nvPr/>
            </p:nvCxnSpPr>
            <p:spPr>
              <a:xfrm>
                <a:off x="2770567" y="4220305"/>
                <a:ext cx="4413337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ตัวเชื่อมต่อตรง 33"/>
              <p:cNvCxnSpPr>
                <a:cxnSpLocks/>
              </p:cNvCxnSpPr>
              <p:nvPr/>
            </p:nvCxnSpPr>
            <p:spPr>
              <a:xfrm>
                <a:off x="3759599" y="4004377"/>
                <a:ext cx="0" cy="211165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ตัวเชื่อมต่อตรง 41"/>
              <p:cNvCxnSpPr>
                <a:cxnSpLocks/>
              </p:cNvCxnSpPr>
              <p:nvPr/>
            </p:nvCxnSpPr>
            <p:spPr>
              <a:xfrm>
                <a:off x="6839410" y="4025018"/>
                <a:ext cx="0" cy="190525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ตัวเชื่อมต่อตรง 44"/>
              <p:cNvCxnSpPr>
                <a:cxnSpLocks/>
              </p:cNvCxnSpPr>
              <p:nvPr/>
            </p:nvCxnSpPr>
            <p:spPr>
              <a:xfrm>
                <a:off x="2770567" y="4215542"/>
                <a:ext cx="0" cy="161946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ตัวเชื่อมต่อตรง 46"/>
              <p:cNvCxnSpPr>
                <a:cxnSpLocks/>
              </p:cNvCxnSpPr>
              <p:nvPr/>
            </p:nvCxnSpPr>
            <p:spPr>
              <a:xfrm flipH="1">
                <a:off x="4935960" y="4220305"/>
                <a:ext cx="7938" cy="138131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ตัวเชื่อมต่อตรง 47"/>
              <p:cNvCxnSpPr>
                <a:cxnSpLocks/>
              </p:cNvCxnSpPr>
              <p:nvPr/>
            </p:nvCxnSpPr>
            <p:spPr>
              <a:xfrm flipH="1">
                <a:off x="7175967" y="4226656"/>
                <a:ext cx="7937" cy="138131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ลูกศร: ซ้าย 56"/>
          <p:cNvSpPr/>
          <p:nvPr/>
        </p:nvSpPr>
        <p:spPr>
          <a:xfrm>
            <a:off x="7896225" y="3071813"/>
            <a:ext cx="569913" cy="588962"/>
          </a:xfrm>
          <a:prstGeom prst="leftArrow">
            <a:avLst>
              <a:gd name="adj1" fmla="val 50000"/>
              <a:gd name="adj2" fmla="val 52084"/>
            </a:avLst>
          </a:prstGeom>
          <a:solidFill>
            <a:srgbClr val="FDE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รูปภาพ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83099D-BF80-4EA8-842E-DFDD0020593E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98450" y="608013"/>
            <a:ext cx="10585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ChatThaiUI"/>
              </a:rPr>
              <a:t>หลักเกณฑ์ราคากลางการจ้างที่ปรึกษา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03238" y="4040188"/>
            <a:ext cx="5087937" cy="198120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03238" y="1574800"/>
            <a:ext cx="5087937" cy="19637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761038" y="2346325"/>
            <a:ext cx="5995987" cy="2090738"/>
          </a:xfrm>
          <a:prstGeom prst="rect">
            <a:avLst/>
          </a:prstGeom>
          <a:ln w="3810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400" name="กราฟิก 11" descr="ป้าย 3 ด้วยสีเติมแบบทึบ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038" y="3251200"/>
            <a:ext cx="5984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กราฟิก 15" descr="ป้าย ด้วยสีเติมแบบทึบ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26038"/>
            <a:ext cx="5984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กราฟิก 17" descr="ป้าย 1 ด้วยสีเติมแบบทึบ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2466975"/>
            <a:ext cx="6000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รูปภาพ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3308A3-D7C4-4D0E-84A2-8665D8E6E3D4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783301" y="2077134"/>
            <a:ext cx="10625398" cy="356366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h-TH" sz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anose="02020603050405020304" pitchFamily="18" charset="-34"/>
              <a:cs typeface="Angsana New" pitchFamily="18" charset="-34"/>
            </a:endParaRP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h-TH" sz="3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ความเป็นมา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h-TH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มติคณะรัฐมนตรีเมื่อวันที่ 6 สิงหาคม 2556 รับทราบหลักเกณฑ์ราคากลาง</a:t>
            </a:r>
            <a:b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การจ้างที่ปรึกษา โดยให้ส่วนราชการองค์กรปกครองส่วนท้องถิ่น รัฐวิสาหกิจ และหน่วยงานอื่นของรัฐ ถือปฏิบัติตั้งแต่วันที่ 11 สิงหาคม 2556 เป็นต้นไปตามที่กระทรวงการคลังเสนอ  (สำนักงานบริหารหนี้สาธารณะ กระทรวงการคลัง) แจ้งตามหนังสือสำนักเลขาธิการคณะรัฐมนตรี ด่วนที่สุด ที่ นร 0506/ว 128 ลงวันที่ 8 ส.ค. 2556 เรื่อง หลักเกณฑ์ราคากลาง</a:t>
            </a:r>
            <a:b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การจ้างที่ปรึกษา  </a:t>
            </a:r>
          </a:p>
          <a:p>
            <a:pPr marL="205740" indent="-20574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h-TH" sz="1100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98450" y="608013"/>
            <a:ext cx="10585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ChatThaiUI"/>
              </a:rPr>
              <a:t>หลักเกณฑ์ราคากลางการจ้างที่ปรึกษา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7" name="กลุ่ม 19"/>
          <p:cNvGrpSpPr>
            <a:grpSpLocks/>
          </p:cNvGrpSpPr>
          <p:nvPr/>
        </p:nvGrpSpPr>
        <p:grpSpPr bwMode="auto">
          <a:xfrm>
            <a:off x="4008438" y="404813"/>
            <a:ext cx="5832475" cy="925512"/>
            <a:chOff x="374467" y="760818"/>
            <a:chExt cx="5832648" cy="926616"/>
          </a:xfrm>
        </p:grpSpPr>
        <p:sp>
          <p:nvSpPr>
            <p:cNvPr id="19" name="สี่เหลี่ยมผืนผ้า: มุมมน 18"/>
            <p:cNvSpPr/>
            <p:nvPr/>
          </p:nvSpPr>
          <p:spPr>
            <a:xfrm>
              <a:off x="374467" y="760818"/>
              <a:ext cx="5832648" cy="926616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4" name="Google Shape;757;p41"/>
            <p:cNvSpPr txBox="1">
              <a:spLocks/>
            </p:cNvSpPr>
            <p:nvPr/>
          </p:nvSpPr>
          <p:spPr>
            <a:xfrm>
              <a:off x="661813" y="854592"/>
              <a:ext cx="5257956" cy="739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Poppins"/>
                <a:buNone/>
                <a:defRPr sz="3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defRPr>
              </a:lvl9pPr>
            </a:lstStyle>
            <a:p>
              <a:pPr eaLnBrk="1" fontAlgn="auto" hangingPunct="1">
                <a:defRPr/>
              </a:pPr>
              <a:r>
                <a:rPr lang="th-TH" sz="4400" kern="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เนื้อหาในแนวทางการจ้างที่ปรึกษา</a:t>
              </a:r>
            </a:p>
          </p:txBody>
        </p:sp>
      </p:grpSp>
      <p:sp>
        <p:nvSpPr>
          <p:cNvPr id="5" name="Google Shape;766;p41"/>
          <p:cNvSpPr txBox="1">
            <a:spLocks/>
          </p:cNvSpPr>
          <p:nvPr/>
        </p:nvSpPr>
        <p:spPr>
          <a:xfrm>
            <a:off x="4279900" y="1712913"/>
            <a:ext cx="3133725" cy="6143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defRPr/>
            </a:pPr>
            <a:r>
              <a:rPr lang="th-TH" sz="3600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1 บทนำ</a:t>
            </a:r>
          </a:p>
        </p:txBody>
      </p:sp>
      <p:sp>
        <p:nvSpPr>
          <p:cNvPr id="6" name="Google Shape;766;p41"/>
          <p:cNvSpPr txBox="1">
            <a:spLocks/>
          </p:cNvSpPr>
          <p:nvPr/>
        </p:nvSpPr>
        <p:spPr>
          <a:xfrm>
            <a:off x="4279900" y="2401888"/>
            <a:ext cx="5321300" cy="6159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2 การจัดทำร่างขอบเขตของงาน</a:t>
            </a:r>
          </a:p>
        </p:txBody>
      </p:sp>
      <p:sp>
        <p:nvSpPr>
          <p:cNvPr id="7" name="Google Shape;766;p41"/>
          <p:cNvSpPr txBox="1">
            <a:spLocks/>
          </p:cNvSpPr>
          <p:nvPr/>
        </p:nvSpPr>
        <p:spPr>
          <a:xfrm>
            <a:off x="4256088" y="3090863"/>
            <a:ext cx="6192837" cy="6159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3 หลักเกณฑ์ราคากลางการจ้างที่ปรึกษา</a:t>
            </a:r>
          </a:p>
        </p:txBody>
      </p:sp>
      <p:sp>
        <p:nvSpPr>
          <p:cNvPr id="8" name="Google Shape;766;p41"/>
          <p:cNvSpPr txBox="1">
            <a:spLocks/>
          </p:cNvSpPr>
          <p:nvPr/>
        </p:nvSpPr>
        <p:spPr>
          <a:xfrm>
            <a:off x="4279900" y="3781425"/>
            <a:ext cx="6194425" cy="6143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4 กระบวนการจ้างที่ปรึกษา</a:t>
            </a:r>
          </a:p>
        </p:txBody>
      </p:sp>
      <p:sp>
        <p:nvSpPr>
          <p:cNvPr id="9" name="Google Shape;766;p41"/>
          <p:cNvSpPr txBox="1">
            <a:spLocks/>
          </p:cNvSpPr>
          <p:nvPr/>
        </p:nvSpPr>
        <p:spPr>
          <a:xfrm>
            <a:off x="4279900" y="4470400"/>
            <a:ext cx="6194425" cy="6143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5 </a:t>
            </a:r>
            <a:r>
              <a:rPr lang="th-TH" sz="3600" kern="0" dirty="0" err="1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สัญญาและหลักประกัน</a:t>
            </a:r>
          </a:p>
        </p:txBody>
      </p:sp>
      <p:sp>
        <p:nvSpPr>
          <p:cNvPr id="10" name="Google Shape;766;p41"/>
          <p:cNvSpPr txBox="1">
            <a:spLocks/>
          </p:cNvSpPr>
          <p:nvPr/>
        </p:nvSpPr>
        <p:spPr>
          <a:xfrm>
            <a:off x="4256088" y="5159375"/>
            <a:ext cx="6192837" cy="6159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6 การบริหารสัญญาและการตรวจรับพัสดุ</a:t>
            </a:r>
          </a:p>
        </p:txBody>
      </p:sp>
      <p:sp>
        <p:nvSpPr>
          <p:cNvPr id="11" name="Google Shape;766;p41"/>
          <p:cNvSpPr txBox="1">
            <a:spLocks/>
          </p:cNvSpPr>
          <p:nvPr/>
        </p:nvSpPr>
        <p:spPr>
          <a:xfrm>
            <a:off x="4256088" y="5848350"/>
            <a:ext cx="6192837" cy="6159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kern="0" dirty="0">
                <a:solidFill>
                  <a:srgbClr val="172A3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ภาคผนวก</a:t>
            </a:r>
          </a:p>
        </p:txBody>
      </p:sp>
      <p:sp>
        <p:nvSpPr>
          <p:cNvPr id="21" name="วงรี 20"/>
          <p:cNvSpPr/>
          <p:nvPr/>
        </p:nvSpPr>
        <p:spPr>
          <a:xfrm>
            <a:off x="4111625" y="1898650"/>
            <a:ext cx="144463" cy="1444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4108450" y="2565400"/>
            <a:ext cx="144463" cy="1444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4092575" y="3232150"/>
            <a:ext cx="144463" cy="1444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4108450" y="3944938"/>
            <a:ext cx="144463" cy="14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4108450" y="4633913"/>
            <a:ext cx="144463" cy="1444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4108450" y="5337175"/>
            <a:ext cx="144463" cy="1444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4092575" y="6046788"/>
            <a:ext cx="144463" cy="14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รูปภาพ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748;p40"/>
          <p:cNvSpPr txBox="1">
            <a:spLocks noGrp="1"/>
          </p:cNvSpPr>
          <p:nvPr>
            <p:ph type="title"/>
          </p:nvPr>
        </p:nvSpPr>
        <p:spPr>
          <a:xfrm>
            <a:off x="407988" y="774700"/>
            <a:ext cx="9288462" cy="738188"/>
          </a:xfrm>
        </p:spPr>
        <p:txBody>
          <a:bodyPr spcFirstLastPara="1" lIns="91425" tIns="91425" rIns="91425" bIns="91425"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1.	แนวทางการคิดค่าตอบแทนของที่ปรึกษา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881188" y="4806950"/>
            <a:ext cx="3171825" cy="70643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444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sz="4000" b="1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ค่าตอบแทนบุคลากร</a:t>
            </a:r>
            <a:endParaRPr lang="en-US" sz="4000" b="1" kern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7535863" y="4875213"/>
            <a:ext cx="1987550" cy="708025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45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sz="4000" b="1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ค่าใช้จ่ายตรง</a:t>
            </a:r>
            <a:endParaRPr lang="en-US" sz="4000" b="1" kern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332288" y="2357438"/>
            <a:ext cx="3527425" cy="1446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การคิดค่าตอบแทนของที่ปรึกษา</a:t>
            </a:r>
            <a:endParaRPr lang="th-TH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ตัวเชื่อมต่อ: หักมุม 6"/>
          <p:cNvCxnSpPr>
            <a:cxnSpLocks/>
            <a:stCxn id="2" idx="0"/>
            <a:endCxn id="15" idx="0"/>
          </p:cNvCxnSpPr>
          <p:nvPr/>
        </p:nvCxnSpPr>
        <p:spPr>
          <a:xfrm rot="16200000" flipV="1">
            <a:off x="5964237" y="2309813"/>
            <a:ext cx="68263" cy="5062538"/>
          </a:xfrm>
          <a:prstGeom prst="bentConnector3">
            <a:avLst>
              <a:gd name="adj1" fmla="val 767466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>
            <a:cxnSpLocks/>
          </p:cNvCxnSpPr>
          <p:nvPr/>
        </p:nvCxnSpPr>
        <p:spPr>
          <a:xfrm>
            <a:off x="6096000" y="3803650"/>
            <a:ext cx="0" cy="56197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748;p40"/>
          <p:cNvSpPr txBox="1">
            <a:spLocks/>
          </p:cNvSpPr>
          <p:nvPr/>
        </p:nvSpPr>
        <p:spPr>
          <a:xfrm>
            <a:off x="479425" y="1196975"/>
            <a:ext cx="9288463" cy="738188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2.	แนวทางการใช้อัตราค่าตอบแทน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71588" y="2492375"/>
            <a:ext cx="9648825" cy="2944813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-6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Segoe"/>
              </a:defRPr>
            </a:lvl9pPr>
          </a:lstStyle>
          <a:p>
            <a:pPr algn="thaiDist">
              <a:defRPr/>
            </a:pPr>
            <a:r>
              <a:rPr lang="th-TH" sz="3600" spc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ตัวคูณอัตราค่าตอบแทนสรุปได้ดังนี้  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spc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	บริษัทที่ปรึกษา ตัวคูณอัตราค่าตอบแทนเท่ากับ 2.64 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spc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สถาบันการศึกษาของรัฐ ตัวคูณอัตราค่าตอบแทนเท่ากับ 1.76</a:t>
            </a:r>
          </a:p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spc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ที่ปรึกษาอิสระ ตัวคูณอัตราค่าตอบแทนเท่ากับ 1.43</a:t>
            </a:r>
            <a:endParaRPr lang="en-US" sz="3600" spc="0" dirty="0">
              <a:solidFill>
                <a:prstClr val="black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algn="thaiDi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0" dirty="0">
                <a:solidFill>
                  <a:prstClr val="black"/>
                </a:solidFill>
                <a:effectLst/>
                <a:latin typeface="Angsana New" pitchFamily="18" charset="-34"/>
                <a:cs typeface="Angsana New" pitchFamily="18" charset="-34"/>
              </a:rPr>
              <a:t> </a:t>
            </a:r>
            <a:endParaRPr lang="th-TH" sz="3600" spc="0" dirty="0">
              <a:solidFill>
                <a:prstClr val="black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2063750" y="3357563"/>
            <a:ext cx="144463" cy="1428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2063750" y="3957638"/>
            <a:ext cx="144463" cy="1444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2063750" y="4489450"/>
            <a:ext cx="144463" cy="1444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รูปภาพ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3"/>
          <p:cNvSpPr txBox="1">
            <a:spLocks noChangeArrowheads="1"/>
          </p:cNvSpPr>
          <p:nvPr/>
        </p:nvSpPr>
        <p:spPr bwMode="auto">
          <a:xfrm>
            <a:off x="3041650" y="2517775"/>
            <a:ext cx="61944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 sz="3300" b="1">
              <a:solidFill>
                <a:srgbClr val="444D26"/>
              </a:solidFill>
              <a:latin typeface="Angsana New" panose="02020603050405020304" pitchFamily="18" charset="-34"/>
            </a:endParaRPr>
          </a:p>
        </p:txBody>
      </p:sp>
      <p:sp>
        <p:nvSpPr>
          <p:cNvPr id="63492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136313" y="6403975"/>
            <a:ext cx="7620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57213" indent="-214313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857250" indent="-1714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200150" indent="-1714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1543050" indent="-1714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/>
            <a:fld id="{738DDED5-2B5C-4A22-A138-A34919E1B3A4}" type="slidenum">
              <a:rPr lang="en-US" altLang="en-US" sz="1200">
                <a:solidFill>
                  <a:srgbClr val="404924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404924"/>
              </a:solidFill>
            </a:endParaRPr>
          </a:p>
        </p:txBody>
      </p:sp>
      <p:sp>
        <p:nvSpPr>
          <p:cNvPr id="4" name="Google Shape;748;p40"/>
          <p:cNvSpPr txBox="1">
            <a:spLocks/>
          </p:cNvSpPr>
          <p:nvPr/>
        </p:nvSpPr>
        <p:spPr>
          <a:xfrm>
            <a:off x="407988" y="830263"/>
            <a:ext cx="9288462" cy="738187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3. 	แนวทางการใช้อัตราเงินเดือนพื้นฐาน</a:t>
            </a:r>
          </a:p>
        </p:txBody>
      </p:sp>
      <p:sp>
        <p:nvSpPr>
          <p:cNvPr id="10" name="Google Shape;862;p45"/>
          <p:cNvSpPr txBox="1">
            <a:spLocks/>
          </p:cNvSpPr>
          <p:nvPr/>
        </p:nvSpPr>
        <p:spPr>
          <a:xfrm>
            <a:off x="188913" y="2125663"/>
            <a:ext cx="80645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 Medium"/>
              <a:buNone/>
              <a:defRPr sz="140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pPr marL="0" indent="0" algn="thaiDist" defTabSz="444500"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sz="2800" b="1" kern="700" spc="-8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kern="700" spc="3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ข้อมูลอัตราเงินเดือนพื้นฐาน (</a:t>
            </a:r>
            <a:r>
              <a:rPr lang="en-US" sz="2800" b="1" kern="700" spc="30" dirty="0">
                <a:latin typeface="Angsana New" panose="02020603050405020304" pitchFamily="18" charset="-34"/>
                <a:cs typeface="Angsana New" panose="02020603050405020304" pitchFamily="18" charset="-34"/>
              </a:rPr>
              <a:t>Basic Salary)</a:t>
            </a:r>
            <a:r>
              <a:rPr lang="th-TH" sz="2800" b="1" kern="700" spc="3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 5 กลุ่มวิชาชีพ ประกอบด้วย</a:t>
            </a:r>
            <a:r>
              <a:rPr lang="th-TH" sz="2800" b="1" kern="7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kern="700" spc="-4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kern="7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กลุ่มวิชาชีพวิศวกรรม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สถาปัตยกรรม เทคโนโลยีสารสนเทศและการสื่อสาร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ICT)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การเงิน และงานวิจัย โดยแยกระดับวุฒิการศึกษาเป็นระดับปริญญาตรี ปริญญาโท 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และปริญญาเอก ยกเว้นกลุ่มวิชาชีพสถาปัตยกรรมมีเฉพาะระดับปริญญาตรี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ที่ประกอบธุรกิจที่ปรึกษาที่เป็นนิติบุคคล ประสบการณ์การทำงาน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ของแต่ละกลุ่มวิชาชีพแยกเป็นรายปีตั้งแต่จบใหม่จนถึง 30 ปี และมากกว่า 30 ปี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ขึ้นไป </a:t>
            </a:r>
          </a:p>
          <a:p>
            <a:pPr marL="0" indent="0" algn="thaiDist" defTabSz="444500"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อัตราเงินเดือนพื้นฐานของสาขาอื่น ๆ นอกเหนือจาก 5 กลุ่มวิชาชีพข้างต้น 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ให้เทียบเคียงจากอัตราเงินเดือนของบุคลากรจากงานที่มีลักษณะใกล้เคียงกัน</a:t>
            </a:r>
          </a:p>
          <a:p>
            <a:pPr marL="0" indent="0" algn="thaiDist" defTabSz="444500">
              <a:buSzPts val="1100"/>
              <a:buFont typeface="Arial"/>
              <a:buNone/>
              <a:tabLst>
                <a:tab pos="266700" algn="l"/>
              </a:tabLst>
              <a:defRPr/>
            </a:pPr>
            <a:endParaRPr lang="th-TH" sz="2800" b="1" dirty="0"/>
          </a:p>
        </p:txBody>
      </p:sp>
      <p:pic>
        <p:nvPicPr>
          <p:cNvPr id="63495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1962150"/>
            <a:ext cx="31257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0" y="112713"/>
            <a:ext cx="80645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แนวทางการกำหนดค่าจ้างที่ปรึกษาทั้งโครงการหรือราคากลางค่าจ้างที่ปรึกษา</a:t>
            </a:r>
          </a:p>
        </p:txBody>
      </p:sp>
      <p:sp>
        <p:nvSpPr>
          <p:cNvPr id="64516" name="กล่องข้อความ 10"/>
          <p:cNvSpPr txBox="1">
            <a:spLocks noChangeArrowheads="1"/>
          </p:cNvSpPr>
          <p:nvPr/>
        </p:nvSpPr>
        <p:spPr bwMode="auto">
          <a:xfrm>
            <a:off x="623888" y="644525"/>
            <a:ext cx="10944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latin typeface="Angsana New" panose="02020603050405020304" pitchFamily="18" charset="-34"/>
              </a:rPr>
              <a:t>	ค่าจ้างที่ปรึกษาทั้งโครงการจะเป็นผลรวมของค่าตอบแทนบุคลากรกับค่าใช้จ่ายตรง โดยมีขั้นตอน</a:t>
            </a:r>
            <a:br>
              <a:rPr lang="th-TH" altLang="th-TH" b="1">
                <a:latin typeface="Angsana New" panose="02020603050405020304" pitchFamily="18" charset="-34"/>
              </a:rPr>
            </a:br>
            <a:r>
              <a:rPr lang="th-TH" altLang="th-TH" b="1">
                <a:latin typeface="Angsana New" panose="02020603050405020304" pitchFamily="18" charset="-34"/>
              </a:rPr>
              <a:t>ในการคำนวณราคากลางค่าจ้างที่ปรึกษาทั้งโครงการ ดังนี้</a:t>
            </a:r>
          </a:p>
        </p:txBody>
      </p:sp>
      <p:grpSp>
        <p:nvGrpSpPr>
          <p:cNvPr id="64517" name="กลุ่ม 33"/>
          <p:cNvGrpSpPr>
            <a:grpSpLocks/>
          </p:cNvGrpSpPr>
          <p:nvPr/>
        </p:nvGrpSpPr>
        <p:grpSpPr bwMode="auto">
          <a:xfrm>
            <a:off x="736600" y="1693863"/>
            <a:ext cx="10831513" cy="4619625"/>
            <a:chOff x="795695" y="1618103"/>
            <a:chExt cx="10832139" cy="4619209"/>
          </a:xfrm>
        </p:grpSpPr>
        <p:sp>
          <p:nvSpPr>
            <p:cNvPr id="28" name="สี่เหลี่ยมผืนผ้า: มุมมน 27"/>
            <p:cNvSpPr/>
            <p:nvPr/>
          </p:nvSpPr>
          <p:spPr>
            <a:xfrm>
              <a:off x="795695" y="1618103"/>
              <a:ext cx="10832139" cy="65875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2348360" y="1683184"/>
              <a:ext cx="8280879" cy="522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2800" b="1" dirty="0">
                  <a:solidFill>
                    <a:schemeClr val="accent1">
                      <a:lumMod val="50000"/>
                    </a:schemeClr>
                  </a:solidFill>
                </a:rPr>
                <a:t>เจ้าของโครงการจะต้องแจกแจงหรือกำหนดวัตถุประสงค์ และขอบเขตการดำเนินงาน</a:t>
              </a:r>
            </a:p>
          </p:txBody>
        </p:sp>
        <p:sp>
          <p:nvSpPr>
            <p:cNvPr id="13" name="กล่องข้อความ 12"/>
            <p:cNvSpPr txBox="1"/>
            <p:nvPr/>
          </p:nvSpPr>
          <p:spPr>
            <a:xfrm>
              <a:off x="887775" y="1667311"/>
              <a:ext cx="1460584" cy="52382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+mj-cs"/>
                </a:rPr>
                <a:t>ขั้นตอนที่ 1</a:t>
              </a:r>
            </a:p>
          </p:txBody>
        </p:sp>
        <p:sp>
          <p:nvSpPr>
            <p:cNvPr id="29" name="สี่เหลี่ยมผืนผ้า: มุมมน 28"/>
            <p:cNvSpPr/>
            <p:nvPr/>
          </p:nvSpPr>
          <p:spPr>
            <a:xfrm>
              <a:off x="795695" y="2287968"/>
              <a:ext cx="10832139" cy="65875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887775" y="2334001"/>
              <a:ext cx="1460584" cy="522241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+mj-cs"/>
                </a:rPr>
                <a:t>ขั้นตอนที่ 2</a:t>
              </a:r>
            </a:p>
          </p:txBody>
        </p:sp>
        <p:sp>
          <p:nvSpPr>
            <p:cNvPr id="18" name="กล่องข้อความ 17"/>
            <p:cNvSpPr txBox="1"/>
            <p:nvPr/>
          </p:nvSpPr>
          <p:spPr>
            <a:xfrm>
              <a:off x="2348360" y="2356224"/>
              <a:ext cx="7417229" cy="523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sz="2800" b="1" dirty="0">
                  <a:solidFill>
                    <a:schemeClr val="accent2">
                      <a:lumMod val="50000"/>
                    </a:schemeClr>
                  </a:solidFill>
                </a:rPr>
                <a:t>กำหนดประเภทบุคลากรหรือผู้เชี่ยวชาญด้านต่าง ๆ ที่จะเข้าดำเนินโครงการ </a:t>
              </a:r>
            </a:p>
          </p:txBody>
        </p:sp>
        <p:sp>
          <p:nvSpPr>
            <p:cNvPr id="30" name="สี่เหลี่ยมผืนผ้า: มุมมน 29"/>
            <p:cNvSpPr/>
            <p:nvPr/>
          </p:nvSpPr>
          <p:spPr>
            <a:xfrm>
              <a:off x="795695" y="2997516"/>
              <a:ext cx="10832139" cy="10524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887775" y="3072122"/>
              <a:ext cx="1460584" cy="52382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+mj-cs"/>
                </a:rPr>
                <a:t>ขั้นตอนที่ 3</a:t>
              </a:r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2337247" y="3095932"/>
              <a:ext cx="9290587" cy="954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thaiDist">
                <a:defRPr/>
              </a:pPr>
              <a:r>
                <a:rPr lang="th-TH" sz="2800" b="1" dirty="0">
                  <a:solidFill>
                    <a:schemeClr val="accent6">
                      <a:lumMod val="50000"/>
                    </a:schemeClr>
                  </a:solidFill>
                </a:rPr>
                <a:t>กำหนดวุฒิการศึกษาและประสบการณ์ พร้อมกับประเมินระยะเวลาการทำงานของแต่ละคน</a:t>
              </a:r>
              <a:br>
                <a:rPr lang="th-TH" sz="280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th-TH" sz="2800" b="1" dirty="0">
                  <a:solidFill>
                    <a:schemeClr val="accent6">
                      <a:lumMod val="50000"/>
                    </a:schemeClr>
                  </a:solidFill>
                </a:rPr>
                <a:t>ที่จะใช้ในการดำเนินโครงการ</a:t>
              </a:r>
            </a:p>
          </p:txBody>
        </p:sp>
        <p:sp>
          <p:nvSpPr>
            <p:cNvPr id="31" name="สี่เหลี่ยมผืนผ้า: มุมมน 30"/>
            <p:cNvSpPr/>
            <p:nvPr/>
          </p:nvSpPr>
          <p:spPr>
            <a:xfrm>
              <a:off x="795695" y="4076919"/>
              <a:ext cx="10832139" cy="1261949"/>
            </a:xfrm>
            <a:prstGeom prst="roundRect">
              <a:avLst/>
            </a:prstGeom>
            <a:solidFill>
              <a:srgbClr val="FBF0FE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22" name="กล่องข้อความ 21"/>
            <p:cNvSpPr txBox="1"/>
            <p:nvPr/>
          </p:nvSpPr>
          <p:spPr>
            <a:xfrm>
              <a:off x="863962" y="4138826"/>
              <a:ext cx="1484398" cy="52224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+mj-cs"/>
                </a:rPr>
                <a:t>ขั้นตอนที่ 4</a:t>
              </a:r>
            </a:p>
          </p:txBody>
        </p:sp>
        <p:sp>
          <p:nvSpPr>
            <p:cNvPr id="64530" name="กล่องข้อความ 23"/>
            <p:cNvSpPr txBox="1">
              <a:spLocks noChangeArrowheads="1"/>
            </p:cNvSpPr>
            <p:nvPr/>
          </p:nvSpPr>
          <p:spPr bwMode="auto">
            <a:xfrm>
              <a:off x="2416977" y="4138455"/>
              <a:ext cx="9210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thai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400" b="1">
                  <a:solidFill>
                    <a:srgbClr val="7030A0"/>
                  </a:solidFill>
                  <a:latin typeface="Angsana New" panose="02020603050405020304" pitchFamily="18" charset="-34"/>
                </a:rPr>
                <a:t>ให้นำอัตราเงินเดือนขั้นพื้นฐานของที่ปรึกษาแต่ละคน คูณกับตัวคูณอัตราค่าตอบแทน และคูณกับระยะเวลา</a:t>
              </a:r>
              <a:br>
                <a:rPr lang="th-TH" altLang="th-TH" sz="2400" b="1">
                  <a:solidFill>
                    <a:srgbClr val="7030A0"/>
                  </a:solidFill>
                  <a:latin typeface="Angsana New" panose="02020603050405020304" pitchFamily="18" charset="-34"/>
                </a:rPr>
              </a:br>
              <a:r>
                <a:rPr lang="th-TH" altLang="th-TH" sz="2400" b="1">
                  <a:solidFill>
                    <a:srgbClr val="7030A0"/>
                  </a:solidFill>
                  <a:latin typeface="Angsana New" panose="02020603050405020304" pitchFamily="18" charset="-34"/>
                </a:rPr>
                <a:t>การทำงาน จะได้ค่าจ้างที่ปรึกษาของแต่ละคนโดยผลรวมค่าจ้างที่ปรึกษาของทุกคนจะเป็นค่าตอบแทนบุคลากร ที่ใช้ในการดำเนินโครงการ</a:t>
              </a:r>
            </a:p>
          </p:txBody>
        </p:sp>
        <p:sp>
          <p:nvSpPr>
            <p:cNvPr id="33" name="สี่เหลี่ยมผืนผ้า: มุมมน 32"/>
            <p:cNvSpPr/>
            <p:nvPr/>
          </p:nvSpPr>
          <p:spPr>
            <a:xfrm>
              <a:off x="795695" y="5394425"/>
              <a:ext cx="10832139" cy="831775"/>
            </a:xfrm>
            <a:prstGeom prst="roundRect">
              <a:avLst/>
            </a:prstGeom>
            <a:solidFill>
              <a:srgbClr val="E6FAFE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887775" y="5357916"/>
              <a:ext cx="1460584" cy="52224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+mj-cs"/>
                </a:rPr>
                <a:t>ขั้นตอนที่ 5</a:t>
              </a:r>
            </a:p>
          </p:txBody>
        </p:sp>
        <p:sp>
          <p:nvSpPr>
            <p:cNvPr id="64533" name="กล่องข้อความ 25"/>
            <p:cNvSpPr txBox="1">
              <a:spLocks noChangeArrowheads="1"/>
            </p:cNvSpPr>
            <p:nvPr/>
          </p:nvSpPr>
          <p:spPr bwMode="auto">
            <a:xfrm>
              <a:off x="2348425" y="5406315"/>
              <a:ext cx="92108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thai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400" b="1">
                  <a:solidFill>
                    <a:srgbClr val="06839C"/>
                  </a:solidFill>
                  <a:latin typeface="Angsana New" panose="02020603050405020304" pitchFamily="18" charset="-34"/>
                </a:rPr>
                <a:t>นำผลรวมค่าตอบเทนบุคลากรทั้งโครงการรวมกับค่าใช้จ่ายตรง โดยรวมภาษีมูลค่าเพิ่ม จึงได้ค่าจ้างที่ปรึกษา</a:t>
              </a:r>
              <a:br>
                <a:rPr lang="th-TH" altLang="th-TH" sz="2400" b="1">
                  <a:solidFill>
                    <a:srgbClr val="06839C"/>
                  </a:solidFill>
                  <a:latin typeface="Angsana New" panose="02020603050405020304" pitchFamily="18" charset="-34"/>
                </a:rPr>
              </a:br>
              <a:r>
                <a:rPr lang="th-TH" altLang="th-TH" sz="2400" b="1">
                  <a:solidFill>
                    <a:srgbClr val="06839C"/>
                  </a:solidFill>
                  <a:latin typeface="Angsana New" panose="02020603050405020304" pitchFamily="18" charset="-34"/>
                </a:rPr>
                <a:t>ทั้งโครงการ</a:t>
              </a: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550863" y="6524625"/>
            <a:ext cx="248761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748;p40"/>
          <p:cNvSpPr txBox="1">
            <a:spLocks/>
          </p:cNvSpPr>
          <p:nvPr/>
        </p:nvSpPr>
        <p:spPr>
          <a:xfrm>
            <a:off x="479425" y="692150"/>
            <a:ext cx="9793288" cy="14573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th-TH" sz="4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4. การเปิดเผยราคากลางและการคำนวณราคากลาง</a:t>
            </a:r>
            <a:br>
              <a:rPr lang="th-TH" sz="4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</a:br>
            <a:r>
              <a:rPr lang="th-TH" sz="4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การจ้างที่ปรึกษา 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76225" y="2444750"/>
            <a:ext cx="64309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tabLst>
                <a:tab pos="393700" algn="l"/>
              </a:tabLst>
              <a:defRPr/>
            </a:pPr>
            <a:r>
              <a:rPr lang="th-TH" sz="2800" b="1" dirty="0"/>
              <a:t>	ตามหนังสือกรมบัญชีกลาง ด่วนที่สุด ที่ กค 0433.2/ว 206 </a:t>
            </a:r>
            <a:br>
              <a:rPr lang="th-TH" sz="2800" b="1" dirty="0"/>
            </a:br>
            <a:r>
              <a:rPr lang="th-TH" sz="2800" b="1" dirty="0"/>
              <a:t>ลงวันที่ 1 พฤษภาคม 2562 เรื่อง คู่มือแนวทางการประกาศรายละเอียดข้อมูลราคากลางและการคำนวณราคากลางเกี่ยวกับ</a:t>
            </a:r>
            <a:br>
              <a:rPr lang="th-TH" sz="2800" b="1" dirty="0"/>
            </a:br>
            <a:r>
              <a:rPr lang="th-TH" sz="2800" b="1" spc="-40" dirty="0"/>
              <a:t>การจัดซื้อจัดจ้างของหน่วยงานของรัฐ กำหนดให้หน่วยงานของรัฐ</a:t>
            </a:r>
            <a:r>
              <a:rPr lang="th-TH" sz="2800" b="1" dirty="0"/>
              <a:t>ประกาศรายละเอียดข้อมูลราคากลางสำหรับการจัดซื้อจัดจ้าง</a:t>
            </a:r>
            <a:br>
              <a:rPr lang="th-TH" sz="2800" b="1" dirty="0"/>
            </a:br>
            <a:r>
              <a:rPr lang="th-TH" sz="2800" b="1" dirty="0"/>
              <a:t>ที่มีวงเงินเกิน 500,000 บาท ไว้ในเว็บไซต์ของหน่วยงานของรัฐและเว็บไซต์ศูนย์ข้อมูลการจัดซื้อจัดจ้างภาครัฐ(</a:t>
            </a:r>
            <a:r>
              <a:rPr lang="en-US" sz="2800" b="1" dirty="0"/>
              <a:t>www.gprocurement.go.th)</a:t>
            </a:r>
            <a:r>
              <a:rPr lang="th-TH" sz="2800" b="1" dirty="0"/>
              <a:t> ของกรมบัญชีกลาง โดยรายละเอียด</a:t>
            </a:r>
            <a:r>
              <a:rPr lang="th-TH" sz="2800" b="1" spc="-60" dirty="0"/>
              <a:t>ข้อมูลราคากลางที่หน่วยงานของรัฐ</a:t>
            </a:r>
            <a:r>
              <a:rPr lang="th-TH" sz="2800" b="1" dirty="0"/>
              <a:t>ต้องประกาศสำหรับงานจ้าง</a:t>
            </a:r>
            <a:br>
              <a:rPr lang="th-TH" sz="2800" b="1" dirty="0"/>
            </a:br>
            <a:r>
              <a:rPr lang="th-TH" sz="2800" b="1" dirty="0"/>
              <a:t>ที่ปรึกษานั้นจะต้องบันทึกข้อมูลใน แบบ บก. 04 </a:t>
            </a:r>
          </a:p>
          <a:p>
            <a:pPr algn="thaiDist">
              <a:defRPr/>
            </a:pPr>
            <a:endParaRPr lang="th-TH" sz="2800" b="1" dirty="0"/>
          </a:p>
        </p:txBody>
      </p:sp>
      <p:pic>
        <p:nvPicPr>
          <p:cNvPr id="65541" name="รูปภาพ 3" descr="รูปภาพประกอบด้วย โต๊ะ&#10;&#10;คำอธิบายที่สร้างโดยอัตโนมัต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2427288"/>
            <a:ext cx="5000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619375" y="2644775"/>
            <a:ext cx="4822825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บทที่ 4</a:t>
            </a:r>
            <a:endParaRPr lang="th-TH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th-TH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กระบวนการจ้างที่ปรึกษา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92088" y="2921000"/>
            <a:ext cx="41068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วิธีการจ้างที่ปรึกษา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59450" y="2395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สี่เหลี่ยมผืนผ้า 8"/>
          <p:cNvSpPr/>
          <p:nvPr/>
        </p:nvSpPr>
        <p:spPr>
          <a:xfrm>
            <a:off x="5089525" y="3792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สี่เหลี่ยมผืนผ้า: มุมมน 17"/>
          <p:cNvSpPr/>
          <p:nvPr/>
        </p:nvSpPr>
        <p:spPr>
          <a:xfrm>
            <a:off x="4727575" y="463550"/>
            <a:ext cx="7345363" cy="17287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วิธีประกาศเชิญชวนทั่วไป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ได้แก่ การที่หน่วยงานของรัฐ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เชิญชวน</a:t>
            </a:r>
            <a:br>
              <a:rPr lang="th-TH" sz="2800" b="1" dirty="0">
                <a:solidFill>
                  <a:srgbClr val="FF0000"/>
                </a:solidFill>
                <a:cs typeface="+mj-cs"/>
              </a:rPr>
            </a:br>
            <a:r>
              <a:rPr lang="th-TH" sz="2800" b="1" dirty="0">
                <a:solidFill>
                  <a:srgbClr val="FF0000"/>
                </a:solidFill>
                <a:cs typeface="+mj-cs"/>
              </a:rPr>
              <a:t>ที่ปรึกษาทั่วไป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ที่มีคุณสมบัติตรงตามเงื่อนไขที่หน่วยงานของรัฐกำหนด</a:t>
            </a:r>
            <a:b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</a:b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ให้เข้ายื่นข้อเสนอ</a:t>
            </a:r>
          </a:p>
        </p:txBody>
      </p:sp>
      <p:sp>
        <p:nvSpPr>
          <p:cNvPr id="19" name="สี่เหลี่ยมผืนผ้า: มุมมน 18"/>
          <p:cNvSpPr/>
          <p:nvPr/>
        </p:nvSpPr>
        <p:spPr>
          <a:xfrm>
            <a:off x="4727575" y="2424113"/>
            <a:ext cx="7345363" cy="2159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วิธีคัดเลือก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ได้แก่ การที่หน่วยงานของรัฐ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เชิญชวนเฉพาะที่ปรึกษา</a:t>
            </a:r>
            <a:br>
              <a:rPr lang="th-TH" sz="2800" b="1" dirty="0">
                <a:solidFill>
                  <a:srgbClr val="FF0000"/>
                </a:solidFill>
                <a:cs typeface="+mj-cs"/>
              </a:rPr>
            </a:br>
            <a:r>
              <a:rPr lang="th-TH" sz="2800" b="1" spc="-50" dirty="0">
                <a:solidFill>
                  <a:srgbClr val="FF0000"/>
                </a:solidFill>
                <a:cs typeface="+mj-cs"/>
              </a:rPr>
              <a:t>ที่มีคุณสมบัติตรงตามเงื่อนไขที่หน่วยงานของรัฐกำหนด ซึ่งต้องไม่น้อยกว่า 3 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รายให้เข้ายื่นข้อเสนอ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เว้นแต่ในงานนั้นมีที่ปรึกษาที่มีคุณสมบัติตรงตามที่กำหนดน้อยกว่าสามราย</a:t>
            </a:r>
          </a:p>
        </p:txBody>
      </p:sp>
      <p:sp>
        <p:nvSpPr>
          <p:cNvPr id="20" name="สี่เหลี่ยมผืนผ้า: มุมมน 19"/>
          <p:cNvSpPr/>
          <p:nvPr/>
        </p:nvSpPr>
        <p:spPr>
          <a:xfrm>
            <a:off x="4727575" y="4803775"/>
            <a:ext cx="7345363" cy="157797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วิธีเฉพาะเจาะจง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ได้แก่ การที่หน่วยงานของรัฐ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เชิญชวนที่ปรึกษา</a:t>
            </a:r>
            <a:br>
              <a:rPr lang="th-TH" sz="2800" b="1" dirty="0">
                <a:solidFill>
                  <a:srgbClr val="FF0000"/>
                </a:solidFill>
                <a:cs typeface="+mj-cs"/>
              </a:rPr>
            </a:br>
            <a:r>
              <a:rPr lang="th-TH" sz="2800" b="1" dirty="0">
                <a:solidFill>
                  <a:srgbClr val="FF0000"/>
                </a:solidFill>
                <a:cs typeface="+mj-cs"/>
              </a:rPr>
              <a:t>ที่มีคุณสมบัติตรงตามเงื่อนไขที่หน่วยงานของรัฐกำหนดรายใดรายหนึ่ง</a:t>
            </a:r>
            <a:br>
              <a:rPr lang="th-TH" sz="2800" b="1" dirty="0">
                <a:solidFill>
                  <a:srgbClr val="FF0000"/>
                </a:solidFill>
                <a:cs typeface="+mj-cs"/>
              </a:rPr>
            </a:br>
            <a:r>
              <a:rPr lang="th-TH" sz="2800" b="1" dirty="0">
                <a:solidFill>
                  <a:srgbClr val="FF0000"/>
                </a:solidFill>
                <a:cs typeface="+mj-cs"/>
              </a:rPr>
              <a:t>ให้เข้ายื่นข้อเสนอ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หรือให้เข้ามาเจรจาต่อรองราคา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5759450" y="2395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สี่เหลี่ยมผืนผ้า 8"/>
          <p:cNvSpPr/>
          <p:nvPr/>
        </p:nvSpPr>
        <p:spPr>
          <a:xfrm>
            <a:off x="5089525" y="3792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8612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558925" y="609600"/>
            <a:ext cx="90741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งานจ้างที่ปรึกษาโดยวิธีประกาศเชิญชวนทั่วไป </a:t>
            </a:r>
            <a:endParaRPr lang="th-TH" sz="4400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092200" y="2890838"/>
            <a:ext cx="10007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</a:rPr>
              <a:t>	ให้ใช้กับงานที่ไม่ซับซ้อน งานที่มีลักษณะเป็นงานประจำของหน่วยงานของรัฐ </a:t>
            </a:r>
            <a:br>
              <a:rPr lang="th-TH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</a:rPr>
              <a:t>หรืองานที่มีมาตรฐานตามหลักวิชาชีพ และมีที่ปรึกษาซึ่งสามารถทำงานนั้นได้เป็นการทั่วไป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25088" y="6502400"/>
            <a:ext cx="1966912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70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5759450" y="2395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สี่เหลี่ยมผืนผ้า 8"/>
          <p:cNvSpPr/>
          <p:nvPr/>
        </p:nvSpPr>
        <p:spPr>
          <a:xfrm>
            <a:off x="5089525" y="3792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9636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558925" y="609600"/>
            <a:ext cx="90741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งานจ้างที่ปรึกษาโดยวิธีคัดเลือก</a:t>
            </a:r>
            <a:endParaRPr lang="th-TH" sz="4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58925" y="2395538"/>
            <a:ext cx="10396538" cy="306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</a:rPr>
              <a:t>งานจ้างที่ปรึกษาโดยวิธีคัดเลือก ให้กระทำได้ในกรณี ดังต่อไปนี้</a:t>
            </a:r>
          </a:p>
          <a:p>
            <a:pPr algn="thaiDist">
              <a:tabLst>
                <a:tab pos="463550" algn="l"/>
              </a:tabLst>
              <a:defRPr/>
            </a:pPr>
            <a:endParaRPr lang="th-TH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thaiDist">
              <a:tabLst>
                <a:tab pos="463550" algn="l"/>
              </a:tabLst>
              <a:defRPr/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  <a:t>	(ก)	ใช้วิธีประกาศเชิญชวนทั่วไปแล้ว แต่ไม่มีผู้ยื่นข้อเสนอ หรือข้อเสนอนั้นไม่ได้รับการคัดเลือก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  <a:t>	(ข)	เป็นงานที่ซับซ้อน ซับซ้อนมาก หรือที่มีเทคนิคเฉพาะไม่เหมาะที่จะดำเนินการ</a:t>
            </a:r>
            <a:b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  <a:t>โดยวิธีประกาศเชิญชวนทั่วไป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  <a:t>	(ค)	เป็นงานจ้างที่มีที่ปรึกษาในงานที่จะจ้างนั้นจำนวนจำกัด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</a:rPr>
              <a:t>	(ง)	กรณีอื่นตามที่กำหนดในกฎกระทรวง</a:t>
            </a: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225088" y="6502400"/>
            <a:ext cx="1966912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70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5759450" y="2395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สี่เหลี่ยมผืนผ้า 8"/>
          <p:cNvSpPr/>
          <p:nvPr/>
        </p:nvSpPr>
        <p:spPr>
          <a:xfrm>
            <a:off x="5089525" y="3792538"/>
            <a:ext cx="1343025" cy="669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0660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558925" y="609600"/>
            <a:ext cx="90741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งานจ้างที่ปรึกษาโดยวิธีเฉพาะเจาะจง</a:t>
            </a:r>
            <a:endParaRPr lang="th-TH" sz="4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30213" y="1557338"/>
            <a:ext cx="11331575" cy="542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งานจ้างที่ปรึกษาโดยวิธีเฉพาะเจาะจง ให้กระทำได้ในกรณี ดังต่อไปนี้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(ก)	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หรือข้อเสนอนั้นไม่ได้รับการคัดเลือก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(ข)	งานจ้างที่มีวงเงินค่าจ้างครั้งหนึ่งไม่เกินวงเงินตามที่กำหนดในกฎกระทรวง </a:t>
            </a:r>
            <a:r>
              <a:rPr lang="th-TH" sz="2800" b="1" dirty="0">
                <a:solidFill>
                  <a:srgbClr val="FF0000"/>
                </a:solidFill>
              </a:rPr>
              <a:t>(งานจ้างที่ปรึกษาที่มีวงเงินค่าจ้างครั้งหนึ่งไม่เกิน 500,000 บาท )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(ค)	เป็นงานที่จำเป็นต้องให้ที่ปรึกษารายเดิมทำต่อจากงานที่ได้ทำไว้แล้ว เนื่องจากเหตุผลทางเทคนิค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(ง)	เป็นงานจ้างที่มีที่ปรึกษาในงานที่จะจ้างนั้นจำนวนจำกัดและมีวงเงินค่าจ้างครั้งหนึ่งไม่เกินวงเงินตามที่กำหนดในกฎกระทรวง </a:t>
            </a:r>
            <a:r>
              <a:rPr lang="th-TH" sz="2800" b="1" dirty="0">
                <a:solidFill>
                  <a:srgbClr val="FF0000"/>
                </a:solidFill>
              </a:rPr>
              <a:t>(งานจ้างที่มีที่ปรึกษาในงานที่จะจ้างนั้นจำนวนจํากัดและมีวงเงินค่าจ้างครั้งหนึ่งไม่เกิน 5,000,000 บาท)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(จ)	เป็นงานจ้างที่มีที่ปรึกษาในงานที่จะจ้างนั้นเพียงรายเดียว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(ฉ)	เป็นงานที่มีความจำเป็นเร่งด่วนหรือที่เกี่ยวกับความมั่นคงของชาติ หากล่าช้าจะเสียหายแก่หน่วยงานของรัฐหรือความมั่นคงของชาติ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</a:rPr>
              <a:t>	(ช)	กรณีอื่นตามที่กำหนดในกฎกระทรวง</a:t>
            </a: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194925" y="6507163"/>
            <a:ext cx="1966913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70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811588" y="2644775"/>
            <a:ext cx="2438400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บทที่ 1</a:t>
            </a:r>
          </a:p>
          <a:p>
            <a:pPr algn="ctr">
              <a:defRPr/>
            </a:pPr>
            <a:r>
              <a:rPr lang="th-TH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บทนำ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93675" y="652463"/>
            <a:ext cx="9472613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4000" b="1" dirty="0">
                <a:solidFill>
                  <a:srgbClr val="0C03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การพิจารณาคัดเลือกข้อเสนอ </a:t>
            </a:r>
            <a:endParaRPr lang="th-TH" altLang="th-TH" sz="4000" dirty="0">
              <a:solidFill>
                <a:srgbClr val="0C03BD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grpSp>
        <p:nvGrpSpPr>
          <p:cNvPr id="72708" name="กลุ่ม 27"/>
          <p:cNvGrpSpPr>
            <a:grpSpLocks/>
          </p:cNvGrpSpPr>
          <p:nvPr/>
        </p:nvGrpSpPr>
        <p:grpSpPr bwMode="auto">
          <a:xfrm>
            <a:off x="193675" y="1663700"/>
            <a:ext cx="5903913" cy="1419225"/>
            <a:chOff x="193840" y="1663574"/>
            <a:chExt cx="5904347" cy="1419470"/>
          </a:xfrm>
        </p:grpSpPr>
        <p:sp>
          <p:nvSpPr>
            <p:cNvPr id="8" name="สี่เหลี่ยมผืนผ้า: มุมมน 7"/>
            <p:cNvSpPr/>
            <p:nvPr/>
          </p:nvSpPr>
          <p:spPr bwMode="auto">
            <a:xfrm>
              <a:off x="193840" y="1663574"/>
              <a:ext cx="5904347" cy="14194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38138" lvl="1" algn="thaiDist">
                <a:defRPr/>
              </a:pPr>
              <a:r>
                <a:rPr lang="th-TH" sz="2800" b="1" u="sng" dirty="0">
                  <a:solidFill>
                    <a:srgbClr val="FF0000"/>
                  </a:solidFill>
                </a:rPr>
                <a:t>ผลงานและประสบการณ์ของที่ปรึกษา </a:t>
              </a:r>
              <a:r>
                <a:rPr lang="th-TH" b="1" dirty="0">
                  <a:solidFill>
                    <a:prstClr val="black"/>
                  </a:solidFill>
                </a:rPr>
                <a:t>โดยที่ปรึกษาจะต้องแสดงรายละเอียดผลงานและประสบการณ์ตามเงื่อนไขที่</a:t>
              </a:r>
              <a:r>
                <a:rPr lang="th-TH" b="1" spc="-60" dirty="0">
                  <a:solidFill>
                    <a:prstClr val="black"/>
                  </a:solidFill>
                </a:rPr>
                <a:t>กำหนดในประกาศและเอกสารเชิญชวนพร้อมเอกสารหลักฐานอ้างอิง</a:t>
              </a:r>
              <a:endParaRPr lang="th-TH" spc="-60" dirty="0">
                <a:solidFill>
                  <a:prstClr val="black"/>
                </a:solidFill>
                <a:latin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27173" y="1773144"/>
              <a:ext cx="489238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2709" name="กลุ่ม 28"/>
          <p:cNvGrpSpPr>
            <a:grpSpLocks/>
          </p:cNvGrpSpPr>
          <p:nvPr/>
        </p:nvGrpSpPr>
        <p:grpSpPr bwMode="auto">
          <a:xfrm>
            <a:off x="220663" y="3198813"/>
            <a:ext cx="5875337" cy="1851025"/>
            <a:chOff x="221090" y="3183077"/>
            <a:chExt cx="5874910" cy="1851231"/>
          </a:xfrm>
        </p:grpSpPr>
        <p:sp>
          <p:nvSpPr>
            <p:cNvPr id="12" name="สี่เหลี่ยมผืนผ้า: มุมมน 11"/>
            <p:cNvSpPr/>
            <p:nvPr/>
          </p:nvSpPr>
          <p:spPr bwMode="auto">
            <a:xfrm>
              <a:off x="221090" y="3183077"/>
              <a:ext cx="5874910" cy="18512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38138" lvl="1" algn="thaiDist">
                <a:defRPr/>
              </a:pPr>
              <a:r>
                <a:rPr lang="th-TH" sz="2800" b="1" u="sng" dirty="0">
                  <a:solidFill>
                    <a:srgbClr val="FF0000"/>
                  </a:solidFill>
                </a:rPr>
                <a:t>จำนวนบุคลากรที่ร่วมงาน</a:t>
              </a:r>
              <a:r>
                <a:rPr lang="th-TH" sz="2800" b="1" dirty="0">
                  <a:solidFill>
                    <a:prstClr val="black"/>
                  </a:solidFill>
                </a:rPr>
                <a:t> </a:t>
              </a:r>
              <a:r>
                <a:rPr lang="th-TH" b="1" dirty="0">
                  <a:solidFill>
                    <a:prstClr val="black"/>
                  </a:solidFill>
                </a:rPr>
                <a:t>โดยที่ปรึกษาจะต้องแสดง</a:t>
              </a:r>
              <a:r>
                <a:rPr lang="th-TH" b="1" spc="-80" dirty="0">
                  <a:solidFill>
                    <a:prstClr val="black"/>
                  </a:solidFill>
                </a:rPr>
                <a:t>รายละเอียดจำนวนบุคลากรคุณวุฒิการศึกษา ความเชี่ยวชาญ</a:t>
              </a:r>
              <a:br>
                <a:rPr lang="th-TH" b="1" spc="-80" dirty="0">
                  <a:solidFill>
                    <a:prstClr val="black"/>
                  </a:solidFill>
                </a:rPr>
              </a:br>
              <a:r>
                <a:rPr lang="th-TH" b="1" spc="-60" dirty="0">
                  <a:solidFill>
                    <a:prstClr val="black"/>
                  </a:solidFill>
                </a:rPr>
                <a:t>หรือประสบการณ์ของบุคลากรหลักและบุคลากรสนับสนุน (ถ้ามี) </a:t>
              </a:r>
              <a:r>
                <a:rPr lang="th-TH" b="1" dirty="0">
                  <a:solidFill>
                    <a:prstClr val="black"/>
                  </a:solidFill>
                </a:rPr>
                <a:t>แต่ละคนที่รับผิดชอบโครงการ พร้อมเอกสารหลักฐานอ้างอิง</a:t>
              </a:r>
            </a:p>
            <a:p>
              <a:pPr marL="0" lvl="1" indent="225425" algn="thaiDist">
                <a:defRPr/>
              </a:pPr>
              <a:endParaRPr lang="th-TH" dirty="0">
                <a:solidFill>
                  <a:prstClr val="black"/>
                </a:solidFill>
                <a:latin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27174" y="3524815"/>
              <a:ext cx="489236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2710" name="กลุ่ม 29"/>
          <p:cNvGrpSpPr>
            <a:grpSpLocks/>
          </p:cNvGrpSpPr>
          <p:nvPr/>
        </p:nvGrpSpPr>
        <p:grpSpPr bwMode="auto">
          <a:xfrm>
            <a:off x="220663" y="5197475"/>
            <a:ext cx="5875337" cy="1639888"/>
            <a:chOff x="193840" y="5134341"/>
            <a:chExt cx="5931597" cy="1639488"/>
          </a:xfrm>
        </p:grpSpPr>
        <p:sp>
          <p:nvSpPr>
            <p:cNvPr id="14" name="สี่เหลี่ยมผืนผ้า: มุมมน 13"/>
            <p:cNvSpPr/>
            <p:nvPr/>
          </p:nvSpPr>
          <p:spPr bwMode="auto">
            <a:xfrm>
              <a:off x="193840" y="5134341"/>
              <a:ext cx="5931597" cy="163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38138" lvl="1" algn="thaiDist">
                <a:defRPr/>
              </a:pPr>
              <a:r>
                <a:rPr lang="th-TH" sz="2800" b="1" u="sng" dirty="0">
                  <a:solidFill>
                    <a:srgbClr val="FF0000"/>
                  </a:solidFill>
                </a:rPr>
                <a:t>ข้อเสนอทางด้านการเงิน </a:t>
              </a:r>
              <a:r>
                <a:rPr lang="th-TH" b="1" dirty="0"/>
                <a:t>เช่น หน่วยงานของรัฐอาจกำหนดเงื่อนไขให้ที่ปรึกษาแสดงสถานะทางการเงินของที่ปรึกษาย้อนหลังไปเป็นระยะเวลา ....... ปี เพื่อตรวจสอบความมั่นคงทางการเงินของที่ปรึกษา</a:t>
              </a:r>
            </a:p>
            <a:p>
              <a:pPr marL="0" lvl="1" indent="225425" algn="thaiDist">
                <a:defRPr/>
              </a:pPr>
              <a:endParaRPr lang="th-TH" dirty="0">
                <a:solidFill>
                  <a:prstClr val="black"/>
                </a:solidFill>
                <a:latin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212064" y="5353920"/>
              <a:ext cx="489236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2711" name="กลุ่ม 30"/>
          <p:cNvGrpSpPr>
            <a:grpSpLocks/>
          </p:cNvGrpSpPr>
          <p:nvPr/>
        </p:nvGrpSpPr>
        <p:grpSpPr bwMode="auto">
          <a:xfrm>
            <a:off x="6253163" y="1649413"/>
            <a:ext cx="5800725" cy="2903537"/>
            <a:chOff x="6253211" y="1650033"/>
            <a:chExt cx="5859097" cy="2902133"/>
          </a:xfrm>
        </p:grpSpPr>
        <p:sp>
          <p:nvSpPr>
            <p:cNvPr id="9" name="สี่เหลี่ยมผืนผ้า: มุมมน 8"/>
            <p:cNvSpPr/>
            <p:nvPr/>
          </p:nvSpPr>
          <p:spPr bwMode="auto">
            <a:xfrm>
              <a:off x="6253211" y="1650033"/>
              <a:ext cx="5859097" cy="29021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38138" lvl="1" algn="thaiDist">
                <a:defRPr/>
              </a:pPr>
              <a:r>
                <a:rPr lang="th-TH" sz="2800" b="1" u="sng" dirty="0">
                  <a:solidFill>
                    <a:srgbClr val="FF0000"/>
                  </a:solidFill>
                </a:rPr>
                <a:t>วิธีการบริหารและวิธีการปฏิบัติงาน </a:t>
              </a:r>
              <a:r>
                <a:rPr lang="th-TH" b="1" dirty="0">
                  <a:solidFill>
                    <a:prstClr val="black"/>
                  </a:solidFill>
                </a:rPr>
                <a:t>โดยที่ปรึกษาจะต้องจัดทำเอกสารเพื่อนำเสนอแนวความคิด วิธีการ แผนงาน กำหนดระยะเวลาการทำงาน และการเสนอรายงานของ</a:t>
              </a:r>
              <a:br>
                <a:rPr lang="th-TH" b="1" dirty="0">
                  <a:solidFill>
                    <a:prstClr val="black"/>
                  </a:solidFill>
                </a:rPr>
              </a:br>
              <a:r>
                <a:rPr lang="th-TH" b="1" dirty="0">
                  <a:solidFill>
                    <a:prstClr val="black"/>
                  </a:solidFill>
                </a:rPr>
                <a:t>ที่ปรึกษาในการดำเนินงานตามขอบเขตของงาน เพื่อให้</a:t>
              </a:r>
              <a:br>
                <a:rPr lang="th-TH" b="1" dirty="0">
                  <a:solidFill>
                    <a:prstClr val="black"/>
                  </a:solidFill>
                </a:rPr>
              </a:br>
              <a:r>
                <a:rPr lang="th-TH" b="1" dirty="0">
                  <a:solidFill>
                    <a:prstClr val="black"/>
                  </a:solidFill>
                </a:rPr>
                <a:t>การดำเนินงานเป็นไปด้วยความรอบคอบ รัดกุม </a:t>
              </a:r>
              <a:br>
                <a:rPr lang="th-TH" b="1" dirty="0">
                  <a:solidFill>
                    <a:prstClr val="black"/>
                  </a:solidFill>
                </a:rPr>
              </a:br>
              <a:r>
                <a:rPr lang="th-TH" b="1" dirty="0">
                  <a:solidFill>
                    <a:prstClr val="black"/>
                  </a:solidFill>
                </a:rPr>
                <a:t>มีความครบถ้วนสมบูรณ์เกิดประสิทธิภาพและประสิทธิผล</a:t>
              </a:r>
              <a:br>
                <a:rPr lang="th-TH" b="1" dirty="0">
                  <a:solidFill>
                    <a:prstClr val="black"/>
                  </a:solidFill>
                </a:rPr>
              </a:br>
              <a:r>
                <a:rPr lang="th-TH" b="1" dirty="0">
                  <a:solidFill>
                    <a:prstClr val="black"/>
                  </a:solidFill>
                </a:rPr>
                <a:t>ตามวัตถุประสงค์ของงานจ้าง</a:t>
              </a: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6287912" y="2500934"/>
              <a:ext cx="489236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2712" name="กลุ่ม 31"/>
          <p:cNvGrpSpPr>
            <a:grpSpLocks/>
          </p:cNvGrpSpPr>
          <p:nvPr/>
        </p:nvGrpSpPr>
        <p:grpSpPr bwMode="auto">
          <a:xfrm>
            <a:off x="6288088" y="4597400"/>
            <a:ext cx="5765800" cy="1200150"/>
            <a:chOff x="6346527" y="4621289"/>
            <a:chExt cx="5765781" cy="1200329"/>
          </a:xfrm>
        </p:grpSpPr>
        <p:sp>
          <p:nvSpPr>
            <p:cNvPr id="13" name="สี่เหลี่ยมผืนผ้า: มุมมน 12"/>
            <p:cNvSpPr/>
            <p:nvPr/>
          </p:nvSpPr>
          <p:spPr bwMode="auto">
            <a:xfrm>
              <a:off x="6346527" y="4724492"/>
              <a:ext cx="5765781" cy="10780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38138" lvl="1" algn="thaiDist">
                <a:defRPr/>
              </a:pPr>
              <a:r>
                <a:rPr lang="th-TH" sz="2800" b="1" u="sng" dirty="0">
                  <a:solidFill>
                    <a:srgbClr val="FF0000"/>
                  </a:solidFill>
                </a:rPr>
                <a:t>ประเภทของที่ปรึกษาที่รัฐต้องการส่งเสริมหรือสนับสนุน </a:t>
              </a:r>
              <a:r>
                <a:rPr lang="th-TH" b="1" dirty="0"/>
                <a:t>ให้เป็นไปตามที่กำหนดในกฎกระทรวง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375964" y="4621289"/>
              <a:ext cx="489236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2713" name="กลุ่ม 32"/>
          <p:cNvGrpSpPr>
            <a:grpSpLocks/>
          </p:cNvGrpSpPr>
          <p:nvPr/>
        </p:nvGrpSpPr>
        <p:grpSpPr bwMode="auto">
          <a:xfrm>
            <a:off x="6288088" y="5667375"/>
            <a:ext cx="5751512" cy="1200150"/>
            <a:chOff x="6360153" y="5667517"/>
            <a:chExt cx="5752155" cy="1200329"/>
          </a:xfrm>
        </p:grpSpPr>
        <p:sp>
          <p:nvSpPr>
            <p:cNvPr id="15" name="สี่เหลี่ยมผืนผ้า: มุมมน 14"/>
            <p:cNvSpPr/>
            <p:nvPr/>
          </p:nvSpPr>
          <p:spPr bwMode="auto">
            <a:xfrm>
              <a:off x="6360153" y="5905678"/>
              <a:ext cx="5752155" cy="8240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lvl="1" indent="338138" algn="thaiDist">
                <a:defRPr/>
              </a:pPr>
              <a:r>
                <a:rPr lang="th-TH" sz="2800" b="1" dirty="0">
                  <a:solidFill>
                    <a:prstClr val="black"/>
                  </a:solidFill>
                </a:rPr>
                <a:t> </a:t>
              </a:r>
              <a:r>
                <a:rPr lang="th-TH" sz="2800" b="1" u="sng" dirty="0">
                  <a:solidFill>
                    <a:srgbClr val="FF0000"/>
                  </a:solidFill>
                </a:rPr>
                <a:t>เกณฑ์อื่นตามที่กำหนดในกฎกระทรวง</a:t>
              </a:r>
              <a:endParaRPr lang="th-TH" b="1" dirty="0"/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405401" y="5667517"/>
              <a:ext cx="489236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7200" dirty="0">
                  <a:ln w="38100">
                    <a:solidFill>
                      <a:srgbClr val="FF0000"/>
                    </a:solidFill>
                  </a:ln>
                  <a:solidFill>
                    <a:srgbClr val="FF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sp>
        <p:nvSpPr>
          <p:cNvPr id="2" name="สี่เหลี่ยมผืนผ้า: มุมมน 1"/>
          <p:cNvSpPr/>
          <p:nvPr/>
        </p:nvSpPr>
        <p:spPr>
          <a:xfrm>
            <a:off x="10345738" y="65088"/>
            <a:ext cx="1846262" cy="268287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รูปภาพ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93675" y="652463"/>
            <a:ext cx="9472613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4000" b="1" dirty="0">
                <a:solidFill>
                  <a:srgbClr val="0C03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การพิจารณาคัดเลือกข้อเสนอ</a:t>
            </a:r>
            <a:endParaRPr lang="th-TH" altLang="th-TH" sz="4000" dirty="0">
              <a:solidFill>
                <a:srgbClr val="0C03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6" name="กล่องข้อความ 11"/>
          <p:cNvSpPr txBox="1">
            <a:spLocks noChangeArrowheads="1"/>
          </p:cNvSpPr>
          <p:nvPr/>
        </p:nvSpPr>
        <p:spPr bwMode="auto">
          <a:xfrm>
            <a:off x="550863" y="1668463"/>
            <a:ext cx="11090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latin typeface="Angsana New" panose="02020603050405020304" pitchFamily="18" charset="-34"/>
              </a:rPr>
              <a:t>	ในการพิจารณาคัดเลือกข้อเสนอโดยวิธีตามมาตรา 69 (1) </a:t>
            </a: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(วิธีประกาศเชิญชวนทั่วไป) </a:t>
            </a:r>
            <a:b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latin typeface="Angsana New" panose="02020603050405020304" pitchFamily="18" charset="-34"/>
              </a:rPr>
              <a:t>หรือ (2) </a:t>
            </a:r>
            <a:r>
              <a:rPr lang="th-TH" alt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(วิธีคัดเลือก) </a:t>
            </a:r>
            <a:r>
              <a:rPr lang="th-TH" altLang="th-TH" sz="3200" b="1">
                <a:latin typeface="Angsana New" panose="02020603050405020304" pitchFamily="18" charset="-34"/>
              </a:rPr>
              <a:t>นอกจากให้พิจารณาเกณฑ์ด้านคุณภาพตามมาตรา 75 แล้ว ให้เป็นไปตามเกณฑ์ในการพิจารณาและการให้น้ำหนักดังต่อไปนี้ด้วย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495550" y="3502025"/>
            <a:ext cx="2879725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กรณีงานจ้างที่ปรึกษาเพื่อดำเนินงาน</a:t>
            </a:r>
            <a:r>
              <a:rPr lang="th-TH" sz="32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ประจำ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63800" y="4932363"/>
            <a:ext cx="2879725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489200" y="5929313"/>
            <a:ext cx="2881313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ราคาต่ำสุด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0" y="4805363"/>
            <a:ext cx="22082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ให้หน่วยงานของรัฐคัดเลือกผู้ยื่นข้อเสนอ</a:t>
            </a:r>
            <a:endParaRPr lang="th-TH" b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-25400" y="6015038"/>
            <a:ext cx="2292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ให้คัดเลือกจากรายที่เสนอ</a:t>
            </a:r>
            <a:endParaRPr lang="th-TH" b="1" dirty="0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5943600" y="3194050"/>
            <a:ext cx="2881313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กรณีงานจ้างที่ปรึกษาที่เป็นไปตามมาตรฐานของหน่วยงานของรัฐ</a:t>
            </a:r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5837238" y="4929188"/>
            <a:ext cx="2879725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9240838" y="3502025"/>
            <a:ext cx="2881312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กรณีงานจ้างที่ปรึกษาที่มีความซับซ้อนมาก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9209088" y="4932363"/>
            <a:ext cx="2881312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u="sng" dirty="0">
                <a:solidFill>
                  <a:srgbClr val="6E12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ผ่านเกณฑ์ด้านคุณภาพ</a:t>
            </a:r>
            <a:endParaRPr lang="th-TH" sz="3200" dirty="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9236075" y="5929313"/>
            <a:ext cx="2879725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คะแนนด้านคุณภาพมากที่สุด</a:t>
            </a:r>
          </a:p>
        </p:txBody>
      </p:sp>
      <p:sp>
        <p:nvSpPr>
          <p:cNvPr id="27" name="ลูกศร: ลง 26"/>
          <p:cNvSpPr/>
          <p:nvPr/>
        </p:nvSpPr>
        <p:spPr>
          <a:xfrm>
            <a:off x="3719513" y="4578350"/>
            <a:ext cx="431800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4" name="ลูกศร: ลง 33"/>
          <p:cNvSpPr/>
          <p:nvPr/>
        </p:nvSpPr>
        <p:spPr>
          <a:xfrm>
            <a:off x="3719513" y="5548313"/>
            <a:ext cx="431800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" name="ลูกศร: ลง 34"/>
          <p:cNvSpPr/>
          <p:nvPr/>
        </p:nvSpPr>
        <p:spPr>
          <a:xfrm>
            <a:off x="7080250" y="4578350"/>
            <a:ext cx="433388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" name="ลูกศร: ลง 35"/>
          <p:cNvSpPr/>
          <p:nvPr/>
        </p:nvSpPr>
        <p:spPr>
          <a:xfrm>
            <a:off x="7080250" y="5548313"/>
            <a:ext cx="433388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ลูกศร: ลง 36"/>
          <p:cNvSpPr/>
          <p:nvPr/>
        </p:nvSpPr>
        <p:spPr>
          <a:xfrm>
            <a:off x="10515600" y="4549775"/>
            <a:ext cx="431800" cy="412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ลูกศร: ลง 37"/>
          <p:cNvSpPr/>
          <p:nvPr/>
        </p:nvSpPr>
        <p:spPr>
          <a:xfrm>
            <a:off x="10515600" y="5518150"/>
            <a:ext cx="431800" cy="41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9" name="ลูกศร: เครื่องหมายบั้ง 38"/>
          <p:cNvSpPr/>
          <p:nvPr/>
        </p:nvSpPr>
        <p:spPr>
          <a:xfrm>
            <a:off x="2266950" y="5084763"/>
            <a:ext cx="268288" cy="27305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/>
          <p:cNvSpPr/>
          <p:nvPr/>
        </p:nvSpPr>
        <p:spPr>
          <a:xfrm>
            <a:off x="2279650" y="6056313"/>
            <a:ext cx="266700" cy="27305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/>
          <p:cNvSpPr/>
          <p:nvPr/>
        </p:nvSpPr>
        <p:spPr>
          <a:xfrm>
            <a:off x="2133600" y="5084763"/>
            <a:ext cx="268288" cy="2730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ลูกศร: เครื่องหมายบั้ง 41"/>
          <p:cNvSpPr/>
          <p:nvPr/>
        </p:nvSpPr>
        <p:spPr>
          <a:xfrm>
            <a:off x="2166938" y="6053138"/>
            <a:ext cx="268287" cy="2730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5862638" y="5927725"/>
            <a:ext cx="2879725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คะแนนรวมด้านคุณภาพ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และด้านราคามากที่สุด 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93350" y="36513"/>
            <a:ext cx="1847850" cy="27622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กราฟิก 7" descr="ที่ sp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4446">
            <a:off x="-447675" y="869950"/>
            <a:ext cx="53721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28"/>
          <p:cNvSpPr>
            <a:spLocks noGrp="1" noChangeArrowheads="1"/>
          </p:cNvSpPr>
          <p:nvPr>
            <p:ph type="title"/>
          </p:nvPr>
        </p:nvSpPr>
        <p:spPr>
          <a:xfrm>
            <a:off x="969963" y="1898650"/>
            <a:ext cx="2867025" cy="3340100"/>
          </a:xfrm>
        </p:spPr>
        <p:txBody>
          <a:bodyPr/>
          <a:lstStyle/>
          <a:p>
            <a:pPr algn="ctr" eaLnBrk="1" hangingPunct="1"/>
            <a:r>
              <a:rPr lang="th-TH" altLang="en-US" b="1" smtClean="0">
                <a:solidFill>
                  <a:srgbClr val="0000CC"/>
                </a:solidFill>
                <a:latin typeface="Angsana New" panose="02020603050405020304" pitchFamily="18" charset="-34"/>
              </a:rPr>
              <a:t>ขั้นตอน</a:t>
            </a:r>
            <a:br>
              <a:rPr lang="th-TH" altLang="en-US" b="1" smtClean="0">
                <a:solidFill>
                  <a:srgbClr val="0000CC"/>
                </a:solidFill>
                <a:latin typeface="Angsana New" panose="02020603050405020304" pitchFamily="18" charset="-34"/>
              </a:rPr>
            </a:br>
            <a:r>
              <a:rPr lang="th-TH" altLang="en-US" b="1" smtClean="0">
                <a:solidFill>
                  <a:srgbClr val="0000CC"/>
                </a:solidFill>
                <a:latin typeface="Angsana New" panose="02020603050405020304" pitchFamily="18" charset="-34"/>
              </a:rPr>
              <a:t>การจ้างที่ปรึกษา</a:t>
            </a:r>
          </a:p>
        </p:txBody>
      </p:sp>
      <p:sp>
        <p:nvSpPr>
          <p:cNvPr id="69658" name="AutoShape 5"/>
          <p:cNvSpPr>
            <a:spLocks noChangeArrowheads="1"/>
          </p:cNvSpPr>
          <p:nvPr/>
        </p:nvSpPr>
        <p:spPr bwMode="auto">
          <a:xfrm>
            <a:off x="4713288" y="6005513"/>
            <a:ext cx="3051175" cy="63658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การตรวจรับพัสดุ</a:t>
            </a:r>
          </a:p>
        </p:txBody>
      </p:sp>
      <p:sp>
        <p:nvSpPr>
          <p:cNvPr id="69659" name="AutoShape 6"/>
          <p:cNvSpPr>
            <a:spLocks noChangeArrowheads="1"/>
          </p:cNvSpPr>
          <p:nvPr/>
        </p:nvSpPr>
        <p:spPr bwMode="auto">
          <a:xfrm>
            <a:off x="8543925" y="5799138"/>
            <a:ext cx="2665413" cy="942975"/>
          </a:xfrm>
          <a:prstGeom prst="wedgeRoundRectCallout">
            <a:avLst>
              <a:gd name="adj1" fmla="val -79040"/>
              <a:gd name="adj2" fmla="val 39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คณะกรรมการตรวจรับพัสดุ</a:t>
            </a:r>
            <a:b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ในงานจ้างที่ปรึกษา</a:t>
            </a:r>
          </a:p>
          <a:p>
            <a:pPr eaLnBrk="1" hangingPunct="1">
              <a:buFontTx/>
              <a:buChar char="•"/>
              <a:defRPr/>
            </a:pPr>
            <a:endParaRPr lang="th-TH" altLang="th-TH" sz="2400" b="1" dirty="0">
              <a:solidFill>
                <a:srgbClr val="0C03BD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9656" name="AutoShape 9"/>
          <p:cNvSpPr>
            <a:spLocks noChangeArrowheads="1"/>
          </p:cNvSpPr>
          <p:nvPr/>
        </p:nvSpPr>
        <p:spPr bwMode="auto">
          <a:xfrm>
            <a:off x="4706938" y="2279650"/>
            <a:ext cx="3051175" cy="64611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ทำรายงานขอจ้างที่ปรึกษา</a:t>
            </a:r>
          </a:p>
        </p:txBody>
      </p:sp>
      <p:sp>
        <p:nvSpPr>
          <p:cNvPr id="69654" name="AutoShape 13"/>
          <p:cNvSpPr>
            <a:spLocks noChangeArrowheads="1"/>
          </p:cNvSpPr>
          <p:nvPr/>
        </p:nvSpPr>
        <p:spPr bwMode="auto">
          <a:xfrm>
            <a:off x="4697413" y="3140075"/>
            <a:ext cx="3052762" cy="66198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ดำเนินการจัดหา</a:t>
            </a:r>
          </a:p>
        </p:txBody>
      </p:sp>
      <p:sp>
        <p:nvSpPr>
          <p:cNvPr id="445454" name="AutoShape 14"/>
          <p:cNvSpPr>
            <a:spLocks noChangeArrowheads="1"/>
          </p:cNvSpPr>
          <p:nvPr/>
        </p:nvSpPr>
        <p:spPr bwMode="auto">
          <a:xfrm>
            <a:off x="8434388" y="2162175"/>
            <a:ext cx="3349625" cy="906463"/>
          </a:xfrm>
          <a:prstGeom prst="wedgeRoundRectCallout">
            <a:avLst>
              <a:gd name="adj1" fmla="val -69048"/>
              <a:gd name="adj2" fmla="val 636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itchFamily="18" charset="-34"/>
              </a:rPr>
              <a:t>วิธีประกาศเชิญชวนทั่วไป วิธีคัดเลือก และวิธีเฉพาะเจาะจง</a:t>
            </a:r>
          </a:p>
        </p:txBody>
      </p:sp>
      <p:sp>
        <p:nvSpPr>
          <p:cNvPr id="69649" name="AutoShape 18"/>
          <p:cNvSpPr>
            <a:spLocks noChangeArrowheads="1"/>
          </p:cNvSpPr>
          <p:nvPr/>
        </p:nvSpPr>
        <p:spPr bwMode="auto">
          <a:xfrm>
            <a:off x="4697413" y="4100513"/>
            <a:ext cx="3052762" cy="63658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ขออนุมัติสั่งซื้อ/จ้าง</a:t>
            </a:r>
          </a:p>
        </p:txBody>
      </p:sp>
      <p:sp>
        <p:nvSpPr>
          <p:cNvPr id="445459" name="AutoShape 19"/>
          <p:cNvSpPr>
            <a:spLocks noChangeArrowheads="1"/>
          </p:cNvSpPr>
          <p:nvPr/>
        </p:nvSpPr>
        <p:spPr bwMode="auto">
          <a:xfrm>
            <a:off x="8453438" y="3319463"/>
            <a:ext cx="3563937" cy="1409700"/>
          </a:xfrm>
          <a:prstGeom prst="wedgeRoundRectCallout">
            <a:avLst>
              <a:gd name="adj1" fmla="val -69574"/>
              <a:gd name="adj2" fmla="val 264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ผู้มีอำนาจอนุมัติสั่งซื้อหรือสั่งจ้าง </a:t>
            </a:r>
          </a:p>
          <a:p>
            <a:pPr eaLnBrk="1" hangingPunct="1">
              <a:defRPr/>
            </a:pP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        (1) หัวหน้าหน่วยงานของรัฐ</a:t>
            </a:r>
          </a:p>
          <a:p>
            <a:pPr eaLnBrk="1" hangingPunct="1">
              <a:defRPr/>
            </a:pP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        (2) ผู้มีอำนาจเหนือขึ้นไปหนึ่งชั้น</a:t>
            </a:r>
          </a:p>
          <a:p>
            <a:pPr eaLnBrk="1" hangingPunct="1">
              <a:defRPr/>
            </a:pPr>
            <a:endParaRPr lang="th-TH" altLang="th-TH" sz="2400" b="1" dirty="0">
              <a:solidFill>
                <a:srgbClr val="0C03BD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endParaRPr lang="th-TH" altLang="th-TH" sz="2400" b="1" dirty="0">
              <a:solidFill>
                <a:srgbClr val="0C03BD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9644" name="AutoShape 24"/>
          <p:cNvSpPr>
            <a:spLocks noChangeArrowheads="1"/>
          </p:cNvSpPr>
          <p:nvPr/>
        </p:nvSpPr>
        <p:spPr bwMode="auto">
          <a:xfrm>
            <a:off x="4724400" y="5019675"/>
            <a:ext cx="3051175" cy="660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การทำสัญญา</a:t>
            </a:r>
          </a:p>
        </p:txBody>
      </p:sp>
      <p:sp>
        <p:nvSpPr>
          <p:cNvPr id="69645" name="AutoShape 25"/>
          <p:cNvSpPr>
            <a:spLocks noChangeArrowheads="1"/>
          </p:cNvSpPr>
          <p:nvPr/>
        </p:nvSpPr>
        <p:spPr bwMode="auto">
          <a:xfrm>
            <a:off x="8343900" y="4908550"/>
            <a:ext cx="2397125" cy="660400"/>
          </a:xfrm>
          <a:prstGeom prst="wedgeRoundRectCallout">
            <a:avLst>
              <a:gd name="adj1" fmla="val -71522"/>
              <a:gd name="adj2" fmla="val -30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>
                <a:solidFill>
                  <a:srgbClr val="0C03BD"/>
                </a:solidFill>
                <a:latin typeface="Angsana New" pitchFamily="18" charset="-34"/>
                <a:cs typeface="Angsana New" pitchFamily="18" charset="-34"/>
              </a:rPr>
              <a:t>หัวหน้าหน่วยงานของรัฐ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302625" y="404813"/>
            <a:ext cx="2479675" cy="650875"/>
          </a:xfrm>
          <a:prstGeom prst="wedgeRoundRectCallout">
            <a:avLst>
              <a:gd name="adj1" fmla="val -67590"/>
              <a:gd name="adj2" fmla="val 1672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>
                <a:solidFill>
                  <a:srgbClr val="1504F6"/>
                </a:solidFill>
                <a:latin typeface="Angsana New" pitchFamily="18" charset="-34"/>
                <a:cs typeface="Angsana New" pitchFamily="18" charset="-34"/>
              </a:rPr>
              <a:t>ประกาศเผยแพร่แผนฯ </a:t>
            </a: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4713288" y="1357313"/>
            <a:ext cx="3051175" cy="6572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ขอบเขตของงาน/</a:t>
            </a:r>
            <a:r>
              <a:rPr lang="en-US" altLang="th-TH" b="1" dirty="0">
                <a:latin typeface="Angsana New" panose="02020603050405020304" pitchFamily="18" charset="-34"/>
                <a:cs typeface="Angsana New" pitchFamily="18" charset="-34"/>
              </a:rPr>
              <a:t>spec.</a:t>
            </a:r>
            <a:endParaRPr lang="th-TH" altLang="th-TH" b="1" dirty="0">
              <a:latin typeface="Angsana New" panose="02020603050405020304" pitchFamily="18" charset="-34"/>
              <a:cs typeface="Angsana New" pitchFamily="18" charset="-34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4714875" y="466725"/>
            <a:ext cx="3051175" cy="65881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cs typeface="Angsana New" pitchFamily="18" charset="-34"/>
              </a:rPr>
              <a:t>แผนการจัดซื้อจัดจ้าง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6057756" y="1123817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085381" y="2007052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095506" y="2851430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091442" y="3836487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085381" y="4751153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095506" y="5718667"/>
            <a:ext cx="308018" cy="277659"/>
          </a:xfrm>
          <a:prstGeom prst="downArrow">
            <a:avLst>
              <a:gd name="adj1" fmla="val 50000"/>
              <a:gd name="adj2" fmla="val 5238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th-TH" altLang="th-TH" sz="24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รูปภาพ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531740" y="3835237"/>
            <a:ext cx="7344543" cy="186685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ต้อง</a:t>
            </a:r>
            <a:r>
              <a:rPr lang="th-TH" alt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th-TH" altLang="th-TH" sz="3600" b="1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000" b="1" dirty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“แผนการจัดซื้อจัดจ้างประจำปี” </a:t>
            </a:r>
            <a:endParaRPr lang="th-TH" altLang="th-TH" sz="36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ประกาศในระบบ </a:t>
            </a:r>
            <a:r>
              <a:rPr lang="en-US" altLang="th-TH" sz="36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 - GP </a:t>
            </a:r>
            <a:r>
              <a:rPr lang="th-TH" altLang="th-TH" sz="36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และหน่วยงานของรัฐ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3600" b="1" dirty="0">
                <a:solidFill>
                  <a:srgbClr val="3333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ปิดประกาศโดยเปิดเผย</a:t>
            </a:r>
            <a:endParaRPr lang="en-US" altLang="th-TH" sz="3600" b="1" dirty="0">
              <a:solidFill>
                <a:srgbClr val="3333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" y="5856288"/>
            <a:ext cx="11017250" cy="584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2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altLang="th-TH" sz="3200" b="1" dirty="0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 วิธีการ รายละเอียด และการเปลี่ยนแปลงแผน ให้เป็นไปตามระเบียบที่รัฐมนตรีกำหนด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608388" y="2212975"/>
            <a:ext cx="4975225" cy="11969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แผนการจัดซื้อจัดจ้างประจำปี </a:t>
            </a:r>
          </a:p>
        </p:txBody>
      </p:sp>
      <p:pic>
        <p:nvPicPr>
          <p:cNvPr id="78855" name="รูปภาพ 6" descr="รูปภาพประกอบด้วย ข้อความ, พระราชินี, เวกเตอร์กราฟิก, สัญลักษณ์&#10;&#10;คำอธิบายที่สร้างโดยอัตโนมัต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238" y="2735263"/>
            <a:ext cx="2806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: มุมมน 1"/>
          <p:cNvSpPr/>
          <p:nvPr/>
        </p:nvSpPr>
        <p:spPr>
          <a:xfrm>
            <a:off x="10272713" y="82550"/>
            <a:ext cx="1846262" cy="334963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รูปภาพ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แผนการจัดซื้อจัดจ้างประจำปี</a:t>
            </a:r>
          </a:p>
        </p:txBody>
      </p:sp>
      <p:sp>
        <p:nvSpPr>
          <p:cNvPr id="80900" name="กล่องข้อความ 7"/>
          <p:cNvSpPr txBox="1">
            <a:spLocks noChangeArrowheads="1"/>
          </p:cNvSpPr>
          <p:nvPr/>
        </p:nvSpPr>
        <p:spPr bwMode="auto">
          <a:xfrm>
            <a:off x="239713" y="1955800"/>
            <a:ext cx="5567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latin typeface="Angsana New" panose="02020603050405020304" pitchFamily="18" charset="-34"/>
              </a:rPr>
              <a:t>	แผนการจัดซื้อจัดจ้างประจำปีให้ประกอบด้วยรายการอย่างน้อยดังต่อไปนี้</a:t>
            </a:r>
          </a:p>
        </p:txBody>
      </p:sp>
      <p:sp>
        <p:nvSpPr>
          <p:cNvPr id="9" name="สี่เหลี่ยมผืนผ้า: มุมมน 8"/>
          <p:cNvSpPr/>
          <p:nvPr/>
        </p:nvSpPr>
        <p:spPr>
          <a:xfrm>
            <a:off x="263525" y="3138488"/>
            <a:ext cx="5543550" cy="79533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ชื่อโครงการที่จะจัดซื้อจัดจ้าง</a:t>
            </a:r>
          </a:p>
        </p:txBody>
      </p:sp>
      <p:sp>
        <p:nvSpPr>
          <p:cNvPr id="10" name="สี่เหลี่ยมผืนผ้า: มุมมน 9"/>
          <p:cNvSpPr/>
          <p:nvPr/>
        </p:nvSpPr>
        <p:spPr>
          <a:xfrm>
            <a:off x="263525" y="4090988"/>
            <a:ext cx="5545138" cy="7937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วงเงินที่จะจัดซื้อจัดจ้างโดยประมาณ</a:t>
            </a:r>
          </a:p>
        </p:txBody>
      </p:sp>
      <p:sp>
        <p:nvSpPr>
          <p:cNvPr id="11" name="สี่เหลี่ยมผืนผ้า: มุมมน 10"/>
          <p:cNvSpPr/>
          <p:nvPr/>
        </p:nvSpPr>
        <p:spPr>
          <a:xfrm>
            <a:off x="254000" y="5043488"/>
            <a:ext cx="5543550" cy="7937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ระยะเวลาที่คาดว่าจะจัดซื้อจัดจ้าง</a:t>
            </a:r>
          </a:p>
        </p:txBody>
      </p:sp>
      <p:sp>
        <p:nvSpPr>
          <p:cNvPr id="12" name="สี่เหลี่ยมผืนผ้า: มุมมน 11"/>
          <p:cNvSpPr/>
          <p:nvPr/>
        </p:nvSpPr>
        <p:spPr>
          <a:xfrm>
            <a:off x="250825" y="5994400"/>
            <a:ext cx="5545138" cy="79533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รายการอื่นตามที่กรมบัญชีกลางกำหนด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07368" y="2892537"/>
            <a:ext cx="4892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06198" y="3850747"/>
            <a:ext cx="4892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98996" y="4790992"/>
            <a:ext cx="4892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88674" y="5763757"/>
            <a:ext cx="4892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6213475" y="1939925"/>
            <a:ext cx="5748338" cy="4524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thaiDist">
              <a:tabLst>
                <a:tab pos="463550" algn="l"/>
              </a:tabLst>
              <a:defRPr/>
            </a:pP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	ต้องประกาศเผยแพร่แผนดังกล่าว</a:t>
            </a:r>
            <a:r>
              <a:rPr lang="th-TH" altLang="th-TH" sz="2400" b="1" dirty="0">
                <a:solidFill>
                  <a:srgbClr val="44546A">
                    <a:lumMod val="50000"/>
                  </a:srgbClr>
                </a:solidFill>
                <a:latin typeface="Angsana New" panose="02020603050405020304" pitchFamily="18" charset="-34"/>
              </a:rPr>
              <a:t>ในระบบเครือข่ายสารสนเทศของกรมบัญชีกลางและของหน่วยงานของรัฐ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ตามวิธีการ</a:t>
            </a:r>
            <a:b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ที่กรมบัญชีกลางกำหนดและให้ปิดประกาศโดยเปิดเผย ณ สถานที่</a:t>
            </a:r>
            <a:b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ปิดประกาศของหน่วยงานของรัฐนั้นด้วย</a:t>
            </a:r>
          </a:p>
          <a:p>
            <a:pPr algn="thaiDist">
              <a:defRPr/>
            </a:pPr>
            <a:endParaRPr lang="th-TH" altLang="th-TH" sz="1600" dirty="0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algn="thaiDist">
              <a:tabLst>
                <a:tab pos="463550" algn="l"/>
              </a:tabLst>
              <a:defRPr/>
            </a:pPr>
            <a:r>
              <a:rPr lang="th-TH" alt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	หากไม่ได้ประกาศเผยแพร่แผนฯโครงการใด </a:t>
            </a:r>
            <a:br>
              <a:rPr lang="th-TH" alt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</a:br>
            <a:r>
              <a:rPr lang="th-TH" altLang="th-TH" b="1" dirty="0">
                <a:solidFill>
                  <a:srgbClr val="FF0000"/>
                </a:solidFill>
                <a:latin typeface="Angsana New" panose="02020603050405020304" pitchFamily="18" charset="-34"/>
              </a:rPr>
              <a:t>ในระบบเครือข่ายสารสนเทศของกรมบัญชีกลาง</a:t>
            </a:r>
            <a:r>
              <a:rPr lang="th-TH" altLang="th-TH" sz="2400" b="1" dirty="0">
                <a:solidFill>
                  <a:srgbClr val="FF0000"/>
                </a:solidFill>
                <a:latin typeface="Angsana New" panose="02020603050405020304" pitchFamily="18" charset="-34"/>
              </a:rPr>
              <a:t> </a:t>
            </a:r>
            <a:br>
              <a:rPr lang="th-TH" altLang="th-TH" sz="24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จะไม่สามารถดำเนินการจัดซื้อจัดจ้าง ในโครงการนั้นได้</a:t>
            </a:r>
          </a:p>
          <a:p>
            <a:pPr algn="thaiDist">
              <a:defRPr/>
            </a:pPr>
            <a:endParaRPr lang="th-TH" altLang="th-TH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  <a:p>
            <a:pPr algn="thaiDist">
              <a:tabLst>
                <a:tab pos="463550" algn="l"/>
              </a:tabLst>
              <a:defRPr/>
            </a:pPr>
            <a:r>
              <a:rPr lang="th-TH" alt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	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ในกรณีที่มีความจำเป็นต้องเปลี่ยนแปลงแผนการจัดซื้อจัดจ้างประจำปีให้เจ้าหน้าที่จัดทำรายงานพร้อมระบุเหตุผล</a:t>
            </a:r>
            <a:b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2400" b="1" spc="-60" dirty="0">
                <a:solidFill>
                  <a:srgbClr val="000000"/>
                </a:solidFill>
                <a:latin typeface="Angsana New" panose="02020603050405020304" pitchFamily="18" charset="-34"/>
              </a:rPr>
              <a:t>ที่ขอเปลี่ยนแปลงเสนอหัวหน้าหน่วยงานของรัฐเพื่อขอความเห็นชอบ</a:t>
            </a: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6024563" y="1797050"/>
            <a:ext cx="0" cy="5016500"/>
          </a:xfrm>
          <a:prstGeom prst="line">
            <a:avLst/>
          </a:prstGeom>
          <a:ln w="57150">
            <a:solidFill>
              <a:srgbClr val="0683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วงรี 23"/>
          <p:cNvSpPr/>
          <p:nvPr/>
        </p:nvSpPr>
        <p:spPr>
          <a:xfrm>
            <a:off x="6475413" y="1955800"/>
            <a:ext cx="215900" cy="2492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6475413" y="3808413"/>
            <a:ext cx="215900" cy="2492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6475413" y="5300663"/>
            <a:ext cx="215900" cy="2492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272713" y="82550"/>
            <a:ext cx="1846262" cy="334963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รูปภาพ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แผนการจัดซื้อจัดจ้างประจำปี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940222" y="1783180"/>
            <a:ext cx="8643938" cy="5689600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h-TH" altLang="th-TH" b="1" dirty="0">
                <a:solidFill>
                  <a:srgbClr val="000000"/>
                </a:solidFill>
                <a:latin typeface="EucrosiaUPC" pitchFamily="18" charset="-34"/>
                <a:cs typeface="+mj-cs"/>
              </a:rPr>
              <a:t>1. การซื้อหรือจ้างโดยวิธีคัดเลือก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rgbClr val="000000"/>
                </a:solidFill>
                <a:latin typeface="EucrosiaUPC" pitchFamily="18" charset="-34"/>
                <a:cs typeface="+mj-cs"/>
              </a:rPr>
              <a:t> กรณีจำเป็นเร่งด่วนตาม ม.56 (1) (ค) 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rgbClr val="000000"/>
                </a:solidFill>
                <a:latin typeface="EucrosiaUPC" pitchFamily="18" charset="-34"/>
                <a:cs typeface="+mj-cs"/>
              </a:rPr>
              <a:t> กรณีพัสดุที่ใช้ในราชการลับตาม ม.56 (1) (ฉ)</a:t>
            </a:r>
          </a:p>
          <a:p>
            <a:pPr marL="542925">
              <a:defRPr/>
            </a:pPr>
            <a:endParaRPr lang="th-TH" altLang="th-TH" sz="900" b="1" dirty="0">
              <a:solidFill>
                <a:srgbClr val="000000"/>
              </a:solidFill>
              <a:latin typeface="EucrosiaUPC" pitchFamily="18" charset="-34"/>
              <a:cs typeface="+mj-cs"/>
            </a:endParaRPr>
          </a:p>
          <a:p>
            <a:pPr>
              <a:defRPr/>
            </a:pPr>
            <a:r>
              <a:rPr lang="th-TH" altLang="th-TH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 2. การซื้อหรือจ้างโดยวิธีเฉพาะเจาะจง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 กรณีที่มีวงเงินในการจัดซื้อจัดจ้างตามที่กำหนดในกฎกระทรวงตาม ม. 56 (2) (ข)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 กรณีจำเป็นต้องใช้พัสดุโดยฉุกเฉินตาม ม.56 (2) (ง)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 กรณีเป็นพัสดุที่จะขายทอดตลาดตาม ม.56 (2) (ฉ)</a:t>
            </a:r>
          </a:p>
          <a:p>
            <a:pPr marL="542925">
              <a:defRPr/>
            </a:pPr>
            <a:endParaRPr lang="th-TH" altLang="th-TH" sz="900" b="1" dirty="0">
              <a:solidFill>
                <a:srgbClr val="0000FF"/>
              </a:solidFill>
              <a:latin typeface="EucrosiaUPC" pitchFamily="18" charset="-34"/>
              <a:cs typeface="+mj-cs"/>
            </a:endParaRPr>
          </a:p>
          <a:p>
            <a:pPr>
              <a:defRPr/>
            </a:pPr>
            <a:r>
              <a:rPr lang="th-TH" altLang="th-TH" sz="2800" b="1" dirty="0">
                <a:solidFill>
                  <a:srgbClr val="FF33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 3. งานจ้างที่ปรึกษาโดยวิธีเฉพาะเจาะจง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sz="2800" b="1" dirty="0">
                <a:solidFill>
                  <a:srgbClr val="FF33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 กรณีที่มีวงเงินค่าจ้างตามที่กำหนดในกฎกระทรวงตาม ม.70 (3) (ข)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sz="2800" b="1" dirty="0">
                <a:solidFill>
                  <a:srgbClr val="FF33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 กรณีจำเป็นเร่งด่วนหรือเกี่ยวกับความมั่นคงของชาติตาม ม.70 (3) (ฉ)</a:t>
            </a:r>
          </a:p>
          <a:p>
            <a:pPr marL="542925">
              <a:defRPr/>
            </a:pPr>
            <a:endParaRPr lang="th-TH" altLang="th-TH" sz="900" b="1" dirty="0">
              <a:solidFill>
                <a:srgbClr val="FF66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+mj-cs"/>
            </a:endParaRPr>
          </a:p>
          <a:p>
            <a:pPr>
              <a:defRPr/>
            </a:pPr>
            <a:r>
              <a:rPr lang="th-TH" altLang="th-TH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 4. งานจ้างออกแบบหรือควบคุมงานก่อสร้างโดยวิธีเฉพาะเจาะจง</a:t>
            </a:r>
          </a:p>
          <a:p>
            <a:pPr marL="542925">
              <a:buFont typeface="Arial" pitchFamily="34" charset="0"/>
              <a:buChar char="•"/>
              <a:defRPr/>
            </a:pPr>
            <a:r>
              <a:rPr lang="th-TH" altLang="th-TH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 กรณีที่มีความจำเป็นเร่งด่วนหรือเกี่ยวกับความมั่นคงของชาติตาม ม.82 (3)</a:t>
            </a:r>
            <a:endParaRPr lang="en-US" altLang="th-TH" b="1" dirty="0"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+mj-cs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39925" y="4581525"/>
            <a:ext cx="7467600" cy="136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หยดน้ำ 24"/>
          <p:cNvSpPr/>
          <p:nvPr/>
        </p:nvSpPr>
        <p:spPr>
          <a:xfrm rot="16032641">
            <a:off x="372269" y="1805782"/>
            <a:ext cx="1165225" cy="1557337"/>
          </a:xfrm>
          <a:prstGeom prst="teardrop">
            <a:avLst>
              <a:gd name="adj" fmla="val 114670"/>
            </a:avLst>
          </a:prstGeom>
          <a:solidFill>
            <a:srgbClr val="FFC9C9"/>
          </a:solidFill>
          <a:ln>
            <a:solidFill>
              <a:srgbClr val="FF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th-TH" sz="4000" b="1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</a:t>
            </a:r>
          </a:p>
        </p:txBody>
      </p:sp>
      <p:sp>
        <p:nvSpPr>
          <p:cNvPr id="4" name="สี่เหลี่ยมผืนผ้า: มุมมน 3"/>
          <p:cNvSpPr/>
          <p:nvPr/>
        </p:nvSpPr>
        <p:spPr>
          <a:xfrm>
            <a:off x="10272713" y="82550"/>
            <a:ext cx="1846262" cy="334963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2088" y="83661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การจัดทำร่างขอบเขตของงานจ้างที่ปรึกษา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92088" y="2708275"/>
            <a:ext cx="8288337" cy="310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tabLst>
                <a:tab pos="463550" algn="l"/>
              </a:tabLst>
              <a:defRPr/>
            </a:pPr>
            <a:r>
              <a:rPr lang="th-TH" sz="2800" b="1" dirty="0"/>
              <a:t>	ให้หัวหน้าหน่วยงานของรัฐแต่งตั้งผู้รับผิดชอบในการจัดทำร่างขอบเขตของงานจ้างที่ปรึกษา โดยอาจแต่งตั้งในรูปแบบของคณะกรรมการขึ้นมาคณะหนึ่งหรือ</a:t>
            </a:r>
            <a:br>
              <a:rPr lang="th-TH" sz="2800" b="1" dirty="0"/>
            </a:br>
            <a:r>
              <a:rPr lang="th-TH" sz="2800" b="1" dirty="0"/>
              <a:t>จะมอบหมายให้เจ้าหน้าที่หรือบุคคลใดบุคคลหนึ่งก็ได้ รวมทั้งกำหนดหลักเกณฑ์</a:t>
            </a:r>
            <a:br>
              <a:rPr lang="th-TH" sz="2800" b="1" dirty="0"/>
            </a:br>
            <a:r>
              <a:rPr lang="th-TH" sz="2800" b="1" dirty="0"/>
              <a:t>การพิจารณาคัดเลือกข้อเสนอและกำหนดราคากลางงานจ้างที่ปรึกษา </a:t>
            </a:r>
          </a:p>
          <a:p>
            <a:pPr algn="thaiDist">
              <a:tabLst>
                <a:tab pos="463550" algn="l"/>
              </a:tabLst>
              <a:defRPr/>
            </a:pPr>
            <a:r>
              <a:rPr lang="th-TH" sz="2800" b="1" dirty="0"/>
              <a:t>	สำหรับองค์ประกอบ ระยะเวลาการพิจารณา และการประชุมของผู้รับผิดชอบ</a:t>
            </a:r>
            <a:br>
              <a:rPr lang="th-TH" sz="2800" b="1" dirty="0"/>
            </a:br>
            <a:r>
              <a:rPr lang="th-TH" sz="2800" b="1" spc="-60" dirty="0"/>
              <a:t>ในการจัดทำร่างขอบเขตของงานจ้างที่ปรึกษา ให้เป็นไปตามที่หัวหน้าหน่วยงานของรัฐ</a:t>
            </a:r>
            <a:r>
              <a:rPr lang="th-TH" sz="2800" b="1" dirty="0"/>
              <a:t>กำหนดตามความจำเป็นและเหมาะสม</a:t>
            </a:r>
          </a:p>
        </p:txBody>
      </p:sp>
      <p:pic>
        <p:nvPicPr>
          <p:cNvPr id="84997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188" y="2849563"/>
            <a:ext cx="2435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: มุมมน 1"/>
          <p:cNvSpPr/>
          <p:nvPr/>
        </p:nvSpPr>
        <p:spPr>
          <a:xfrm>
            <a:off x="10272713" y="115888"/>
            <a:ext cx="1847850" cy="411162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088" y="620713"/>
            <a:ext cx="9144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การจัดทำรายงานขอจ้างที่ปรึกษา</a:t>
            </a:r>
          </a:p>
        </p:txBody>
      </p:sp>
      <p:grpSp>
        <p:nvGrpSpPr>
          <p:cNvPr id="86020" name="กลุ่ม 18"/>
          <p:cNvGrpSpPr>
            <a:grpSpLocks/>
          </p:cNvGrpSpPr>
          <p:nvPr/>
        </p:nvGrpSpPr>
        <p:grpSpPr bwMode="auto">
          <a:xfrm>
            <a:off x="1487488" y="3524250"/>
            <a:ext cx="9793287" cy="1133475"/>
            <a:chOff x="2100876" y="4096002"/>
            <a:chExt cx="8497220" cy="1133626"/>
          </a:xfrm>
        </p:grpSpPr>
        <p:sp>
          <p:nvSpPr>
            <p:cNvPr id="8" name="รูปแบบอิสระ: รูปร่าง 7"/>
            <p:cNvSpPr/>
            <p:nvPr/>
          </p:nvSpPr>
          <p:spPr>
            <a:xfrm>
              <a:off x="2100876" y="4225474"/>
              <a:ext cx="1702944" cy="882763"/>
            </a:xfrm>
            <a:custGeom>
              <a:avLst/>
              <a:gdLst>
                <a:gd name="connsiteX0" fmla="*/ 0 w 2999131"/>
                <a:gd name="connsiteY0" fmla="*/ 88276 h 882763"/>
                <a:gd name="connsiteX1" fmla="*/ 88276 w 2999131"/>
                <a:gd name="connsiteY1" fmla="*/ 0 h 882763"/>
                <a:gd name="connsiteX2" fmla="*/ 2910855 w 2999131"/>
                <a:gd name="connsiteY2" fmla="*/ 0 h 882763"/>
                <a:gd name="connsiteX3" fmla="*/ 2999131 w 2999131"/>
                <a:gd name="connsiteY3" fmla="*/ 88276 h 882763"/>
                <a:gd name="connsiteX4" fmla="*/ 2999131 w 2999131"/>
                <a:gd name="connsiteY4" fmla="*/ 794487 h 882763"/>
                <a:gd name="connsiteX5" fmla="*/ 2910855 w 2999131"/>
                <a:gd name="connsiteY5" fmla="*/ 882763 h 882763"/>
                <a:gd name="connsiteX6" fmla="*/ 88276 w 2999131"/>
                <a:gd name="connsiteY6" fmla="*/ 882763 h 882763"/>
                <a:gd name="connsiteX7" fmla="*/ 0 w 2999131"/>
                <a:gd name="connsiteY7" fmla="*/ 794487 h 882763"/>
                <a:gd name="connsiteX8" fmla="*/ 0 w 2999131"/>
                <a:gd name="connsiteY8" fmla="*/ 88276 h 88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9131" h="882763">
                  <a:moveTo>
                    <a:pt x="0" y="88276"/>
                  </a:moveTo>
                  <a:cubicBezTo>
                    <a:pt x="0" y="39523"/>
                    <a:pt x="39523" y="0"/>
                    <a:pt x="88276" y="0"/>
                  </a:cubicBezTo>
                  <a:lnTo>
                    <a:pt x="2910855" y="0"/>
                  </a:lnTo>
                  <a:cubicBezTo>
                    <a:pt x="2959608" y="0"/>
                    <a:pt x="2999131" y="39523"/>
                    <a:pt x="2999131" y="88276"/>
                  </a:cubicBezTo>
                  <a:lnTo>
                    <a:pt x="2999131" y="794487"/>
                  </a:lnTo>
                  <a:cubicBezTo>
                    <a:pt x="2999131" y="843240"/>
                    <a:pt x="2959608" y="882763"/>
                    <a:pt x="2910855" y="882763"/>
                  </a:cubicBezTo>
                  <a:lnTo>
                    <a:pt x="88276" y="882763"/>
                  </a:lnTo>
                  <a:cubicBezTo>
                    <a:pt x="39523" y="882763"/>
                    <a:pt x="0" y="843240"/>
                    <a:pt x="0" y="794487"/>
                  </a:cubicBezTo>
                  <a:lnTo>
                    <a:pt x="0" y="88276"/>
                  </a:lnTo>
                  <a:close/>
                </a:path>
              </a:pathLst>
            </a:custGeom>
            <a:solidFill>
              <a:srgbClr val="DA1F28">
                <a:hueOff val="0"/>
                <a:satOff val="0"/>
                <a:lumOff val="0"/>
                <a:alpha val="16000"/>
              </a:srgbClr>
            </a:solidFill>
            <a:ln w="635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lIns="147775" tIns="147775" rIns="147775" bIns="147775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เจ้าหน้าที่</a:t>
              </a:r>
            </a:p>
          </p:txBody>
        </p:sp>
        <p:sp>
          <p:nvSpPr>
            <p:cNvPr id="9" name="รูปแบบอิสระ: รูปร่าง 8"/>
            <p:cNvSpPr/>
            <p:nvPr/>
          </p:nvSpPr>
          <p:spPr>
            <a:xfrm>
              <a:off x="4616157" y="4217394"/>
              <a:ext cx="2130046" cy="890841"/>
            </a:xfrm>
            <a:custGeom>
              <a:avLst/>
              <a:gdLst>
                <a:gd name="connsiteX0" fmla="*/ 0 w 2999131"/>
                <a:gd name="connsiteY0" fmla="*/ 89084 h 890841"/>
                <a:gd name="connsiteX1" fmla="*/ 89084 w 2999131"/>
                <a:gd name="connsiteY1" fmla="*/ 0 h 890841"/>
                <a:gd name="connsiteX2" fmla="*/ 2910047 w 2999131"/>
                <a:gd name="connsiteY2" fmla="*/ 0 h 890841"/>
                <a:gd name="connsiteX3" fmla="*/ 2999131 w 2999131"/>
                <a:gd name="connsiteY3" fmla="*/ 89084 h 890841"/>
                <a:gd name="connsiteX4" fmla="*/ 2999131 w 2999131"/>
                <a:gd name="connsiteY4" fmla="*/ 801757 h 890841"/>
                <a:gd name="connsiteX5" fmla="*/ 2910047 w 2999131"/>
                <a:gd name="connsiteY5" fmla="*/ 890841 h 890841"/>
                <a:gd name="connsiteX6" fmla="*/ 89084 w 2999131"/>
                <a:gd name="connsiteY6" fmla="*/ 890841 h 890841"/>
                <a:gd name="connsiteX7" fmla="*/ 0 w 2999131"/>
                <a:gd name="connsiteY7" fmla="*/ 801757 h 890841"/>
                <a:gd name="connsiteX8" fmla="*/ 0 w 2999131"/>
                <a:gd name="connsiteY8" fmla="*/ 89084 h 8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9131" h="890841">
                  <a:moveTo>
                    <a:pt x="0" y="89084"/>
                  </a:moveTo>
                  <a:cubicBezTo>
                    <a:pt x="0" y="39884"/>
                    <a:pt x="39884" y="0"/>
                    <a:pt x="89084" y="0"/>
                  </a:cubicBezTo>
                  <a:lnTo>
                    <a:pt x="2910047" y="0"/>
                  </a:lnTo>
                  <a:cubicBezTo>
                    <a:pt x="2959247" y="0"/>
                    <a:pt x="2999131" y="39884"/>
                    <a:pt x="2999131" y="89084"/>
                  </a:cubicBezTo>
                  <a:lnTo>
                    <a:pt x="2999131" y="801757"/>
                  </a:lnTo>
                  <a:cubicBezTo>
                    <a:pt x="2999131" y="850957"/>
                    <a:pt x="2959247" y="890841"/>
                    <a:pt x="2910047" y="890841"/>
                  </a:cubicBezTo>
                  <a:lnTo>
                    <a:pt x="89084" y="890841"/>
                  </a:lnTo>
                  <a:cubicBezTo>
                    <a:pt x="39884" y="890841"/>
                    <a:pt x="0" y="850957"/>
                    <a:pt x="0" y="801757"/>
                  </a:cubicBezTo>
                  <a:lnTo>
                    <a:pt x="0" y="89084"/>
                  </a:lnTo>
                  <a:close/>
                </a:path>
              </a:pathLst>
            </a:custGeom>
            <a:solidFill>
              <a:srgbClr val="F7C4A7"/>
            </a:solidFill>
            <a:ln w="635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lIns="148012" tIns="148012" rIns="148012" bIns="148012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หัวหน้าเจ้าหน้าที่</a:t>
              </a:r>
            </a:p>
          </p:txBody>
        </p:sp>
        <p:sp>
          <p:nvSpPr>
            <p:cNvPr id="10" name="รูปแบบอิสระ: รูปร่าง 9"/>
            <p:cNvSpPr/>
            <p:nvPr/>
          </p:nvSpPr>
          <p:spPr>
            <a:xfrm>
              <a:off x="7558540" y="4096002"/>
              <a:ext cx="3039556" cy="1133626"/>
            </a:xfrm>
            <a:custGeom>
              <a:avLst/>
              <a:gdLst>
                <a:gd name="connsiteX0" fmla="*/ 0 w 2999131"/>
                <a:gd name="connsiteY0" fmla="*/ 120568 h 1205681"/>
                <a:gd name="connsiteX1" fmla="*/ 120568 w 2999131"/>
                <a:gd name="connsiteY1" fmla="*/ 0 h 1205681"/>
                <a:gd name="connsiteX2" fmla="*/ 2878563 w 2999131"/>
                <a:gd name="connsiteY2" fmla="*/ 0 h 1205681"/>
                <a:gd name="connsiteX3" fmla="*/ 2999131 w 2999131"/>
                <a:gd name="connsiteY3" fmla="*/ 120568 h 1205681"/>
                <a:gd name="connsiteX4" fmla="*/ 2999131 w 2999131"/>
                <a:gd name="connsiteY4" fmla="*/ 1085113 h 1205681"/>
                <a:gd name="connsiteX5" fmla="*/ 2878563 w 2999131"/>
                <a:gd name="connsiteY5" fmla="*/ 1205681 h 1205681"/>
                <a:gd name="connsiteX6" fmla="*/ 120568 w 2999131"/>
                <a:gd name="connsiteY6" fmla="*/ 1205681 h 1205681"/>
                <a:gd name="connsiteX7" fmla="*/ 0 w 2999131"/>
                <a:gd name="connsiteY7" fmla="*/ 1085113 h 1205681"/>
                <a:gd name="connsiteX8" fmla="*/ 0 w 2999131"/>
                <a:gd name="connsiteY8" fmla="*/ 120568 h 12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9131" h="1205681">
                  <a:moveTo>
                    <a:pt x="0" y="120568"/>
                  </a:moveTo>
                  <a:cubicBezTo>
                    <a:pt x="0" y="53980"/>
                    <a:pt x="53980" y="0"/>
                    <a:pt x="120568" y="0"/>
                  </a:cubicBezTo>
                  <a:lnTo>
                    <a:pt x="2878563" y="0"/>
                  </a:lnTo>
                  <a:cubicBezTo>
                    <a:pt x="2945151" y="0"/>
                    <a:pt x="2999131" y="53980"/>
                    <a:pt x="2999131" y="120568"/>
                  </a:cubicBezTo>
                  <a:lnTo>
                    <a:pt x="2999131" y="1085113"/>
                  </a:lnTo>
                  <a:cubicBezTo>
                    <a:pt x="2999131" y="1151701"/>
                    <a:pt x="2945151" y="1205681"/>
                    <a:pt x="2878563" y="1205681"/>
                  </a:cubicBezTo>
                  <a:lnTo>
                    <a:pt x="120568" y="1205681"/>
                  </a:lnTo>
                  <a:cubicBezTo>
                    <a:pt x="53980" y="1205681"/>
                    <a:pt x="0" y="1151701"/>
                    <a:pt x="0" y="1085113"/>
                  </a:cubicBezTo>
                  <a:lnTo>
                    <a:pt x="0" y="120568"/>
                  </a:lnTo>
                  <a:close/>
                </a:path>
              </a:pathLst>
            </a:custGeom>
            <a:solidFill>
              <a:srgbClr val="474B78">
                <a:lumMod val="40000"/>
                <a:lumOff val="60000"/>
              </a:srgbClr>
            </a:solidFill>
            <a:ln w="635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lIns="157233" tIns="157233" rIns="157233" bIns="157233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หัวหน้าหน่วยงานของรัฐ</a:t>
              </a:r>
            </a:p>
          </p:txBody>
        </p:sp>
        <p:sp>
          <p:nvSpPr>
            <p:cNvPr id="11" name="ลูกศร: ขวา 10"/>
            <p:cNvSpPr/>
            <p:nvPr/>
          </p:nvSpPr>
          <p:spPr>
            <a:xfrm>
              <a:off x="4030622" y="4504044"/>
              <a:ext cx="358126" cy="43344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12" name="ลูกศร: ขวา 11"/>
            <p:cNvSpPr/>
            <p:nvPr/>
          </p:nvSpPr>
          <p:spPr>
            <a:xfrm>
              <a:off x="7003065" y="4505632"/>
              <a:ext cx="359504" cy="43185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22" name="กล่องข้อความ 21"/>
          <p:cNvSpPr txBox="1"/>
          <p:nvPr/>
        </p:nvSpPr>
        <p:spPr>
          <a:xfrm>
            <a:off x="666750" y="1965325"/>
            <a:ext cx="10858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/>
              <a:t>	ในการจ้างที่ปรึกษาให้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เจ้าหน้าที่จัดทำรายงานขอจ้างที่ปรึกษา</a:t>
            </a:r>
            <a:r>
              <a:rPr lang="th-TH" sz="3200" b="1" dirty="0"/>
              <a:t>เสนอหัวหน้าหน่วยงานของรัฐเพื่อขอความเห็นชอบ โดยเสนอผ่านหัวหน้าเจ้าหน้าที่</a:t>
            </a: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666750" y="5330825"/>
            <a:ext cx="108585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3200" b="1" dirty="0"/>
              <a:t>	เมื่อหัวหน้าหน่วยงานของรัฐให้ความเห็นชอบรายงานขอจ้างที่ปรึกษาแล้ว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ให้เจ้าหน้าที่ดำเนินการจ้างตามวิธีการจ้างนั้นต่อไปได้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93663"/>
            <a:ext cx="1847850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088" y="620713"/>
            <a:ext cx="9144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การจัดทำรายงานขอจ้างที่ปรึกษา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79425" y="1803400"/>
            <a:ext cx="73787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3300"/>
                </a:solidFill>
                <a:latin typeface="EucrosiaUPC" pitchFamily="18" charset="-34"/>
                <a:cs typeface="+mj-cs"/>
              </a:rPr>
              <a:t>การจัดทำรายงานขอจ้างที่ปรึกษา </a:t>
            </a:r>
            <a:br>
              <a:rPr lang="th-TH" sz="3200" b="1" dirty="0">
                <a:solidFill>
                  <a:srgbClr val="FF3300"/>
                </a:solidFill>
                <a:latin typeface="EucrosiaUPC" pitchFamily="18" charset="-34"/>
                <a:cs typeface="+mj-cs"/>
              </a:rPr>
            </a:br>
            <a:r>
              <a:rPr lang="th-TH" sz="3200" b="1" dirty="0">
                <a:solidFill>
                  <a:srgbClr val="FF3300"/>
                </a:solidFill>
                <a:latin typeface="EucrosiaUPC" pitchFamily="18" charset="-34"/>
                <a:cs typeface="+mj-cs"/>
              </a:rPr>
              <a:t>ตามรายการดังต่อไปนี้</a:t>
            </a:r>
          </a:p>
        </p:txBody>
      </p:sp>
      <p:sp>
        <p:nvSpPr>
          <p:cNvPr id="17" name="สี่เหลี่ยมผืนผ้า: มุมมน 16"/>
          <p:cNvSpPr/>
          <p:nvPr/>
        </p:nvSpPr>
        <p:spPr>
          <a:xfrm>
            <a:off x="523875" y="3005138"/>
            <a:ext cx="4711700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(1) เหตุผลและความจำเป็นที่ต้องจ้างที่ปรึกษา</a:t>
            </a:r>
          </a:p>
        </p:txBody>
      </p:sp>
      <p:sp>
        <p:nvSpPr>
          <p:cNvPr id="18" name="สี่เหลี่ยมผืนผ้า: มุมมน 17"/>
          <p:cNvSpPr/>
          <p:nvPr/>
        </p:nvSpPr>
        <p:spPr>
          <a:xfrm>
            <a:off x="523875" y="3910013"/>
            <a:ext cx="4711700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(2) ขอบเขตของงานจ้างที่ปรึกษา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523875" y="4854575"/>
            <a:ext cx="4711700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(3) คุณสมบัติของที่ปรึกษาที่จะจ้าง</a:t>
            </a:r>
          </a:p>
        </p:txBody>
      </p:sp>
      <p:sp>
        <p:nvSpPr>
          <p:cNvPr id="13" name="สี่เหลี่ยมผืนผ้า: มุมมน 12"/>
          <p:cNvSpPr/>
          <p:nvPr/>
        </p:nvSpPr>
        <p:spPr>
          <a:xfrm>
            <a:off x="523875" y="5811838"/>
            <a:ext cx="4711700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(4) ราคากลางงานจ้างที่ปรึกษา</a:t>
            </a:r>
          </a:p>
        </p:txBody>
      </p:sp>
      <p:sp>
        <p:nvSpPr>
          <p:cNvPr id="15" name="สี่เหลี่ยมผืนผ้า: มุมมน 14"/>
          <p:cNvSpPr/>
          <p:nvPr/>
        </p:nvSpPr>
        <p:spPr>
          <a:xfrm>
            <a:off x="5472113" y="1790700"/>
            <a:ext cx="6240462" cy="974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(5) วงเงินที่จะจ้างที่ปรึกษา โดยให้ระบุวงเงินงบประมาณ ถ้าไม่มีวงเงินดังกล่าวให้ระบุวงเงินที่ประมาณว่าจะจ้างในครั้งนั้น</a:t>
            </a:r>
          </a:p>
        </p:txBody>
      </p:sp>
      <p:sp>
        <p:nvSpPr>
          <p:cNvPr id="21" name="สี่เหลี่ยมผืนผ้า: มุมมน 20"/>
          <p:cNvSpPr/>
          <p:nvPr/>
        </p:nvSpPr>
        <p:spPr>
          <a:xfrm>
            <a:off x="5472113" y="2932113"/>
            <a:ext cx="6240462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(6) กำหนดเวลาแล้วเสร็จของงานจ้างที่ปรึกษา</a:t>
            </a:r>
          </a:p>
        </p:txBody>
      </p:sp>
      <p:sp>
        <p:nvSpPr>
          <p:cNvPr id="22" name="สี่เหลี่ยมผืนผ้า: มุมมน 21"/>
          <p:cNvSpPr/>
          <p:nvPr/>
        </p:nvSpPr>
        <p:spPr>
          <a:xfrm>
            <a:off x="5461000" y="3876675"/>
            <a:ext cx="6240463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(7) วิธีจ้างที่ปรึกษา และเหตุผลที่ต้องจ้างที่ปรึกษาโดยวิธีนั้น</a:t>
            </a:r>
          </a:p>
        </p:txBody>
      </p:sp>
      <p:sp>
        <p:nvSpPr>
          <p:cNvPr id="23" name="สี่เหลี่ยมผืนผ้า: มุมมน 22"/>
          <p:cNvSpPr/>
          <p:nvPr/>
        </p:nvSpPr>
        <p:spPr>
          <a:xfrm>
            <a:off x="5461000" y="4816475"/>
            <a:ext cx="6321425" cy="77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(8) หลักเกณฑ์การพิจารณาคัดเลือกข้อเสนอ</a:t>
            </a:r>
          </a:p>
        </p:txBody>
      </p:sp>
      <p:sp>
        <p:nvSpPr>
          <p:cNvPr id="24" name="สี่เหลี่ยมผืนผ้า: มุมมน 23"/>
          <p:cNvSpPr/>
          <p:nvPr/>
        </p:nvSpPr>
        <p:spPr>
          <a:xfrm>
            <a:off x="5432425" y="5729288"/>
            <a:ext cx="6321425" cy="971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defRPr/>
            </a:pPr>
            <a:r>
              <a:rPr lang="th-TH" b="1" dirty="0">
                <a:solidFill>
                  <a:schemeClr val="tx1"/>
                </a:solidFill>
                <a:cs typeface="+mj-cs"/>
              </a:rPr>
              <a:t>(9) ข้อเสนออื่น ๆ เช่น การขออนุมัติแต่งตั้งคณะกรรมการต่าง ๆ ที่จำเป็น</a:t>
            </a:r>
            <a:br>
              <a:rPr lang="th-TH" b="1" dirty="0">
                <a:solidFill>
                  <a:schemeClr val="tx1"/>
                </a:solidFill>
                <a:cs typeface="+mj-cs"/>
              </a:rPr>
            </a:br>
            <a:r>
              <a:rPr lang="th-TH" b="1" dirty="0">
                <a:solidFill>
                  <a:schemeClr val="tx1"/>
                </a:solidFill>
                <a:cs typeface="+mj-cs"/>
              </a:rPr>
              <a:t>ในการจ้างที่ปรึกษา การออกเอกสารการจ้างที่ปรึกษาและประกาศเผยแพร่</a:t>
            </a:r>
          </a:p>
        </p:txBody>
      </p:sp>
      <p:sp>
        <p:nvSpPr>
          <p:cNvPr id="4" name="สี่เหลี่ยมผืนผ้า: มุมมน 3"/>
          <p:cNvSpPr/>
          <p:nvPr/>
        </p:nvSpPr>
        <p:spPr>
          <a:xfrm>
            <a:off x="10272713" y="93663"/>
            <a:ext cx="1847850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รูปภาพ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คณะกรรมการดำเนินงานจ้างที่ปรึกษา</a:t>
            </a:r>
          </a:p>
        </p:txBody>
      </p:sp>
      <p:sp>
        <p:nvSpPr>
          <p:cNvPr id="11" name="แผนผังลำดับงาน: กระบวนการ 1"/>
          <p:cNvSpPr/>
          <p:nvPr/>
        </p:nvSpPr>
        <p:spPr>
          <a:xfrm>
            <a:off x="839788" y="3176588"/>
            <a:ext cx="7561262" cy="180975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(1) คณะกรรมการดำเนินงานจ้างที่ปรึกษาโดยวิธีประกาศเชิญชวนทั่วไป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(2) คณะกรรมการดำเนินงานจ้างที่ปรึกษาโดยวิธีคัดเลือก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(3) คณะกรรมการดำเนินงานจ้างที่ปรึกษาโดยวิธีเฉพาะเจาะจง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/>
                </a:solidFill>
                <a:latin typeface="EucrosiaUPC" pitchFamily="18" charset="-34"/>
                <a:cs typeface="+mj-cs"/>
              </a:rPr>
              <a:t>(4) คณะกรรมการตรวจรับพัสดุในงานจ้างที่ปรึกษา</a:t>
            </a:r>
          </a:p>
        </p:txBody>
      </p:sp>
      <p:sp>
        <p:nvSpPr>
          <p:cNvPr id="12" name="แผนผังลำดับงาน: กระบวนการ 3"/>
          <p:cNvSpPr/>
          <p:nvPr/>
        </p:nvSpPr>
        <p:spPr>
          <a:xfrm>
            <a:off x="117475" y="1849438"/>
            <a:ext cx="11880850" cy="11017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	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EucrosiaUPC" pitchFamily="18" charset="-34"/>
                <a:cs typeface="+mj-cs"/>
              </a:rPr>
              <a:t>ในการดำเนินงานจ้างที่ปรึกษาแต่ละครั้ง ให้หัวหน้าหน่วยงานของรัฐแต่งตั้งคณะกรรมการดำเนินงานจ้างที่ปรึกษาขึ้น </a:t>
            </a:r>
            <a:b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EucrosiaUPC" pitchFamily="18" charset="-34"/>
                <a:cs typeface="+mj-cs"/>
              </a:rPr>
            </a:b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EucrosiaUPC" pitchFamily="18" charset="-34"/>
                <a:cs typeface="+mj-cs"/>
              </a:rPr>
              <a:t>เพื่อปฏิบัติการตามระเบียบนี้ พร้อมกับกำหนดระยะเวลาในการพิจารณาของคณะกรรมการ แล้วแต่กรณี ดังนี้</a:t>
            </a:r>
          </a:p>
        </p:txBody>
      </p:sp>
      <p:sp>
        <p:nvSpPr>
          <p:cNvPr id="13" name="แผนผังลำดับงาน: กระบวนการ 5"/>
          <p:cNvSpPr/>
          <p:nvPr/>
        </p:nvSpPr>
        <p:spPr>
          <a:xfrm>
            <a:off x="2371725" y="5300663"/>
            <a:ext cx="9617075" cy="1389062"/>
          </a:xfrm>
          <a:prstGeom prst="flowChartProcess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168275" algn="thaiDist" eaLnBrk="1" fontAlgn="auto" hangingPunct="1"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	ให้คณะกรรมการซื้อหรือจ้างแต่ละคณะ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 </a:t>
            </a:r>
            <a:r>
              <a:rPr lang="th-T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รายงานผลการพิจารณาต่อหัวหน้าหน่วยงานของรัฐ ภายในระยะเวลาที่กำหนด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 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ถ้ามีเหตุที่ทำให้การรายงานล่าช้าให้เสนอหัวหน้าหน่วยงานของรัฐพิจารณาขยายเวลาให้ตามความจำเป็น</a:t>
            </a:r>
          </a:p>
        </p:txBody>
      </p:sp>
      <p:sp>
        <p:nvSpPr>
          <p:cNvPr id="14" name="แผนผังลำดับงาน: กระบวนการ 6"/>
          <p:cNvSpPr/>
          <p:nvPr/>
        </p:nvSpPr>
        <p:spPr>
          <a:xfrm>
            <a:off x="263525" y="5300663"/>
            <a:ext cx="2133600" cy="1389062"/>
          </a:xfrm>
          <a:prstGeom prst="flowChart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itchFamily="18" charset="-34"/>
                <a:cs typeface="+mj-cs"/>
              </a:rPr>
              <a:t>การรายงานผล</a:t>
            </a:r>
            <a:b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itchFamily="18" charset="-34"/>
                <a:cs typeface="+mj-cs"/>
              </a:rPr>
            </a:br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itchFamily="18" charset="-34"/>
                <a:cs typeface="+mj-cs"/>
              </a:rPr>
              <a:t>ของคณะกรรมการ</a:t>
            </a:r>
          </a:p>
        </p:txBody>
      </p:sp>
      <p:pic>
        <p:nvPicPr>
          <p:cNvPr id="88072" name="รูปภาพ 7" descr="รูปภาพประกอบด้วย ในอาคาร, ตกแต่ง&#10;&#10;คำอธิบายที่สร้างโดยอัตโนมัต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050" y="3043238"/>
            <a:ext cx="30892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: มุมมน 2"/>
          <p:cNvSpPr/>
          <p:nvPr/>
        </p:nvSpPr>
        <p:spPr>
          <a:xfrm>
            <a:off x="10272713" y="93663"/>
            <a:ext cx="1847850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748;p40"/>
          <p:cNvSpPr txBox="1">
            <a:spLocks noGrp="1"/>
          </p:cNvSpPr>
          <p:nvPr>
            <p:ph type="title"/>
          </p:nvPr>
        </p:nvSpPr>
        <p:spPr>
          <a:xfrm>
            <a:off x="407988" y="774700"/>
            <a:ext cx="3857625" cy="738188"/>
          </a:xfrm>
        </p:spPr>
        <p:txBody>
          <a:bodyPr spcFirstLastPara="1" lIns="91425" tIns="91425" rIns="91425" bIns="91425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หลักการและเหตุผล</a:t>
            </a:r>
            <a:endParaRPr sz="5400" b="1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4036" name="Google Shape;830;p43"/>
          <p:cNvSpPr txBox="1">
            <a:spLocks noChangeArrowheads="1"/>
          </p:cNvSpPr>
          <p:nvPr/>
        </p:nvSpPr>
        <p:spPr bwMode="auto">
          <a:xfrm>
            <a:off x="4649788" y="2178050"/>
            <a:ext cx="71278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	เนื่องจากการจ้างที่ปรึกษามีรายละเอียดและลักษณะงาน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ที่มีความซับซ้อน ทำให้หน่วยงานของรัฐแต่ละแห่งมีแนวทางปฏิบัติ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ที่ไม่เป็นไปในแนวทางเดียวกัน และอาจส่งผลให้เกิดข้อผิดพลาด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ในการปฏิบัติตามพระราชบัญญัติฯ ประกอบระเบียบฯ ได้ </a:t>
            </a:r>
          </a:p>
          <a:p>
            <a:pPr algn="thaiDi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	ดังนั้น เพื่อให้หน่วยงานของรัฐสามารถดำเนินการจ้างที่ปรึกษา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ได้อย่างถูกต้อง และเป็นไปตามพระราชบัญญัติฯ ประกอบระเบียบฯ รวมถึงมีมาตรฐานในการปฏิบัติเป็นไปแนวทางเดียวกัน จึงจำเป็น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ต้องกำหนดคู่มือปฏิบัติสำหรับการจ้างที่ปรึกษา เพื่อประโยชน์</a:t>
            </a:r>
            <a:b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</a:b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  <a:ea typeface="Arial" panose="020B0604020202020204" pitchFamily="34" charset="0"/>
                <a:sym typeface="Arial" panose="020B0604020202020204" pitchFamily="34" charset="0"/>
              </a:rPr>
              <a:t>ในการปฏิบัติงานของหน่วยงานของรัฐ</a:t>
            </a:r>
          </a:p>
        </p:txBody>
      </p:sp>
      <p:pic>
        <p:nvPicPr>
          <p:cNvPr id="7" name="รูปภาพ 6" descr="รูปภาพประกอบด้วย ข้อความ, เครื่องใช้สำหรับโต๊ะอาหาร, จาน, เวกเตอร์กราฟิก&#10;&#10;คำอธิบายที่สร้างโดยอัตโนมัติ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2286000"/>
            <a:ext cx="3641725" cy="3641725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รูปภาพ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คณะกรรมการดำเนินงานจ้างที่ปรึกษา</a:t>
            </a: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4079875" y="2038350"/>
            <a:ext cx="78486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buClr>
                <a:srgbClr val="4F81BD"/>
              </a:buClr>
              <a:tabLst>
                <a:tab pos="463550" algn="l"/>
              </a:tabLst>
              <a:defRPr/>
            </a:pPr>
            <a:r>
              <a:rPr lang="th-TH" altLang="en-US" sz="2800" b="1" dirty="0">
                <a:solidFill>
                  <a:srgbClr val="5F2C16"/>
                </a:solidFill>
                <a:cs typeface="+mj-cs"/>
              </a:rPr>
              <a:t>	แต่งตั้งจากข้าราชการ ลูกจ้างประจำ พนักงานราชการ พนักงานมหาวิทยาลัย พนักงานของรัฐ พนักงานหน่วยงานของรัฐหรือที่เรียกชื่ออย่างอื่น โดยคำนึงถึง</a:t>
            </a:r>
            <a:r>
              <a:rPr lang="th-TH" altLang="en-US" sz="2800" b="1" spc="-100" dirty="0">
                <a:solidFill>
                  <a:srgbClr val="5F2C16"/>
                </a:solidFill>
                <a:cs typeface="+mj-cs"/>
              </a:rPr>
              <a:t>ลักษณะหน้าที่และความรับผิดชอบของผู้ที่ได้รับแต่งตั้งเป็นสำคัญ กรณีการจ้างที่ปรึกษา</a:t>
            </a:r>
            <a:r>
              <a:rPr lang="th-TH" altLang="en-US" sz="2800" b="1" dirty="0">
                <a:solidFill>
                  <a:srgbClr val="5F2C16"/>
                </a:solidFill>
                <a:cs typeface="+mj-cs"/>
              </a:rPr>
              <a:t>ด้วยเงินกู้ที่ กค. ได้กู้จากต่างประเทศ ให้มีผู้แทน สบน. เข้าร่วมเป็นกรรมการด้วย</a:t>
            </a:r>
          </a:p>
          <a:p>
            <a:pPr algn="thaiDist" eaLnBrk="1" hangingPunct="1">
              <a:buClr>
                <a:srgbClr val="4F81BD"/>
              </a:buClr>
              <a:tabLst>
                <a:tab pos="463550" algn="l"/>
              </a:tabLst>
              <a:defRPr/>
            </a:pPr>
            <a:endParaRPr lang="th-TH" altLang="en-US" sz="1400" b="1" dirty="0">
              <a:solidFill>
                <a:srgbClr val="5F2C16"/>
              </a:solidFill>
              <a:cs typeface="+mj-cs"/>
            </a:endParaRPr>
          </a:p>
          <a:p>
            <a:pPr algn="thaiDist" eaLnBrk="1" hangingPunct="1">
              <a:buClr>
                <a:srgbClr val="4F81BD"/>
              </a:buClr>
              <a:tabLst>
                <a:tab pos="463550" algn="l"/>
              </a:tabLst>
              <a:defRPr/>
            </a:pPr>
            <a:r>
              <a:rPr lang="th-TH" altLang="en-US" sz="2800" b="1" dirty="0">
                <a:solidFill>
                  <a:srgbClr val="000000"/>
                </a:solidFill>
                <a:cs typeface="+mj-cs"/>
              </a:rPr>
              <a:t>       	</a:t>
            </a:r>
            <a:r>
              <a:rPr lang="th-TH" altLang="en-US" sz="2800" b="1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ในกรณีจำเป็นหรือเพื่อประโยชน์ของหน่วยงานของรัฐจะแต่งตั้งบุคคลอื่นร่วมเป็นกรรมการด้วยก็ได้  </a:t>
            </a:r>
            <a:r>
              <a:rPr lang="th-TH" altLang="en-US" sz="2800" b="1" u="sng" dirty="0">
                <a:solidFill>
                  <a:srgbClr val="FF0000"/>
                </a:solidFill>
                <a:cs typeface="+mj-cs"/>
              </a:rPr>
              <a:t>แต่จำนวนกรรมการที่เป็นบุคคลอื่นจะต้องไม่มากกว่าจำนวนกรรมการตามวรรคหนึ่ง</a:t>
            </a:r>
          </a:p>
          <a:p>
            <a:pPr algn="thaiDist" eaLnBrk="1" hangingPunct="1">
              <a:buClr>
                <a:srgbClr val="4F81BD"/>
              </a:buClr>
              <a:tabLst>
                <a:tab pos="463550" algn="l"/>
              </a:tabLst>
              <a:defRPr/>
            </a:pPr>
            <a:endParaRPr lang="th-TH" altLang="en-US" sz="1400" b="1" u="sng" dirty="0">
              <a:solidFill>
                <a:srgbClr val="FF0000"/>
              </a:solidFill>
              <a:cs typeface="+mj-cs"/>
            </a:endParaRPr>
          </a:p>
          <a:p>
            <a:pPr algn="thaiDist" eaLnBrk="1" hangingPunct="1">
              <a:buClr>
                <a:srgbClr val="4F81BD"/>
              </a:buClr>
              <a:tabLst>
                <a:tab pos="463550" algn="l"/>
              </a:tabLst>
              <a:defRPr/>
            </a:pPr>
            <a:r>
              <a:rPr lang="th-TH" altLang="en-US" sz="2800" b="1" dirty="0">
                <a:solidFill>
                  <a:srgbClr val="724209"/>
                </a:solidFill>
                <a:cs typeface="+mj-cs"/>
              </a:rPr>
              <a:t>	</a:t>
            </a:r>
            <a:r>
              <a:rPr lang="th-TH" altLang="en-US" sz="2800" b="1" dirty="0">
                <a:solidFill>
                  <a:srgbClr val="E38721"/>
                </a:solidFill>
                <a:cs typeface="+mj-cs"/>
              </a:rPr>
              <a:t>คณะกรรมการซื้อหรือจ้างทุกคณะ ควรแต่งตั้งผู้ชำนาญการหรือผู้ทรงคุณวุฒิ เกี่ยวกับงานจ้างนั้นๆ เข้าร่วมเป็นกรรมการด้วย</a:t>
            </a:r>
          </a:p>
        </p:txBody>
      </p:sp>
      <p:sp>
        <p:nvSpPr>
          <p:cNvPr id="5" name="Rectangle 3"/>
          <p:cNvSpPr/>
          <p:nvPr/>
        </p:nvSpPr>
        <p:spPr>
          <a:xfrm>
            <a:off x="109538" y="1970088"/>
            <a:ext cx="3733800" cy="1077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n w="11430"/>
                <a:solidFill>
                  <a:srgbClr val="1504F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องค์ประกอบ</a:t>
            </a:r>
          </a:p>
          <a:p>
            <a:pPr algn="ctr" eaLnBrk="1" hangingPunct="1">
              <a:defRPr/>
            </a:pPr>
            <a:r>
              <a:rPr lang="th-TH" sz="3200" b="1" dirty="0">
                <a:ln w="11430"/>
                <a:solidFill>
                  <a:srgbClr val="1504F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ของคณะกรรมการ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4367213" y="2141538"/>
            <a:ext cx="215900" cy="24923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4367213" y="4067175"/>
            <a:ext cx="215900" cy="2492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4367213" y="5589588"/>
            <a:ext cx="215900" cy="249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0121" name="กลุ่ม 21"/>
          <p:cNvGrpSpPr>
            <a:grpSpLocks/>
          </p:cNvGrpSpPr>
          <p:nvPr/>
        </p:nvGrpSpPr>
        <p:grpSpPr bwMode="auto">
          <a:xfrm>
            <a:off x="692150" y="3424238"/>
            <a:ext cx="3151188" cy="1246187"/>
            <a:chOff x="144757" y="3424052"/>
            <a:chExt cx="3532255" cy="1246495"/>
          </a:xfrm>
        </p:grpSpPr>
        <p:sp>
          <p:nvSpPr>
            <p:cNvPr id="4" name="กล่องข้อความ 3"/>
            <p:cNvSpPr txBox="1"/>
            <p:nvPr/>
          </p:nvSpPr>
          <p:spPr>
            <a:xfrm>
              <a:off x="402781" y="3424052"/>
              <a:ext cx="3274231" cy="12464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Clr>
                  <a:srgbClr val="4F81BD"/>
                </a:buClr>
                <a:defRPr/>
              </a:pPr>
              <a:r>
                <a:rPr lang="th-TH" altLang="th-TH" sz="3200" b="1" dirty="0">
                  <a:solidFill>
                    <a:srgbClr val="0000CC"/>
                  </a:solidFill>
                  <a:cs typeface="+mj-cs"/>
                </a:rPr>
                <a:t>ประธาน 1 คน</a:t>
              </a:r>
            </a:p>
            <a:p>
              <a:pPr eaLnBrk="1" hangingPunct="1">
                <a:buClr>
                  <a:srgbClr val="4F81BD"/>
                </a:buClr>
                <a:defRPr/>
              </a:pPr>
              <a:endParaRPr lang="th-TH" altLang="th-TH" sz="1100" b="1" dirty="0">
                <a:solidFill>
                  <a:srgbClr val="0000CC"/>
                </a:solidFill>
                <a:cs typeface="+mj-cs"/>
              </a:endParaRPr>
            </a:p>
            <a:p>
              <a:pPr eaLnBrk="1" hangingPunct="1">
                <a:buClr>
                  <a:srgbClr val="4F81BD"/>
                </a:buClr>
                <a:defRPr/>
              </a:pPr>
              <a:r>
                <a:rPr lang="th-TH" altLang="th-TH" sz="3200" b="1" dirty="0">
                  <a:solidFill>
                    <a:srgbClr val="0000CC"/>
                  </a:solidFill>
                  <a:cs typeface="+mj-cs"/>
                </a:rPr>
                <a:t>กรรมการอย่างน้อย 4 คน</a:t>
              </a:r>
            </a:p>
          </p:txBody>
        </p:sp>
        <p:pic>
          <p:nvPicPr>
            <p:cNvPr id="90125" name="กราฟิก 6" descr="เครื่องหมายถูก ด้วยสีเติมแบบทึบ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57" y="3563502"/>
              <a:ext cx="306387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6" name="กราฟิก 6" descr="เครื่องหมายถูก ด้วยสีเติมแบบทึบ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94" y="4191055"/>
              <a:ext cx="306387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122" name="รูปภาพ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4075113"/>
            <a:ext cx="29686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: มุมมน 5"/>
          <p:cNvSpPr/>
          <p:nvPr/>
        </p:nvSpPr>
        <p:spPr>
          <a:xfrm>
            <a:off x="10272713" y="93663"/>
            <a:ext cx="1847850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รูปภาพ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คณะกรรมการดำเนินงานจ้างที่ปรึกษา</a:t>
            </a:r>
          </a:p>
        </p:txBody>
      </p:sp>
      <p:sp>
        <p:nvSpPr>
          <p:cNvPr id="5" name="Rectangle 3"/>
          <p:cNvSpPr/>
          <p:nvPr/>
        </p:nvSpPr>
        <p:spPr>
          <a:xfrm>
            <a:off x="263525" y="3316288"/>
            <a:ext cx="2674938" cy="5842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rgbClr val="FFC9C9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n w="11430"/>
                <a:solidFill>
                  <a:srgbClr val="1504F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 องค์ประชุม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387725" y="3068638"/>
            <a:ext cx="5999163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ประธาน </a:t>
            </a:r>
            <a:r>
              <a:rPr lang="en-US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+ </a:t>
            </a: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กรรมการไม่น้อยกว่ากึ่งหนึ่ง </a:t>
            </a:r>
            <a:b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และประธานจะต้องอยู่ด้วยทุกครั้ง</a:t>
            </a:r>
          </a:p>
        </p:txBody>
      </p:sp>
      <p:sp>
        <p:nvSpPr>
          <p:cNvPr id="6" name="Rectangle 3"/>
          <p:cNvSpPr/>
          <p:nvPr/>
        </p:nvSpPr>
        <p:spPr>
          <a:xfrm>
            <a:off x="263525" y="4540250"/>
            <a:ext cx="2674938" cy="5842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n w="11430"/>
                <a:solidFill>
                  <a:srgbClr val="1504F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มติกรรมการ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95663" y="4316413"/>
            <a:ext cx="6000750" cy="1031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- ถือเสียงข้างมาก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</a:rPr>
              <a:t>- ถ้าเสียงเท่ากันให้ประธานออกเสียง เพิ่มอีก 1 เสียง</a:t>
            </a:r>
          </a:p>
        </p:txBody>
      </p:sp>
      <p:sp>
        <p:nvSpPr>
          <p:cNvPr id="9" name="Rectangle 3"/>
          <p:cNvSpPr/>
          <p:nvPr/>
        </p:nvSpPr>
        <p:spPr>
          <a:xfrm>
            <a:off x="263525" y="5762625"/>
            <a:ext cx="2674938" cy="585788"/>
          </a:xfrm>
          <a:prstGeom prst="rect">
            <a:avLst/>
          </a:prstGeom>
          <a:solidFill>
            <a:srgbClr val="FFC9C9">
              <a:alpha val="50000"/>
            </a:srgbClr>
          </a:solidFill>
          <a:ln w="38100">
            <a:solidFill>
              <a:srgbClr val="FF33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ln w="11430"/>
                <a:solidFill>
                  <a:srgbClr val="1504F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ยกเว้น</a:t>
            </a:r>
          </a:p>
        </p:txBody>
      </p:sp>
      <p:sp>
        <p:nvSpPr>
          <p:cNvPr id="92169" name="Text Box 10"/>
          <p:cNvSpPr txBox="1">
            <a:spLocks noChangeArrowheads="1"/>
          </p:cNvSpPr>
          <p:nvPr/>
        </p:nvSpPr>
        <p:spPr bwMode="auto">
          <a:xfrm>
            <a:off x="3397250" y="5640388"/>
            <a:ext cx="5999163" cy="1031875"/>
          </a:xfrm>
          <a:prstGeom prst="rect">
            <a:avLst/>
          </a:prstGeom>
          <a:solidFill>
            <a:srgbClr val="FF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th-TH" altLang="th-TH" b="1">
                <a:solidFill>
                  <a:srgbClr val="0000CC"/>
                </a:solidFill>
                <a:latin typeface="Angsana New" panose="02020603050405020304" pitchFamily="18" charset="-34"/>
              </a:rPr>
              <a:t>- คณะกรรมการตรวจรับพัสดุ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th-TH" altLang="th-TH" b="1">
                <a:solidFill>
                  <a:srgbClr val="0000CC"/>
                </a:solidFill>
                <a:latin typeface="Angsana New" panose="02020603050405020304" pitchFamily="18" charset="-34"/>
              </a:rPr>
              <a:t>- ต้องใช้มติเอกฉันท์</a:t>
            </a:r>
          </a:p>
        </p:txBody>
      </p:sp>
      <p:sp>
        <p:nvSpPr>
          <p:cNvPr id="92170" name="กล่องข้อความ 11"/>
          <p:cNvSpPr txBox="1">
            <a:spLocks noChangeArrowheads="1"/>
          </p:cNvSpPr>
          <p:nvPr/>
        </p:nvSpPr>
        <p:spPr bwMode="auto">
          <a:xfrm>
            <a:off x="236538" y="19351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35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latin typeface="Angsana New" panose="02020603050405020304" pitchFamily="18" charset="-34"/>
              </a:rPr>
              <a:t>	สำหรับองค์ประชุมของคณะกรรมการ มติของคณะกรรมการ และการมีส่วนได้เสีย </a:t>
            </a:r>
            <a:br>
              <a:rPr lang="th-TH" altLang="th-TH" b="1">
                <a:latin typeface="Angsana New" panose="02020603050405020304" pitchFamily="18" charset="-34"/>
              </a:rPr>
            </a:br>
            <a:r>
              <a:rPr lang="th-TH" altLang="th-TH" b="1">
                <a:latin typeface="Angsana New" panose="02020603050405020304" pitchFamily="18" charset="-34"/>
              </a:rPr>
              <a:t>ในเรื่องซึ่งที่ประชุมพิจารณา </a:t>
            </a:r>
            <a:r>
              <a:rPr lang="th-TH" altLang="th-TH" sz="3200" b="1" u="sng">
                <a:solidFill>
                  <a:srgbClr val="FF3300"/>
                </a:solidFill>
                <a:latin typeface="Angsana New" panose="02020603050405020304" pitchFamily="18" charset="-34"/>
              </a:rPr>
              <a:t>ให้นำความตามระเบียบฯ ข้อ 27 มาใช้บังคับโดยอนุโลม</a:t>
            </a:r>
            <a:endParaRPr lang="th-TH" altLang="th-TH" b="1" u="sng">
              <a:solidFill>
                <a:srgbClr val="FF3300"/>
              </a:solidFill>
              <a:latin typeface="Angsana New" panose="02020603050405020304" pitchFamily="18" charset="-34"/>
            </a:endParaRPr>
          </a:p>
        </p:txBody>
      </p:sp>
      <p:sp>
        <p:nvSpPr>
          <p:cNvPr id="13" name="ลูกศร: ขวา 12"/>
          <p:cNvSpPr/>
          <p:nvPr/>
        </p:nvSpPr>
        <p:spPr>
          <a:xfrm>
            <a:off x="3043238" y="3430588"/>
            <a:ext cx="315912" cy="3556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ลูกศร: ขวา 13"/>
          <p:cNvSpPr/>
          <p:nvPr/>
        </p:nvSpPr>
        <p:spPr>
          <a:xfrm>
            <a:off x="3043238" y="4708525"/>
            <a:ext cx="315912" cy="35401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ลูกศร: ขวา 14"/>
          <p:cNvSpPr/>
          <p:nvPr/>
        </p:nvSpPr>
        <p:spPr>
          <a:xfrm>
            <a:off x="3043238" y="5878513"/>
            <a:ext cx="315912" cy="35401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9585325" y="4411663"/>
            <a:ext cx="2376488" cy="2246312"/>
          </a:xfrm>
          <a:prstGeom prst="rect">
            <a:avLst/>
          </a:prstGeom>
          <a:solidFill>
            <a:srgbClr val="EBE1FF"/>
          </a:solidFill>
        </p:spPr>
        <p:txBody>
          <a:bodyPr>
            <a:spAutoFit/>
          </a:bodyPr>
          <a:lstStyle/>
          <a:p>
            <a:pPr algn="thaiDist">
              <a:tabLst>
                <a:tab pos="280988" algn="l"/>
              </a:tabLst>
              <a:defRPr/>
            </a:pPr>
            <a:r>
              <a:rPr lang="th-TH" alt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j-cs"/>
              </a:rPr>
              <a:t>	กรรมการของคณะใดไม่เห็นด้วยกับมติของคณะกรรมการให้ทำบันทึกความเห็นแย้งไว้ด้วย</a:t>
            </a:r>
            <a:endParaRPr lang="th-TH" sz="2800" dirty="0"/>
          </a:p>
        </p:txBody>
      </p:sp>
      <p:pic>
        <p:nvPicPr>
          <p:cNvPr id="92175" name="รูปภาพ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888" y="4403725"/>
            <a:ext cx="3698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รูปภาพ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25" y="2338388"/>
            <a:ext cx="275113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: มุมมน 3"/>
          <p:cNvSpPr/>
          <p:nvPr/>
        </p:nvSpPr>
        <p:spPr>
          <a:xfrm>
            <a:off x="10272713" y="93663"/>
            <a:ext cx="1847850" cy="3556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รูปภาพ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BD582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คณะกรรมการดำเนินงานจ้างที่ปรึกษา</a:t>
            </a:r>
          </a:p>
        </p:txBody>
      </p:sp>
      <p:grpSp>
        <p:nvGrpSpPr>
          <p:cNvPr id="94212" name="กลุ่ม 8"/>
          <p:cNvGrpSpPr>
            <a:grpSpLocks/>
          </p:cNvGrpSpPr>
          <p:nvPr/>
        </p:nvGrpSpPr>
        <p:grpSpPr bwMode="auto">
          <a:xfrm>
            <a:off x="0" y="3078163"/>
            <a:ext cx="3313113" cy="2087562"/>
            <a:chOff x="12186" y="2629915"/>
            <a:chExt cx="3312864" cy="2086633"/>
          </a:xfrm>
        </p:grpSpPr>
        <p:sp>
          <p:nvSpPr>
            <p:cNvPr id="8" name="วงรี 7"/>
            <p:cNvSpPr/>
            <p:nvPr/>
          </p:nvSpPr>
          <p:spPr>
            <a:xfrm>
              <a:off x="488400" y="2629915"/>
              <a:ext cx="2360436" cy="2086633"/>
            </a:xfrm>
            <a:prstGeom prst="ellipse">
              <a:avLst/>
            </a:prstGeom>
            <a:solidFill>
              <a:srgbClr val="FAEFE6"/>
            </a:solidFill>
            <a:ln w="38100">
              <a:solidFill>
                <a:srgbClr val="FFC9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2" name="สี่เหลี่ยมผืนผ้า 6"/>
            <p:cNvSpPr/>
            <p:nvPr/>
          </p:nvSpPr>
          <p:spPr>
            <a:xfrm>
              <a:off x="12186" y="3044050"/>
              <a:ext cx="3312864" cy="1258365"/>
            </a:xfrm>
            <a:prstGeom prst="rect">
              <a:avLst/>
            </a:prstGeom>
            <a:noFill/>
            <a:ln w="100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457189" indent="-457189" algn="ctr" defTabSz="914377" eaLnBrk="1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kern="0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sym typeface="Arial"/>
                </a:rPr>
                <a:t>การมีส่วนได้เสีย</a:t>
              </a:r>
            </a:p>
            <a:p>
              <a:pPr marL="457189" indent="-457189" algn="ctr" defTabSz="914377" eaLnBrk="1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kern="0" dirty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sym typeface="Arial"/>
                </a:rPr>
                <a:t>ของคณะกรรมการ</a:t>
              </a: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8184232" y="4695769"/>
            <a:ext cx="3918655" cy="1420182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thaiDi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ให้ประธานหรือกรรมการผู้นั้นลาออก</a:t>
            </a:r>
            <a:br>
              <a:rPr lang="th-TH" sz="2600" b="1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</a:br>
            <a:r>
              <a:rPr lang="th-TH" sz="2600" b="1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จากการเป็นประธานหรือกรรมการ </a:t>
            </a:r>
            <a:br>
              <a:rPr lang="th-TH" sz="2600" b="1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</a:br>
            <a:r>
              <a:rPr lang="th-TH" sz="2600" b="1" spc="-50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ในคณะกรรมการที่ตนที่ได้รับการแต่งตั้งนั้น 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438650" y="6249988"/>
            <a:ext cx="7753350" cy="5762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189" indent="-371465" defTabSz="91437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และให้หัวหน้าหน่วยงานของรัฐ</a:t>
            </a:r>
            <a:r>
              <a:rPr lang="th-TH" sz="28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แต่งตั้งผู้อื่นเพื่อปฏิบัติหน้าที่แทน</a:t>
            </a:r>
            <a:endParaRPr lang="th-TH" sz="2600" b="1" i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grpSp>
        <p:nvGrpSpPr>
          <p:cNvPr id="94215" name="กลุ่ม 5"/>
          <p:cNvGrpSpPr>
            <a:grpSpLocks/>
          </p:cNvGrpSpPr>
          <p:nvPr/>
        </p:nvGrpSpPr>
        <p:grpSpPr bwMode="auto">
          <a:xfrm>
            <a:off x="3638550" y="1930400"/>
            <a:ext cx="8416925" cy="4141788"/>
            <a:chOff x="3638868" y="1930611"/>
            <a:chExt cx="8416503" cy="4141108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3638868" y="1930611"/>
              <a:ext cx="3600269" cy="11586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ประธานกรรมการและกรรมการ</a:t>
              </a:r>
              <a:b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</a:b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จัดซื้อจัดจ้างในการซื้อหรือจ้างครั้งนั้น </a:t>
              </a:r>
              <a:endPara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8136716" y="3449358"/>
              <a:ext cx="3918655" cy="1004415"/>
            </a:xfrm>
            <a:prstGeom prst="rect">
              <a:avLst/>
            </a:prstGeom>
            <a:noFill/>
            <a:ln w="6350"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ให้เป็นไปตามกฎหมายว่าด้วยวิธีปฏิบัติราชการทางปกครอง</a:t>
              </a: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638868" y="3330556"/>
              <a:ext cx="3600269" cy="12586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การมีส่วนได้เสีย</a:t>
              </a:r>
              <a:b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</a:b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ในเรื่องซึ่งที่ประชุมพิจารณาของประธานกรรมการและกรรมการ</a:t>
              </a:r>
              <a:endPara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3638868" y="4840021"/>
              <a:ext cx="3600269" cy="12316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หากประธานหรือกรรมการทราบว่า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ตนเป็นผู้มีส่วนได้เสียกับผู้ยื่นข้อเสนอ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solidFill>
                    <a:prstClr val="black"/>
                  </a:solidFill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หรือคู่สัญญาในการซื้อหรือจ้างครั้งนั้น </a:t>
              </a:r>
              <a:endParaRPr lang="th-TH" sz="26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21" name="ลูกศรขวา 12"/>
            <p:cNvSpPr/>
            <p:nvPr/>
          </p:nvSpPr>
          <p:spPr>
            <a:xfrm>
              <a:off x="7401054" y="3690860"/>
              <a:ext cx="717514" cy="430141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22" name="ลูกศรขวา 13"/>
            <p:cNvSpPr/>
            <p:nvPr/>
          </p:nvSpPr>
          <p:spPr>
            <a:xfrm>
              <a:off x="7466139" y="5036839"/>
              <a:ext cx="717514" cy="430141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23" name="ลูกศรขวา 11"/>
            <p:cNvSpPr/>
            <p:nvPr/>
          </p:nvSpPr>
          <p:spPr>
            <a:xfrm>
              <a:off x="7418516" y="2314723"/>
              <a:ext cx="717514" cy="40157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8184232" y="2015331"/>
              <a:ext cx="3007043" cy="1004415"/>
            </a:xfrm>
            <a:prstGeom prst="rect">
              <a:avLst/>
            </a:prstGeom>
            <a:noFill/>
            <a:ln w="6350"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thaiDist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  <a:sym typeface="Arial"/>
                </a:rPr>
                <a:t>จะต้องไม่เป็นผู้มีส่วนได้เสียกับผู้ยื่นข้อเสนอ หรือคู่สัญญา</a:t>
              </a:r>
            </a:p>
          </p:txBody>
        </p:sp>
      </p:grpSp>
      <p:sp>
        <p:nvSpPr>
          <p:cNvPr id="3" name="สี่เหลี่ยมผืนผ้า: มุมมน 2"/>
          <p:cNvSpPr/>
          <p:nvPr/>
        </p:nvSpPr>
        <p:spPr>
          <a:xfrm>
            <a:off x="10267950" y="93663"/>
            <a:ext cx="1847850" cy="369887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0" y="44450"/>
            <a:ext cx="7896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งานจ้างที่ปรึกษาโดยวิธีประกาศเชิญชวนทั่วไป </a:t>
            </a:r>
            <a:endParaRPr lang="th-TH" sz="3200" dirty="0"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1338" y="1835150"/>
            <a:ext cx="2232025" cy="98901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จัดทำเอกสารจ้างที่ปรึกษา</a:t>
            </a:r>
          </a:p>
          <a:p>
            <a:pPr algn="ctr" eaLnBrk="1" hangingPunct="1"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ด้วยวิธีประกาศเชิญชวนทั่วไป</a:t>
            </a:r>
            <a:endParaRPr lang="en-US" altLang="th-TH" sz="2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 eaLnBrk="1" hangingPunct="1"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109)</a:t>
            </a:r>
            <a:endParaRPr lang="en-US" altLang="th-TH" sz="2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02000" y="1495425"/>
            <a:ext cx="2462213" cy="150495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 dirty="0">
                <a:solidFill>
                  <a:srgbClr val="000000"/>
                </a:solidFill>
                <a:cs typeface="+mj-cs"/>
              </a:rPr>
              <a:t>หัวหน้าหน่วยงานของรัฐ</a:t>
            </a:r>
            <a:br>
              <a:rPr lang="th-TH" altLang="th-TH" sz="2000" b="1" dirty="0">
                <a:solidFill>
                  <a:srgbClr val="000000"/>
                </a:solidFill>
                <a:cs typeface="+mj-cs"/>
              </a:rPr>
            </a:br>
            <a:r>
              <a:rPr lang="th-TH" altLang="th-TH" sz="2000" b="1" dirty="0">
                <a:solidFill>
                  <a:srgbClr val="000000"/>
                </a:solidFill>
                <a:cs typeface="+mj-cs"/>
              </a:rPr>
              <a:t>ให้ความเห็นชอบรายงาน</a:t>
            </a:r>
            <a:br>
              <a:rPr lang="th-TH" altLang="th-TH" sz="2000" b="1" dirty="0">
                <a:solidFill>
                  <a:srgbClr val="000000"/>
                </a:solidFill>
                <a:cs typeface="+mj-cs"/>
              </a:rPr>
            </a:br>
            <a:r>
              <a:rPr lang="th-TH" altLang="th-TH" sz="2000" b="1" dirty="0">
                <a:solidFill>
                  <a:srgbClr val="000000"/>
                </a:solidFill>
                <a:cs typeface="+mj-cs"/>
              </a:rPr>
              <a:t>ขอจ้างที่่ปรึกษา</a:t>
            </a:r>
            <a:endParaRPr lang="en-US" altLang="th-TH" sz="2000" b="1" dirty="0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 dirty="0">
                <a:solidFill>
                  <a:srgbClr val="000000"/>
                </a:solidFill>
                <a:cs typeface="+mj-cs"/>
              </a:rPr>
              <a:t>(ระเบียบฯ ข้อ 109)</a:t>
            </a:r>
            <a:endParaRPr lang="en-US" altLang="th-TH" sz="20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49988" y="1860550"/>
            <a:ext cx="2463800" cy="98901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หัวหน้าเจ้าหน้าที่เผยแพร่ประกาศและเอกสารจ้างที่่ปรึกษา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(ระเบียบฯ ข้อ 110)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9120188" y="1863725"/>
            <a:ext cx="2628900" cy="98266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ระยะเวลาการเผยแพร่ประกาศและจัดเตรียมเอกสารฯ เพื่อยื่นข้อเสนอ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(ระเบียบฯ ข้อ 110 วรรคหนึ่ง)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626475" y="3503613"/>
            <a:ext cx="2928938" cy="133191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คณะกรรมการดำเนินงานจ้างที่ปรึกษา</a:t>
            </a:r>
            <a:b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</a:b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โดยวิธีประกาศเชิญชวนทั่วไป เปิดซองข้อเสนอ และดำเนินการพิจารณาผล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114)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40238" y="3609975"/>
            <a:ext cx="3540125" cy="98742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คณะกรรมการฯ </a:t>
            </a:r>
            <a:r>
              <a:rPr lang="th-TH" altLang="th-TH" sz="1800" b="1" u="sng">
                <a:solidFill>
                  <a:srgbClr val="000000"/>
                </a:solidFill>
                <a:cs typeface="+mj-cs"/>
              </a:rPr>
              <a:t>จัดทำรายงานผลการพิจารณา</a:t>
            </a:r>
            <a:r>
              <a:rPr lang="th-TH" altLang="th-TH" sz="1800" b="1">
                <a:solidFill>
                  <a:srgbClr val="000000"/>
                </a:solidFill>
                <a:cs typeface="+mj-cs"/>
              </a:rPr>
              <a:t/>
            </a:r>
            <a:br>
              <a:rPr lang="th-TH" altLang="th-TH" sz="1800" b="1">
                <a:solidFill>
                  <a:srgbClr val="000000"/>
                </a:solidFill>
                <a:cs typeface="+mj-cs"/>
              </a:rPr>
            </a:br>
            <a:r>
              <a:rPr lang="th-TH" altLang="th-TH" sz="1800" b="1">
                <a:solidFill>
                  <a:srgbClr val="000000"/>
                </a:solidFill>
                <a:cs typeface="+mj-cs"/>
              </a:rPr>
              <a:t>และเสนอความเห็นต่อหัวหน้าหน่วยงานของรัฐ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(ระเบียบฯ ข้อ 117)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6588" y="3609975"/>
            <a:ext cx="3219450" cy="126365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หัวหน้าหน่วยงานของรัฐให้ความเห็นชอบ</a:t>
            </a:r>
            <a:br>
              <a:rPr lang="th-TH" altLang="th-TH" sz="1800" b="1" dirty="0">
                <a:solidFill>
                  <a:srgbClr val="000000"/>
                </a:solidFill>
                <a:cs typeface="+mj-cs"/>
              </a:rPr>
            </a:br>
            <a:r>
              <a:rPr lang="th-TH" altLang="th-TH" sz="1800" b="1" spc="-30" dirty="0">
                <a:solidFill>
                  <a:srgbClr val="000000"/>
                </a:solidFill>
                <a:cs typeface="+mj-cs"/>
              </a:rPr>
              <a:t>รายงานผลการพิจารณาและผู้มีอำนาจอนุมัติสั่งจ้าง </a:t>
            </a:r>
            <a:endParaRPr lang="en-US" altLang="th-TH" sz="1800" b="1" spc="-30" dirty="0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(ระเบียบฯ ข้อ 118)</a:t>
            </a:r>
            <a:endParaRPr lang="en-US" altLang="th-TH" sz="18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82638" y="1444625"/>
            <a:ext cx="1747837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altLang="th-TH" sz="1800" b="1">
                <a:cs typeface="+mj-cs"/>
              </a:rPr>
              <a:t>(เจ้าหน้าที่พัสดุ)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119813" y="611188"/>
            <a:ext cx="55784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>
              <a:defRPr/>
            </a:pPr>
            <a:r>
              <a:rPr lang="th-TH" altLang="th-TH" sz="1800" b="1" dirty="0">
                <a:cs typeface="+mj-cs"/>
              </a:rPr>
              <a:t>เผยแพร่ประกาศและเอกสารจ้างที่ปรึกษาในระบบเครือข่ายสารสนเทศของกรมบัญชีกลางและของหน่วยงานของรัฐ และให้ปิดประกาศโดยเปิดเผย ณ สถานที่ปิดประกาศของหน่วยงานของรัฐนั้น เป็นเวลาติดต่อกันไม่น้อยกว่า 5 วันทำการ</a:t>
            </a:r>
          </a:p>
        </p:txBody>
      </p:sp>
      <p:sp>
        <p:nvSpPr>
          <p:cNvPr id="21" name="วงรี 20"/>
          <p:cNvSpPr/>
          <p:nvPr/>
        </p:nvSpPr>
        <p:spPr>
          <a:xfrm>
            <a:off x="982663" y="5157788"/>
            <a:ext cx="1990725" cy="165576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ประกาศผลผู้ชนะ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งานจ้างที่ปรึกษา 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118)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22" name="วงเล็บปีกกาขวา 21"/>
          <p:cNvSpPr/>
          <p:nvPr/>
        </p:nvSpPr>
        <p:spPr>
          <a:xfrm rot="16200000">
            <a:off x="8869363" y="-309563"/>
            <a:ext cx="368300" cy="3876675"/>
          </a:xfrm>
          <a:prstGeom prst="rightBrace">
            <a:avLst>
              <a:gd name="adj1" fmla="val 64583"/>
              <a:gd name="adj2" fmla="val 488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3" name="ลูกศร: ขวา 22"/>
          <p:cNvSpPr/>
          <p:nvPr/>
        </p:nvSpPr>
        <p:spPr>
          <a:xfrm>
            <a:off x="2855913" y="2205038"/>
            <a:ext cx="423862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4" name="ลูกศร: ขวา 23"/>
          <p:cNvSpPr/>
          <p:nvPr/>
        </p:nvSpPr>
        <p:spPr>
          <a:xfrm>
            <a:off x="5802313" y="2205038"/>
            <a:ext cx="423862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5" name="ลูกศร: ขวา 24"/>
          <p:cNvSpPr/>
          <p:nvPr/>
        </p:nvSpPr>
        <p:spPr>
          <a:xfrm>
            <a:off x="8759825" y="2212975"/>
            <a:ext cx="338138" cy="360363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6" name="ลูกศร: ขวา 25"/>
          <p:cNvSpPr/>
          <p:nvPr/>
        </p:nvSpPr>
        <p:spPr>
          <a:xfrm rot="5400000">
            <a:off x="10015538" y="2982913"/>
            <a:ext cx="423862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7" name="ลูกศร: ขวา 26"/>
          <p:cNvSpPr/>
          <p:nvPr/>
        </p:nvSpPr>
        <p:spPr>
          <a:xfrm rot="10800000">
            <a:off x="8048625" y="3836988"/>
            <a:ext cx="423863" cy="358775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8" name="ลูกศร: ขวา 27"/>
          <p:cNvSpPr/>
          <p:nvPr/>
        </p:nvSpPr>
        <p:spPr>
          <a:xfrm rot="10800000">
            <a:off x="3900488" y="3836988"/>
            <a:ext cx="423862" cy="358775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9" name="ลูกศร: ขวา 28"/>
          <p:cNvSpPr/>
          <p:nvPr/>
        </p:nvSpPr>
        <p:spPr>
          <a:xfrm rot="5400000">
            <a:off x="1766887" y="4978401"/>
            <a:ext cx="423863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0" y="44450"/>
            <a:ext cx="7896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งานจ้างที่ปรึกษาโดยวิธีคัดเลือก</a:t>
            </a:r>
            <a:endParaRPr lang="th-TH" sz="3200" dirty="0"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77863" y="1846263"/>
            <a:ext cx="2973387" cy="126523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หัวหน้าหน่วยงานของรัฐ</a:t>
            </a:r>
            <a:br>
              <a:rPr lang="th-TH" altLang="th-TH" sz="2000" b="1">
                <a:solidFill>
                  <a:srgbClr val="000000"/>
                </a:solidFill>
                <a:cs typeface="+mj-cs"/>
              </a:rPr>
            </a:br>
            <a:r>
              <a:rPr lang="th-TH" altLang="th-TH" sz="2000" b="1">
                <a:solidFill>
                  <a:srgbClr val="000000"/>
                </a:solidFill>
                <a:cs typeface="+mj-cs"/>
              </a:rPr>
              <a:t>ให้ความเห็นชอบรายงานขอจ้างที่่ปรึกษา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(ระเบียบฯ ข้อ 119)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405313" y="1852613"/>
            <a:ext cx="3673475" cy="133032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คณะกรรมการดำเนินงานจ้างที่ปรึกษา</a:t>
            </a:r>
            <a:b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</a:b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โดยวิธีคัดเลือกจัดทำหนังสือเชิญชวนไปยังที่ปรึกษา (ระเบียบฯ ข้อ 120 (1))</a:t>
            </a:r>
            <a:endParaRPr lang="en-US" altLang="th-TH" sz="20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59288" y="3821113"/>
            <a:ext cx="3541712" cy="98901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คณะกรรมการฯ </a:t>
            </a:r>
            <a:r>
              <a:rPr lang="th-TH" altLang="th-TH" sz="1800" b="1" u="sng">
                <a:solidFill>
                  <a:srgbClr val="000000"/>
                </a:solidFill>
                <a:cs typeface="+mj-cs"/>
              </a:rPr>
              <a:t>จัดทำรายงานผลการพิจารณา</a:t>
            </a:r>
            <a:r>
              <a:rPr lang="th-TH" altLang="th-TH" sz="1800" b="1">
                <a:solidFill>
                  <a:srgbClr val="000000"/>
                </a:solidFill>
                <a:cs typeface="+mj-cs"/>
              </a:rPr>
              <a:t/>
            </a:r>
            <a:br>
              <a:rPr lang="th-TH" altLang="th-TH" sz="1800" b="1">
                <a:solidFill>
                  <a:srgbClr val="000000"/>
                </a:solidFill>
                <a:cs typeface="+mj-cs"/>
              </a:rPr>
            </a:br>
            <a:r>
              <a:rPr lang="th-TH" altLang="th-TH" sz="1800" b="1">
                <a:solidFill>
                  <a:srgbClr val="000000"/>
                </a:solidFill>
                <a:cs typeface="+mj-cs"/>
              </a:rPr>
              <a:t>และเสนอความเห็นต่อหัวหน้าหน่วยงานของรัฐ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(ระเบียบฯ ข้อ 117)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01663" y="3527425"/>
            <a:ext cx="3221037" cy="126523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หัวหน้าหน่วยงานของรัฐให้ความเห็นชอบ</a:t>
            </a:r>
            <a:br>
              <a:rPr lang="th-TH" altLang="th-TH" sz="1800" b="1" dirty="0">
                <a:solidFill>
                  <a:srgbClr val="000000"/>
                </a:solidFill>
                <a:cs typeface="+mj-cs"/>
              </a:rPr>
            </a:br>
            <a:r>
              <a:rPr lang="th-TH" altLang="th-TH" sz="1800" b="1" spc="-60" dirty="0">
                <a:solidFill>
                  <a:srgbClr val="000000"/>
                </a:solidFill>
                <a:cs typeface="+mj-cs"/>
              </a:rPr>
              <a:t>รายงานผลการพิจารณาและผู้มีอำนาจอนุมัติสั่งจ้าง </a:t>
            </a:r>
            <a:endParaRPr lang="en-US" altLang="th-TH" sz="1800" b="1" spc="-60" dirty="0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(ระเบียบฯ ข้อ 123)</a:t>
            </a:r>
            <a:endParaRPr lang="en-US" altLang="th-TH" sz="18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982663" y="5157788"/>
            <a:ext cx="1990725" cy="165576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ประกาศผลผู้ชนะ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งานจ้างที่ปรึกษา 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123)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24" name="ลูกศร: ขวา 23"/>
          <p:cNvSpPr/>
          <p:nvPr/>
        </p:nvSpPr>
        <p:spPr>
          <a:xfrm>
            <a:off x="3822700" y="2174875"/>
            <a:ext cx="423863" cy="360363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7" name="ลูกศร: ขวา 26"/>
          <p:cNvSpPr/>
          <p:nvPr/>
        </p:nvSpPr>
        <p:spPr>
          <a:xfrm rot="10800000">
            <a:off x="8294688" y="4159250"/>
            <a:ext cx="423862" cy="360363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8" name="ลูกศร: ขวา 27"/>
          <p:cNvSpPr/>
          <p:nvPr/>
        </p:nvSpPr>
        <p:spPr>
          <a:xfrm rot="10800000">
            <a:off x="3921125" y="4048125"/>
            <a:ext cx="423863" cy="358775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9" name="ลูกศร: ขวา 28"/>
          <p:cNvSpPr/>
          <p:nvPr/>
        </p:nvSpPr>
        <p:spPr>
          <a:xfrm rot="5400000">
            <a:off x="1771650" y="4933950"/>
            <a:ext cx="423863" cy="360363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07463" y="1852613"/>
            <a:ext cx="2587625" cy="133032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ที่ปรึกษาที่ได้รับหนังสือเชิญชวน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ยื่นข้อเสนอตามวัน เวลาที่กำหนด 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120 (3))</a:t>
            </a:r>
            <a:endParaRPr lang="en-US" altLang="th-TH" sz="20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" name="ลูกศร: ขวา 2"/>
          <p:cNvSpPr/>
          <p:nvPr/>
        </p:nvSpPr>
        <p:spPr>
          <a:xfrm>
            <a:off x="8275638" y="2174875"/>
            <a:ext cx="423862" cy="360363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13813" y="3740150"/>
            <a:ext cx="2589212" cy="133191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คณะกรรมการฯ เปิดซองข้อเสนอและดำเนินการพิจารณาผล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120 (4))</a:t>
            </a:r>
          </a:p>
        </p:txBody>
      </p:sp>
      <p:sp>
        <p:nvSpPr>
          <p:cNvPr id="5" name="ลูกศร: ขวา 4"/>
          <p:cNvSpPr/>
          <p:nvPr/>
        </p:nvSpPr>
        <p:spPr>
          <a:xfrm rot="5400000">
            <a:off x="10034588" y="3297238"/>
            <a:ext cx="423862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33489" name="Text Box 60"/>
          <p:cNvSpPr txBox="1">
            <a:spLocks noChangeArrowheads="1"/>
          </p:cNvSpPr>
          <p:nvPr/>
        </p:nvSpPr>
        <p:spPr bwMode="auto">
          <a:xfrm>
            <a:off x="4373563" y="754063"/>
            <a:ext cx="3829050" cy="88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>
              <a:lnSpc>
                <a:spcPct val="107000"/>
              </a:lnSpc>
              <a:spcAft>
                <a:spcPts val="800"/>
              </a:spcAft>
              <a:defRPr/>
            </a:pPr>
            <a:r>
              <a:rPr lang="th-TH" altLang="th-TH" sz="1600" b="1">
                <a:cs typeface="+mj-cs"/>
              </a:rPr>
              <a:t>เชิญชวนที่ปรึกษาที่มีคุณสมบัติตามที่กำหนดให้เข้ายื่นข้อเสนอต่อหน่วยงานของรัฐไม่น้อยกว่า 3 ราย และจัดทำบัญชีรายชื่อที่ปรึกษาที่คณะกรรมการฯ มีหนังสือเชิญชวน</a:t>
            </a:r>
            <a:endParaRPr lang="en-US" altLang="th-TH" sz="1600" b="1">
              <a:cs typeface="+mj-cs"/>
            </a:endParaRPr>
          </a:p>
        </p:txBody>
      </p:sp>
      <p:sp>
        <p:nvSpPr>
          <p:cNvPr id="9" name="Text Box 70"/>
          <p:cNvSpPr txBox="1"/>
          <p:nvPr/>
        </p:nvSpPr>
        <p:spPr>
          <a:xfrm>
            <a:off x="8878888" y="1303338"/>
            <a:ext cx="2587625" cy="33813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th-TH" altLang="th-TH" sz="1600" b="1">
                <a:latin typeface="Calibri" panose="020F0502020204030204" pitchFamily="34" charset="0"/>
                <a:cs typeface="+mj-cs"/>
              </a:rPr>
              <a:t> จัดทำบัญชีรายชื่อที่ปรึกษาที่มายื่นข้อเสนอ</a:t>
            </a:r>
            <a:endParaRPr lang="en-US" altLang="th-TH" sz="1600" b="1">
              <a:latin typeface="Calibri" panose="020F0502020204030204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0" y="44450"/>
            <a:ext cx="7896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งานจ้างที่ปรึกษาโดยวิธีเฉพาะเจาะจง</a:t>
            </a:r>
            <a:endParaRPr lang="th-TH" sz="3200" dirty="0"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71513" y="1770063"/>
            <a:ext cx="2973387" cy="126523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หัวหน้าหน่วยงานของรัฐ</a:t>
            </a:r>
            <a:br>
              <a:rPr lang="th-TH" altLang="th-TH" sz="2000" b="1">
                <a:solidFill>
                  <a:srgbClr val="000000"/>
                </a:solidFill>
                <a:cs typeface="+mj-cs"/>
              </a:rPr>
            </a:br>
            <a:r>
              <a:rPr lang="th-TH" altLang="th-TH" sz="2000" b="1">
                <a:solidFill>
                  <a:srgbClr val="000000"/>
                </a:solidFill>
                <a:cs typeface="+mj-cs"/>
              </a:rPr>
              <a:t>ให้ความเห็นชอบรายงานขอจ้างที่่ปรึกษา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cs typeface="+mj-cs"/>
              </a:rPr>
              <a:t>(ระเบียบฯ ข้อ 124)</a:t>
            </a:r>
            <a:endParaRPr lang="en-US" altLang="th-TH" sz="20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429125" y="1628775"/>
            <a:ext cx="3162300" cy="147320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คณะกรรมการดำเนินงานจ้างที่ปรึกษา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โดยวิธีเฉพาะเจาะจงจัดทำหนังสือเชิญชวน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ไปยังที่ปรึกษา/เจรจาต่อรองราคา </a:t>
            </a: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20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124 (1))</a:t>
            </a:r>
            <a:endParaRPr lang="en-US" altLang="th-TH" sz="20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455025" y="1758950"/>
            <a:ext cx="3238500" cy="126523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คณะกรรมการฯ </a:t>
            </a:r>
            <a:r>
              <a:rPr lang="th-TH" altLang="th-TH" sz="1800" b="1" u="sng">
                <a:solidFill>
                  <a:srgbClr val="000000"/>
                </a:solidFill>
                <a:cs typeface="+mj-cs"/>
              </a:rPr>
              <a:t>จัดทำรายงานผลการพิจารณา </a:t>
            </a:r>
            <a:r>
              <a:rPr lang="th-TH" altLang="th-TH" sz="1800" b="1">
                <a:solidFill>
                  <a:srgbClr val="000000"/>
                </a:solidFill>
                <a:cs typeface="+mj-cs"/>
              </a:rPr>
              <a:t>และเสนอความเห็นต่อหัวหน้าหน่วยงานของรัฐ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cs typeface="+mj-cs"/>
              </a:rPr>
              <a:t>(ระเบียบฯ ข้อ 117)</a:t>
            </a:r>
            <a:endParaRPr lang="en-US" altLang="th-TH" sz="1800" b="1">
              <a:solidFill>
                <a:srgbClr val="000000"/>
              </a:solidFill>
              <a:cs typeface="+mj-cs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451850" y="3810000"/>
            <a:ext cx="3219450" cy="126523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38721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หัวหน้าหน่วยงานของรัฐให้ความเห็นชอบ</a:t>
            </a:r>
            <a:br>
              <a:rPr lang="th-TH" altLang="th-TH" sz="1800" b="1" dirty="0">
                <a:solidFill>
                  <a:srgbClr val="000000"/>
                </a:solidFill>
                <a:cs typeface="+mj-cs"/>
              </a:rPr>
            </a:br>
            <a:r>
              <a:rPr lang="th-TH" altLang="th-TH" sz="1800" b="1" spc="-60" dirty="0">
                <a:solidFill>
                  <a:srgbClr val="000000"/>
                </a:solidFill>
                <a:cs typeface="+mj-cs"/>
              </a:rPr>
              <a:t>รายงานผลการพิจารณาและผู้มีอำนาจอนุมัติสั่งจ้าง </a:t>
            </a:r>
            <a:endParaRPr lang="en-US" altLang="th-TH" sz="1800" b="1" spc="-60" dirty="0">
              <a:solidFill>
                <a:srgbClr val="000000"/>
              </a:solidFill>
              <a:cs typeface="+mj-cs"/>
            </a:endParaRPr>
          </a:p>
          <a:p>
            <a:pPr algn="ctr" eaLnBrk="1" hangingPunct="1">
              <a:lnSpc>
                <a:spcPct val="107000"/>
              </a:lnSpc>
              <a:defRPr/>
            </a:pPr>
            <a:r>
              <a:rPr lang="th-TH" altLang="th-TH" sz="1800" b="1" dirty="0">
                <a:solidFill>
                  <a:srgbClr val="000000"/>
                </a:solidFill>
                <a:cs typeface="+mj-cs"/>
              </a:rPr>
              <a:t>(ระเบียบฯ ข้อ 125)</a:t>
            </a:r>
            <a:endParaRPr lang="en-US" altLang="th-TH" sz="1800" b="1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611813" y="3638550"/>
            <a:ext cx="1989137" cy="165576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ประกาศผลผู้ชนะ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งานจ้างที่ปรึกษา 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107000"/>
              </a:lnSpc>
              <a:defRPr/>
            </a:pPr>
            <a:r>
              <a:rPr lang="th-TH" altLang="th-TH" sz="1800" b="1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(ระเบียบฯ ข้อ 125)</a:t>
            </a:r>
            <a:endParaRPr lang="en-US" altLang="th-TH" sz="1800" b="1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24" name="ลูกศร: ขวา 23"/>
          <p:cNvSpPr/>
          <p:nvPr/>
        </p:nvSpPr>
        <p:spPr>
          <a:xfrm>
            <a:off x="3822700" y="2030413"/>
            <a:ext cx="423863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8" name="ลูกศร: ขวา 27"/>
          <p:cNvSpPr/>
          <p:nvPr/>
        </p:nvSpPr>
        <p:spPr>
          <a:xfrm rot="5400000">
            <a:off x="9862344" y="3248819"/>
            <a:ext cx="425450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29" name="ลูกศร: ขวา 28"/>
          <p:cNvSpPr/>
          <p:nvPr/>
        </p:nvSpPr>
        <p:spPr>
          <a:xfrm rot="10800000">
            <a:off x="7848600" y="4262438"/>
            <a:ext cx="423863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  <p:sp>
        <p:nvSpPr>
          <p:cNvPr id="3" name="ลูกศร: ขวา 2"/>
          <p:cNvSpPr/>
          <p:nvPr/>
        </p:nvSpPr>
        <p:spPr>
          <a:xfrm>
            <a:off x="7783513" y="2030413"/>
            <a:ext cx="423862" cy="360362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รูปภาพ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กล่องข้อความ 6"/>
          <p:cNvSpPr txBox="1">
            <a:spLocks noChangeArrowheads="1"/>
          </p:cNvSpPr>
          <p:nvPr/>
        </p:nvSpPr>
        <p:spPr bwMode="auto">
          <a:xfrm>
            <a:off x="192088" y="811213"/>
            <a:ext cx="609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600" b="1">
                <a:solidFill>
                  <a:srgbClr val="3333FF"/>
                </a:solidFill>
                <a:latin typeface="Angsana New" panose="02020603050405020304" pitchFamily="18" charset="-34"/>
              </a:rPr>
              <a:t>การรายงานผลการพิจารณา </a:t>
            </a:r>
            <a:endParaRPr lang="th-TH" altLang="th-TH" sz="3600">
              <a:solidFill>
                <a:srgbClr val="3333FF"/>
              </a:solidFill>
              <a:latin typeface="Angsana New" panose="02020603050405020304" pitchFamily="18" charset="-34"/>
            </a:endParaRPr>
          </a:p>
        </p:txBody>
      </p:sp>
      <p:sp>
        <p:nvSpPr>
          <p:cNvPr id="99332" name="กล่องข้อความ 8"/>
          <p:cNvSpPr txBox="1">
            <a:spLocks noChangeArrowheads="1"/>
          </p:cNvSpPr>
          <p:nvPr/>
        </p:nvSpPr>
        <p:spPr bwMode="auto">
          <a:xfrm>
            <a:off x="550863" y="1700213"/>
            <a:ext cx="10874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19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19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19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latin typeface="Angsana New" panose="02020603050405020304" pitchFamily="18" charset="-34"/>
              </a:rPr>
              <a:t>	ให้คณะกรรมการฯ รายงานผลการพิจารณาและความเห็นพร้อมด้วยเอกสารที่เกี่ยวข้องทั้งหมดเสนอ</a:t>
            </a:r>
            <a:br>
              <a:rPr lang="th-TH" altLang="th-TH" b="1">
                <a:latin typeface="Angsana New" panose="02020603050405020304" pitchFamily="18" charset="-34"/>
              </a:rPr>
            </a:br>
            <a:r>
              <a:rPr lang="th-TH" altLang="th-TH" b="1">
                <a:latin typeface="Angsana New" panose="02020603050405020304" pitchFamily="18" charset="-34"/>
              </a:rPr>
              <a:t>หัวหน้าหน่วยงานของรัฐผ่านหัวหน้าเจ้าหน้าที่เพื่อพิจารณาให้ความเห็นชอบ โดยรายงานผลการพิจารณาดังกล่าวอย่างน้อยให้ประกอบด้วย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79650" y="2997200"/>
            <a:ext cx="8424863" cy="54768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/>
          <a:p>
            <a:pPr>
              <a:spcBef>
                <a:spcPct val="20000"/>
              </a:spcBef>
              <a:buClr>
                <a:srgbClr val="317A43"/>
              </a:buClr>
              <a:buSzPct val="70000"/>
              <a:defRPr/>
            </a:pPr>
            <a:r>
              <a:rPr lang="th-TH" sz="2800" b="1" dirty="0">
                <a:solidFill>
                  <a:srgbClr val="000000"/>
                </a:solidFill>
                <a:cs typeface="+mj-cs"/>
              </a:rPr>
              <a:t>(1) รายละเอียดงานจ้างที่ปรึกษา	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79650" y="3683000"/>
            <a:ext cx="8424863" cy="54768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/>
          <a:p>
            <a:pPr>
              <a:spcBef>
                <a:spcPct val="20000"/>
              </a:spcBef>
              <a:buClr>
                <a:srgbClr val="317A43"/>
              </a:buClr>
              <a:buSzPct val="70000"/>
              <a:defRPr/>
            </a:pPr>
            <a:r>
              <a:rPr lang="th-TH" sz="2800" b="1" dirty="0">
                <a:solidFill>
                  <a:srgbClr val="000000"/>
                </a:solidFill>
                <a:cs typeface="+mj-cs"/>
              </a:rPr>
              <a:t>(2) รายชื่อที่ปรึกษา วงเงินที่เสนอ และข้อเสนอของที่ปรึกษาทุกราย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79650" y="4367213"/>
            <a:ext cx="8424863" cy="5492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/>
          <a:p>
            <a:pPr>
              <a:spcBef>
                <a:spcPct val="20000"/>
              </a:spcBef>
              <a:buClr>
                <a:srgbClr val="317A43"/>
              </a:buClr>
              <a:buSzPct val="70000"/>
              <a:defRPr/>
            </a:pPr>
            <a:r>
              <a:rPr lang="th-TH" sz="2800" b="1" dirty="0">
                <a:solidFill>
                  <a:srgbClr val="000000"/>
                </a:solidFill>
                <a:cs typeface="+mj-cs"/>
              </a:rPr>
              <a:t>(3) รายชื่อที่ปรึกษาที่ผ่านการคัดเลือกว่าไม่เป็นผู้มีผลประโยชน์ร่วมกัน 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79650" y="5051425"/>
            <a:ext cx="8424863" cy="5492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/>
          <a:p>
            <a:pPr>
              <a:spcBef>
                <a:spcPct val="20000"/>
              </a:spcBef>
              <a:buClr>
                <a:srgbClr val="317A43"/>
              </a:buClr>
              <a:buSzPct val="70000"/>
              <a:defRPr/>
            </a:pPr>
            <a:r>
              <a:rPr lang="th-TH" sz="2800" b="1" dirty="0">
                <a:solidFill>
                  <a:srgbClr val="000000"/>
                </a:solidFill>
                <a:cs typeface="+mj-cs"/>
              </a:rPr>
              <a:t>(4) หลักเกณฑ์การพิจารณาคัดเลือกข้อเสนอ พร้อมเกณฑ์การให้คะแนน	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279650" y="5724525"/>
            <a:ext cx="8424863" cy="98742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/>
          <a:p>
            <a:pPr>
              <a:spcBef>
                <a:spcPct val="20000"/>
              </a:spcBef>
              <a:buClr>
                <a:srgbClr val="317A43"/>
              </a:buClr>
              <a:buSzPct val="70000"/>
              <a:defRPr/>
            </a:pPr>
            <a:r>
              <a:rPr lang="th-TH" sz="2800" b="1" dirty="0">
                <a:solidFill>
                  <a:srgbClr val="000000"/>
                </a:solidFill>
                <a:cs typeface="+mj-cs"/>
              </a:rPr>
              <a:t>(5) ผลการพิจารณาคัดเลือกข้อเสนอและการให้คะแนนข้อเสนอของที่ปรึกษาทุกราย พร้อมเหตุผลสนับสนุนในการพิจารณา	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193338" y="115888"/>
            <a:ext cx="1992312" cy="30162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114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รูปภาพ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88" y="998538"/>
            <a:ext cx="6911975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b="1" dirty="0">
                <a:solidFill>
                  <a:srgbClr val="3333FF"/>
                </a:solidFill>
                <a:latin typeface="Angsana New" panose="02020603050405020304" pitchFamily="18" charset="-34"/>
              </a:rPr>
              <a:t>อำนาจในการสั่งจ้างที่ปรึกษา</a:t>
            </a:r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ph type="tbl" idx="1"/>
          </p:nvPr>
        </p:nvGraphicFramePr>
        <p:xfrm>
          <a:off x="2135188" y="3332163"/>
          <a:ext cx="7921625" cy="1747837"/>
        </p:xfrm>
        <a:graphic>
          <a:graphicData uri="http://schemas.openxmlformats.org/drawingml/2006/table">
            <a:tbl>
              <a:tblPr/>
              <a:tblGrid>
                <a:gridCol w="4252576"/>
                <a:gridCol w="3669049"/>
              </a:tblGrid>
              <a:tr h="86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หัวหน้าหน่วยงานของรัฐ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굴림" panose="020B0600000101010101" pitchFamily="34" charset="-127"/>
                        <a:cs typeface="Angsana New" panose="02020603050405020304" pitchFamily="18" charset="-34"/>
                      </a:endParaRPr>
                    </a:p>
                  </a:txBody>
                  <a:tcPr marL="91449" marR="91449" marT="45701" marB="457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ผู้มีอำนาจเหนือขึ้นไปหนึ่งชั้น</a:t>
                      </a:r>
                      <a:endParaRPr kumimoji="0" lang="ko-KR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굴림" panose="020B0600000101010101" pitchFamily="34" charset="-127"/>
                        <a:cs typeface="Angsana New" panose="02020603050405020304" pitchFamily="18" charset="-34"/>
                      </a:endParaRPr>
                    </a:p>
                  </a:txBody>
                  <a:tcPr marL="91449" marR="91449" marT="45701" marB="457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ไม่เกิน  </a:t>
                      </a:r>
                      <a:r>
                        <a:rPr kumimoji="0" lang="th-TH" altLang="ko-K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100,000,000 </a:t>
                      </a:r>
                      <a:r>
                        <a:rPr kumimoji="0" lang="th-TH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 บาท</a:t>
                      </a:r>
                      <a:endParaRPr kumimoji="0" lang="ko-K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굴림" panose="020B0600000101010101" pitchFamily="34" charset="-127"/>
                        <a:cs typeface="Angsana New" panose="02020603050405020304" pitchFamily="18" charset="-34"/>
                      </a:endParaRPr>
                    </a:p>
                  </a:txBody>
                  <a:tcPr marL="91449" marR="91449" marT="45701" marB="457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h-TH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เกิน  </a:t>
                      </a:r>
                      <a:r>
                        <a:rPr kumimoji="0" lang="th-TH" altLang="ko-K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100,000,000</a:t>
                      </a:r>
                      <a:r>
                        <a:rPr kumimoji="0" lang="th-TH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굴림" panose="020B0600000101010101" pitchFamily="34" charset="-127"/>
                          <a:cs typeface="Angsana New" panose="02020603050405020304" pitchFamily="18" charset="-34"/>
                        </a:rPr>
                        <a:t>  บาท</a:t>
                      </a:r>
                      <a:endParaRPr kumimoji="0" lang="ko-K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굴림" panose="020B0600000101010101" pitchFamily="34" charset="-127"/>
                        <a:cs typeface="Angsana New" panose="02020603050405020304" pitchFamily="18" charset="-34"/>
                      </a:endParaRPr>
                    </a:p>
                  </a:txBody>
                  <a:tcPr marL="91449" marR="91449" marT="45701" marB="4570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00367" name="TextBox 7"/>
          <p:cNvSpPr txBox="1">
            <a:spLocks noChangeArrowheads="1"/>
          </p:cNvSpPr>
          <p:nvPr/>
        </p:nvSpPr>
        <p:spPr bwMode="auto">
          <a:xfrm>
            <a:off x="2032000" y="2173288"/>
            <a:ext cx="7842250" cy="584200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097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097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097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097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latin typeface="Angsana New" panose="02020603050405020304" pitchFamily="18" charset="-34"/>
              </a:rPr>
              <a:t>ให้เป็นอำนาจของผู้ดำรงตำแหน่งและภายในวงเงิน  ดังต่อไปนี้</a:t>
            </a:r>
            <a:endParaRPr lang="en-US" altLang="th-TH" sz="3200" b="1">
              <a:latin typeface="Angsana New" panose="02020603050405020304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115888"/>
            <a:ext cx="1847850" cy="3492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2088" y="83661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การประกาศผลผู้ได้รับการคัดเลือกงานจ้างที่ปรึกษา</a:t>
            </a:r>
          </a:p>
        </p:txBody>
      </p:sp>
      <p:sp>
        <p:nvSpPr>
          <p:cNvPr id="101380" name="กล่องข้อความ 18"/>
          <p:cNvSpPr txBox="1">
            <a:spLocks noChangeArrowheads="1"/>
          </p:cNvSpPr>
          <p:nvPr/>
        </p:nvSpPr>
        <p:spPr bwMode="auto">
          <a:xfrm>
            <a:off x="1343025" y="3121025"/>
            <a:ext cx="631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66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66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66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667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000000"/>
                </a:solidFill>
                <a:latin typeface="Angsana New" panose="02020603050405020304" pitchFamily="18" charset="-34"/>
              </a:rPr>
              <a:t>		ประกาศผลผู้ได้รับการคัดเลือกและเหตุผลสนับสนุน</a:t>
            </a:r>
          </a:p>
        </p:txBody>
      </p:sp>
      <p:sp>
        <p:nvSpPr>
          <p:cNvPr id="101381" name="กล่องข้อความ 19"/>
          <p:cNvSpPr txBox="1">
            <a:spLocks noChangeArrowheads="1"/>
          </p:cNvSpPr>
          <p:nvPr/>
        </p:nvSpPr>
        <p:spPr bwMode="auto">
          <a:xfrm>
            <a:off x="1343025" y="3895725"/>
            <a:ext cx="6310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6700" algn="l"/>
                <a:tab pos="533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0000FF"/>
                </a:solidFill>
                <a:latin typeface="Angsana New" panose="02020603050405020304" pitchFamily="18" charset="-34"/>
              </a:rPr>
              <a:t>		ในระบบเครือข่ายสาระสนเทศของกรมบัญชีกลาง และหน่วยงานของรัฐตามวิธีการที่กรมบัญชีกลางกำหนด </a:t>
            </a:r>
            <a:r>
              <a:rPr lang="th-TH" altLang="th-TH" b="1" u="sng">
                <a:solidFill>
                  <a:srgbClr val="0000FF"/>
                </a:solidFill>
                <a:latin typeface="Angsana New" panose="02020603050405020304" pitchFamily="18" charset="-34"/>
              </a:rPr>
              <a:t>และ</a:t>
            </a:r>
          </a:p>
        </p:txBody>
      </p:sp>
      <p:sp>
        <p:nvSpPr>
          <p:cNvPr id="101382" name="กล่องข้อความ 20"/>
          <p:cNvSpPr txBox="1">
            <a:spLocks noChangeArrowheads="1"/>
          </p:cNvSpPr>
          <p:nvPr/>
        </p:nvSpPr>
        <p:spPr bwMode="auto">
          <a:xfrm>
            <a:off x="1273175" y="4886325"/>
            <a:ext cx="6346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5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5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5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5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5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5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5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5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22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</a:rPr>
              <a:t>		ปิดประกาศโดยเปิดเผย ณ สถานที่ปิดประกาศ</a:t>
            </a:r>
            <a:b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</a:rPr>
            </a:b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</a:rPr>
              <a:t>ของหน่วยงานของรัฐ</a:t>
            </a:r>
          </a:p>
        </p:txBody>
      </p:sp>
      <p:pic>
        <p:nvPicPr>
          <p:cNvPr id="101383" name="กราฟิก 8" descr="กาเครื่องหมายกล่องกาเครื่องหมายแล้ว ด้วยสีเติมแบบทึบ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88" y="2997200"/>
            <a:ext cx="5953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กราฟิก 21" descr="กาเครื่องหมายกล่องกาเครื่องหมายแล้ว ด้วยสีเติมแบบทึบ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88" y="3751263"/>
            <a:ext cx="5953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กราฟิก 22" descr="กาเครื่องหมายกล่องกาเครื่องหมายแล้ว ด้วยสีเติมแบบทึบ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479901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520700" y="2120900"/>
            <a:ext cx="76327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</a:rPr>
              <a:t>เมื่อหัวหน้าหน่วยงานของรัฐให้ความเห็นชอบรายงานผลการพิจารณา </a:t>
            </a:r>
            <a:br>
              <a:rPr lang="th-TH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</a:rPr>
              <a:t>และผู้มีอำนาจอนุมัติสั่งจ้างแล้ว ให้หัวหน้าเจ้าหน้าที่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12763" y="5940425"/>
            <a:ext cx="76406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  <a:cs typeface="+mj-cs"/>
              </a:rPr>
              <a:t>และ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  <a:cs typeface="+mj-cs"/>
              </a:rPr>
              <a:t>แจ้ง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  <a:cs typeface="+mj-cs"/>
              </a:rPr>
              <a:t>ให้ที่ปรึกษาผู้ยื่นข้อเสนอทุกรายทราบ 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  <a:cs typeface="+mj-cs"/>
              </a:rPr>
              <a:t>ผ่านทางจดหมายอิเล็กทรอนิกส์ 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(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e - mail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) </a:t>
            </a:r>
            <a:r>
              <a:rPr lang="th-TH" sz="2800" b="1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/>
                <a:cs typeface="+mj-cs"/>
              </a:rPr>
              <a:t>ตามแบบที่กรมบัญชีกลางกำหนด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101388" name="รูปภาพ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50420">
            <a:off x="8901113" y="1704975"/>
            <a:ext cx="25431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รูปภาพ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488" y="3251200"/>
            <a:ext cx="368458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รูปภาพ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สี่เหลี่ยมมุมมน 12"/>
          <p:cNvSpPr>
            <a:spLocks noChangeArrowheads="1"/>
          </p:cNvSpPr>
          <p:nvPr/>
        </p:nvSpPr>
        <p:spPr bwMode="auto">
          <a:xfrm>
            <a:off x="682625" y="2492375"/>
            <a:ext cx="11161713" cy="2701925"/>
          </a:xfrm>
          <a:prstGeom prst="roundRect">
            <a:avLst>
              <a:gd name="adj" fmla="val 9934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        </a:t>
            </a:r>
            <a:r>
              <a:rPr lang="th-TH" altLang="th-TH" sz="2800" b="1" dirty="0">
                <a:solidFill>
                  <a:srgbClr val="C00000"/>
                </a:solidFill>
                <a:latin typeface="Angsana New" panose="02020603050405020304" pitchFamily="18" charset="-34"/>
              </a:rPr>
              <a:t>อัตราค่าจ้างที่ปรึกษาให้เป็นไปตามความเหมาะสมและประหยัดโดยคำนึงถึงองค์ประกอบต่าง ๆ </a:t>
            </a:r>
            <a:br>
              <a:rPr lang="th-TH" altLang="th-TH" sz="2800" b="1" dirty="0">
                <a:solidFill>
                  <a:srgbClr val="C00000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เช่น ลักษณะของงานที่จะจ้าง อัตราค่าจ้างของงานในลักษณะเดียวกับที่หน่วยงานของรัฐอื่นเคยจ้าง 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จำนวนคน - เดือน (</a:t>
            </a:r>
            <a:r>
              <a:rPr lang="en-US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man-months</a:t>
            </a: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) เท่าที่จำเป็น ดัชนีค่าครองชีพ เป็นต้น แต่ทั้งนี้จะต้องไม่เกินกว่าอัตราค่าจ้าง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ที่ปรึกษาตามที่ผู้รักษาการตามระเบียบกำหนด (ถ้ามี) ด้วย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19063" y="620713"/>
            <a:ext cx="4500562" cy="9096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h-TH" sz="48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ค่าจ้างที่ปรึกษา</a:t>
            </a:r>
          </a:p>
        </p:txBody>
      </p:sp>
      <p:sp>
        <p:nvSpPr>
          <p:cNvPr id="10240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21EEC5-88DC-40D6-85FC-DFF658D3ACF6}" type="slidenum">
              <a:rPr lang="en-US" altLang="en-US" sz="1200"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199688" y="122238"/>
            <a:ext cx="1847850" cy="315912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รูปภาพ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062571-0ADC-4A9E-BD5D-4DD98481A74B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รูปแบบอิสระ: รูปร่าง 6"/>
          <p:cNvSpPr/>
          <p:nvPr/>
        </p:nvSpPr>
        <p:spPr>
          <a:xfrm>
            <a:off x="3165475" y="1811338"/>
            <a:ext cx="8782050" cy="1757362"/>
          </a:xfrm>
          <a:custGeom>
            <a:avLst/>
            <a:gdLst>
              <a:gd name="connsiteX0" fmla="*/ 0 w 8976325"/>
              <a:gd name="connsiteY0" fmla="*/ 450308 h 2701850"/>
              <a:gd name="connsiteX1" fmla="*/ 450308 w 8976325"/>
              <a:gd name="connsiteY1" fmla="*/ 0 h 2701850"/>
              <a:gd name="connsiteX2" fmla="*/ 8526017 w 8976325"/>
              <a:gd name="connsiteY2" fmla="*/ 0 h 2701850"/>
              <a:gd name="connsiteX3" fmla="*/ 8976325 w 8976325"/>
              <a:gd name="connsiteY3" fmla="*/ 450308 h 2701850"/>
              <a:gd name="connsiteX4" fmla="*/ 8976325 w 8976325"/>
              <a:gd name="connsiteY4" fmla="*/ 2251542 h 2701850"/>
              <a:gd name="connsiteX5" fmla="*/ 8526017 w 8976325"/>
              <a:gd name="connsiteY5" fmla="*/ 2701850 h 2701850"/>
              <a:gd name="connsiteX6" fmla="*/ 450308 w 8976325"/>
              <a:gd name="connsiteY6" fmla="*/ 2701850 h 2701850"/>
              <a:gd name="connsiteX7" fmla="*/ 0 w 8976325"/>
              <a:gd name="connsiteY7" fmla="*/ 2251542 h 2701850"/>
              <a:gd name="connsiteX8" fmla="*/ 0 w 8976325"/>
              <a:gd name="connsiteY8" fmla="*/ 450308 h 27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6325" h="2701850">
                <a:moveTo>
                  <a:pt x="0" y="450308"/>
                </a:moveTo>
                <a:cubicBezTo>
                  <a:pt x="0" y="201610"/>
                  <a:pt x="201610" y="0"/>
                  <a:pt x="450308" y="0"/>
                </a:cubicBezTo>
                <a:lnTo>
                  <a:pt x="8526017" y="0"/>
                </a:lnTo>
                <a:cubicBezTo>
                  <a:pt x="8774715" y="0"/>
                  <a:pt x="8976325" y="201610"/>
                  <a:pt x="8976325" y="450308"/>
                </a:cubicBezTo>
                <a:lnTo>
                  <a:pt x="8976325" y="2251542"/>
                </a:lnTo>
                <a:cubicBezTo>
                  <a:pt x="8976325" y="2500240"/>
                  <a:pt x="8774715" y="2701850"/>
                  <a:pt x="8526017" y="2701850"/>
                </a:cubicBezTo>
                <a:lnTo>
                  <a:pt x="450308" y="2701850"/>
                </a:lnTo>
                <a:cubicBezTo>
                  <a:pt x="201610" y="2701850"/>
                  <a:pt x="0" y="2500240"/>
                  <a:pt x="0" y="2251542"/>
                </a:cubicBezTo>
                <a:lnTo>
                  <a:pt x="0" y="450308"/>
                </a:lnTo>
                <a:close/>
              </a:path>
            </a:pathLst>
          </a:custGeom>
          <a:solidFill>
            <a:srgbClr val="EB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6371" tIns="416371" rIns="416371" bIns="416371" spcCol="1270" anchor="ctr"/>
          <a:lstStyle/>
          <a:p>
            <a:pPr algn="thaiDist" defTabSz="620713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2800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งานจ้างบริการจากบุคคลธรรมดาหรือนิติบุคคลเพื่อเป็นผู้ให้คำปรึกษาหรือแนะนําแก่หน่วยงานของรัฐในด้านวิศวกรรม สถาปัตยกรรม ผังเมือง กฎหมาย เศรษฐศาสตร์ การเงิน การคลัง สิ่งแวดล้อม วิทยาศาสตร์ เทคโนโลยี สาธารณสุข </a:t>
            </a:r>
            <a:r>
              <a:rPr lang="th-TH" sz="2800" b="1" spc="-90" dirty="0" err="1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ศิลป</a:t>
            </a:r>
            <a:r>
              <a:rPr lang="th-TH" sz="2800" b="1" spc="-90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วัฒนธรรม การศึกษาวิจัย หรือด้านอื่นที่อยู่ในภารกิจของรัฐหรือของหน่วยงานของรัฐ </a:t>
            </a:r>
          </a:p>
        </p:txBody>
      </p:sp>
      <p:sp>
        <p:nvSpPr>
          <p:cNvPr id="205834" name="กล่องข้อความ 10"/>
          <p:cNvSpPr txBox="1">
            <a:spLocks noChangeArrowheads="1"/>
          </p:cNvSpPr>
          <p:nvPr/>
        </p:nvSpPr>
        <p:spPr bwMode="auto">
          <a:xfrm>
            <a:off x="407988" y="677863"/>
            <a:ext cx="273367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ko-KR" sz="5400" b="1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</a:rPr>
              <a:t>นิยามศัพท์</a:t>
            </a:r>
            <a:endParaRPr lang="ko-KR" altLang="en-US" sz="5400" b="1" dirty="0">
              <a:solidFill>
                <a:srgbClr val="0C0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58763" y="2366963"/>
            <a:ext cx="2733675" cy="646112"/>
          </a:xfrm>
          <a:prstGeom prst="rect">
            <a:avLst/>
          </a:prstGeom>
          <a:solidFill>
            <a:srgbClr val="EB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90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“งานจ้างที่ปรึกษา”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58763" y="4787900"/>
            <a:ext cx="273367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90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“ที่ปรึกษา”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รูปแบบอิสระ: รูปร่าง 10"/>
          <p:cNvSpPr/>
          <p:nvPr/>
        </p:nvSpPr>
        <p:spPr>
          <a:xfrm>
            <a:off x="3165475" y="3697288"/>
            <a:ext cx="8782050" cy="2827337"/>
          </a:xfrm>
          <a:custGeom>
            <a:avLst/>
            <a:gdLst>
              <a:gd name="connsiteX0" fmla="*/ 0 w 8976325"/>
              <a:gd name="connsiteY0" fmla="*/ 450308 h 2701850"/>
              <a:gd name="connsiteX1" fmla="*/ 450308 w 8976325"/>
              <a:gd name="connsiteY1" fmla="*/ 0 h 2701850"/>
              <a:gd name="connsiteX2" fmla="*/ 8526017 w 8976325"/>
              <a:gd name="connsiteY2" fmla="*/ 0 h 2701850"/>
              <a:gd name="connsiteX3" fmla="*/ 8976325 w 8976325"/>
              <a:gd name="connsiteY3" fmla="*/ 450308 h 2701850"/>
              <a:gd name="connsiteX4" fmla="*/ 8976325 w 8976325"/>
              <a:gd name="connsiteY4" fmla="*/ 2251542 h 2701850"/>
              <a:gd name="connsiteX5" fmla="*/ 8526017 w 8976325"/>
              <a:gd name="connsiteY5" fmla="*/ 2701850 h 2701850"/>
              <a:gd name="connsiteX6" fmla="*/ 450308 w 8976325"/>
              <a:gd name="connsiteY6" fmla="*/ 2701850 h 2701850"/>
              <a:gd name="connsiteX7" fmla="*/ 0 w 8976325"/>
              <a:gd name="connsiteY7" fmla="*/ 2251542 h 2701850"/>
              <a:gd name="connsiteX8" fmla="*/ 0 w 8976325"/>
              <a:gd name="connsiteY8" fmla="*/ 450308 h 27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6325" h="2701850">
                <a:moveTo>
                  <a:pt x="0" y="450308"/>
                </a:moveTo>
                <a:cubicBezTo>
                  <a:pt x="0" y="201610"/>
                  <a:pt x="201610" y="0"/>
                  <a:pt x="450308" y="0"/>
                </a:cubicBezTo>
                <a:lnTo>
                  <a:pt x="8526017" y="0"/>
                </a:lnTo>
                <a:cubicBezTo>
                  <a:pt x="8774715" y="0"/>
                  <a:pt x="8976325" y="201610"/>
                  <a:pt x="8976325" y="450308"/>
                </a:cubicBezTo>
                <a:lnTo>
                  <a:pt x="8976325" y="2251542"/>
                </a:lnTo>
                <a:cubicBezTo>
                  <a:pt x="8976325" y="2500240"/>
                  <a:pt x="8774715" y="2701850"/>
                  <a:pt x="8526017" y="2701850"/>
                </a:cubicBezTo>
                <a:lnTo>
                  <a:pt x="450308" y="2701850"/>
                </a:lnTo>
                <a:cubicBezTo>
                  <a:pt x="201610" y="2701850"/>
                  <a:pt x="0" y="2500240"/>
                  <a:pt x="0" y="2251542"/>
                </a:cubicBezTo>
                <a:lnTo>
                  <a:pt x="0" y="45030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16371" tIns="416371" rIns="416371" bIns="416371" spcCol="1270" anchor="ctr"/>
          <a:lstStyle/>
          <a:p>
            <a:pPr algn="thaiDist" defTabSz="620713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บุคคลธรรมดาหรือนิติบุคคลที่ประกอบอาชีพ ประกอบกิจการหรือบริการ</a:t>
            </a:r>
            <a:b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ให้คำปรึกษาหรือแนะนำทางด้านวิศวกรรม สถาปัตยกรรม ผังเมือง กฎหมาย เศรษฐศาสตร์ </a:t>
            </a:r>
            <a:b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การเงิน การคลัง สิ่งแวดล้อม วิทยาศาสตร์ เทคโนโลยี สาธารณสุข </a:t>
            </a:r>
            <a:r>
              <a:rPr lang="th-TH" b="1" dirty="0" err="1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ศิลป</a:t>
            </a:r>
            <a: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วัฒนธรรม การศึกษาวิจัย หรือด้านอื่น ตามที่สำนักงานบริหารหนี้สาธารณะประกาศกำหนด และได้ขึ้นทะเบียนที่ปรึกษา</a:t>
            </a:r>
            <a:b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9029A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กับศูนย์ข้อมูลที่ปรึกษาจากสำนักงานบริหารหนี้สาธารณะ กระทรวงการคลัง เว้นแต่จะมีหนังสือรับรองจากศูนย์ข้อมูลที่ปรึกษา กระทรวงการคลัง ว่าไม่มีที่ปรึกษาเป็นผู้ให้บริการในงานที่จ้างนั้น หรือเป็นงานจ้างที่ปรึกษาของหน่วยงานของรัฐในต่างประเทศ </a:t>
            </a:r>
            <a:endParaRPr lang="en-US" b="1" dirty="0">
              <a:solidFill>
                <a:srgbClr val="09029A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รูปภาพ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สี่เหลี่ยมมุมมน 12"/>
          <p:cNvSpPr>
            <a:spLocks noChangeArrowheads="1"/>
          </p:cNvSpPr>
          <p:nvPr/>
        </p:nvSpPr>
        <p:spPr bwMode="auto">
          <a:xfrm>
            <a:off x="1919288" y="2217738"/>
            <a:ext cx="9029700" cy="20034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	ในกรณีมีความจำเป็นต้องจ่ายเงินค่าจ้างล่วงหน้า ให้จ่ายได้ไม่เกิน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ร้อยละ 15 ของค่าจ้างตามสัญญา และที่ปรึกษาจะต้องวางหนังสือค้ำประกัน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ของธนาคาร หรือหนังสือค้ำประกันอิเล็กทรอนิกส์ของธนาคารในประเทศ</a:t>
            </a:r>
            <a:b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</a:b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มาค้ำประกันเงินที่ได้รับล่วงหน้าไปนั้น </a:t>
            </a:r>
            <a:endParaRPr lang="th-TH" altLang="th-TH" sz="28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104457" name="สี่เหลี่ยมมุมมน 21"/>
          <p:cNvSpPr>
            <a:spLocks noChangeArrowheads="1"/>
          </p:cNvSpPr>
          <p:nvPr/>
        </p:nvSpPr>
        <p:spPr bwMode="auto">
          <a:xfrm>
            <a:off x="1919288" y="4514850"/>
            <a:ext cx="9029700" cy="1374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	กรณีจ้างสำหรับการหน่วยงานของรัฐ ให้จ่ายเงินค่าจ้างล่วงหน้าได้ไม่เกินร้อยละ 50 ค่าจ้างตามสัญญา และไม่ต้องมีหลักประกันเงินล่วงหน้าที่รับไปก็ได้</a:t>
            </a:r>
            <a:endParaRPr lang="th-TH" altLang="th-TH" sz="28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34963" y="641350"/>
            <a:ext cx="5435600" cy="909638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th-TH" sz="48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การจ่ายเงินล่วงหน้า</a:t>
            </a:r>
          </a:p>
        </p:txBody>
      </p:sp>
      <p:sp>
        <p:nvSpPr>
          <p:cNvPr id="103430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E0AB74-7277-44A6-A6A2-6C69387C063C}" type="slidenum">
              <a:rPr lang="en-US" altLang="en-US" sz="1200"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199688" y="100013"/>
            <a:ext cx="1847850" cy="34607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224088" y="2644775"/>
            <a:ext cx="5613400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บทที่ 5</a:t>
            </a:r>
            <a:endParaRPr lang="th-TH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th-TH" sz="5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การทำ</a:t>
            </a:r>
            <a:r>
              <a:rPr lang="th-TH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สัญญาและหลักประกัน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/>
          <p:cNvSpPr/>
          <p:nvPr/>
        </p:nvSpPr>
        <p:spPr>
          <a:xfrm>
            <a:off x="3741738" y="4291013"/>
            <a:ext cx="7959725" cy="1801812"/>
          </a:xfrm>
          <a:prstGeom prst="roundRect">
            <a:avLst>
              <a:gd name="adj" fmla="val 1186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white"/>
              </a:solidFill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5175" y="277813"/>
            <a:ext cx="3600450" cy="10175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การทำสัญญา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+mj-cs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4294967295"/>
          </p:nvPr>
        </p:nvSpPr>
        <p:spPr>
          <a:xfrm>
            <a:off x="3989388" y="4389438"/>
            <a:ext cx="7553325" cy="1630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" indent="0" algn="thaiDi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3000" b="1" dirty="0">
                <a:solidFill>
                  <a:srgbClr val="FF0000"/>
                </a:solidFill>
                <a:latin typeface="EucrosiaUPC" pitchFamily="18" charset="-34"/>
                <a:cs typeface="+mj-cs"/>
              </a:rPr>
              <a:t>เว้นแต่ </a:t>
            </a:r>
            <a:r>
              <a:rPr lang="th-TH" altLang="th-TH" sz="30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การจัดซื้อจัดจ้างที่มีความจำเป็นเร่งด่วนตาม มาตรา 56 (1) (ค) </a:t>
            </a:r>
            <a:br>
              <a:rPr lang="th-TH" altLang="th-TH" sz="30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</a:br>
            <a:r>
              <a:rPr lang="th-TH" altLang="th-TH" sz="30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หรือวิธีเฉพาะเจาะจง หรือกรณีที่มีวงเงินเล็กน้อยตามที่กำหนด</a:t>
            </a:r>
            <a:br>
              <a:rPr lang="th-TH" altLang="th-TH" sz="30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</a:br>
            <a:r>
              <a:rPr lang="th-TH" altLang="th-TH" sz="3000" b="1" dirty="0">
                <a:solidFill>
                  <a:schemeClr val="accent1">
                    <a:lumMod val="50000"/>
                  </a:schemeClr>
                </a:solidFill>
                <a:latin typeface="EucrosiaUPC" pitchFamily="18" charset="-34"/>
                <a:cs typeface="+mj-cs"/>
              </a:rPr>
              <a:t>ในกฎกระทรวงที่ออกตาม มาตรา 96 วรรคสอง </a:t>
            </a:r>
            <a:endParaRPr lang="th-TH" altLang="th-TH" b="1" dirty="0">
              <a:solidFill>
                <a:schemeClr val="accent1">
                  <a:lumMod val="50000"/>
                </a:schemeClr>
              </a:solidFill>
              <a:latin typeface="EucrosiaUPC" pitchFamily="18" charset="-34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9388" y="366713"/>
            <a:ext cx="46450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rgbClr val="002060"/>
                </a:solidFill>
                <a:latin typeface="EucrosiaUPC" pitchFamily="18" charset="-34"/>
                <a:cs typeface="Angsana New" panose="02020603050405020304" pitchFamily="18" charset="-34"/>
              </a:rPr>
              <a:t> พระราชบัญญัติฯ มาตรา 66 วรรคสอง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388" y="957263"/>
            <a:ext cx="3455987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rgbClr val="002060"/>
                </a:solidFill>
                <a:latin typeface="EucrosiaUPC" pitchFamily="18" charset="-34"/>
                <a:cs typeface="Angsana New" panose="02020603050405020304" pitchFamily="18" charset="-34"/>
              </a:rPr>
              <a:t> ระเบียบฯ ข้อ 161</a:t>
            </a:r>
          </a:p>
        </p:txBody>
      </p:sp>
      <p:grpSp>
        <p:nvGrpSpPr>
          <p:cNvPr id="105480" name="กลุ่ม 4"/>
          <p:cNvGrpSpPr>
            <a:grpSpLocks/>
          </p:cNvGrpSpPr>
          <p:nvPr/>
        </p:nvGrpSpPr>
        <p:grpSpPr bwMode="auto">
          <a:xfrm>
            <a:off x="3741738" y="2222500"/>
            <a:ext cx="2135187" cy="1919288"/>
            <a:chOff x="3543263" y="1816605"/>
            <a:chExt cx="2135412" cy="1917726"/>
          </a:xfrm>
        </p:grpSpPr>
        <p:sp>
          <p:nvSpPr>
            <p:cNvPr id="7" name="หยดน้ำ 6"/>
            <p:cNvSpPr/>
            <p:nvPr/>
          </p:nvSpPr>
          <p:spPr>
            <a:xfrm>
              <a:off x="3543263" y="1816605"/>
              <a:ext cx="2135412" cy="1917726"/>
            </a:xfrm>
            <a:prstGeom prst="teardrop">
              <a:avLst>
                <a:gd name="adj" fmla="val 55126"/>
              </a:avLst>
            </a:prstGeom>
            <a:solidFill>
              <a:schemeClr val="accent3">
                <a:alpha val="13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10" name="กล่องข้อความ 9"/>
            <p:cNvSpPr txBox="1"/>
            <p:nvPr/>
          </p:nvSpPr>
          <p:spPr>
            <a:xfrm>
              <a:off x="3575730" y="2148081"/>
              <a:ext cx="2046123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4000" b="1" dirty="0">
                  <a:solidFill>
                    <a:prstClr val="black"/>
                  </a:solidFill>
                  <a:latin typeface="EucrosiaUPC" pitchFamily="18" charset="-34"/>
                </a:rPr>
                <a:t> </a:t>
              </a:r>
              <a:r>
                <a:rPr lang="th-TH" altLang="th-TH" sz="4000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</a:rPr>
                <a:t>การลงนามในสัญญา</a:t>
              </a:r>
              <a:endParaRPr lang="th-TH" sz="4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5481" name="กลุ่ม 3"/>
          <p:cNvGrpSpPr>
            <a:grpSpLocks/>
          </p:cNvGrpSpPr>
          <p:nvPr/>
        </p:nvGrpSpPr>
        <p:grpSpPr bwMode="auto">
          <a:xfrm>
            <a:off x="5937250" y="1366838"/>
            <a:ext cx="6473825" cy="2854325"/>
            <a:chOff x="6313713" y="801358"/>
            <a:chExt cx="6473371" cy="3011226"/>
          </a:xfrm>
        </p:grpSpPr>
        <p:sp>
          <p:nvSpPr>
            <p:cNvPr id="3" name="สี่เหลี่ยมผืนผ้า: มุมมน 2"/>
            <p:cNvSpPr/>
            <p:nvPr/>
          </p:nvSpPr>
          <p:spPr>
            <a:xfrm>
              <a:off x="6410544" y="801358"/>
              <a:ext cx="5601894" cy="3011226"/>
            </a:xfrm>
            <a:prstGeom prst="roundRect">
              <a:avLst>
                <a:gd name="adj" fmla="val 1186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105484" name="กล่องข้อความ 12"/>
            <p:cNvSpPr txBox="1">
              <a:spLocks noChangeArrowheads="1"/>
            </p:cNvSpPr>
            <p:nvPr/>
          </p:nvSpPr>
          <p:spPr bwMode="auto">
            <a:xfrm>
              <a:off x="6691084" y="1035941"/>
              <a:ext cx="609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  <a:t>เป็นอำนาจของหัวหน้าหน่วยงานของรัฐ </a:t>
              </a:r>
            </a:p>
          </p:txBody>
        </p:sp>
        <p:sp>
          <p:nvSpPr>
            <p:cNvPr id="105485" name="กล่องข้อความ 14"/>
            <p:cNvSpPr txBox="1">
              <a:spLocks noChangeArrowheads="1"/>
            </p:cNvSpPr>
            <p:nvPr/>
          </p:nvSpPr>
          <p:spPr bwMode="auto">
            <a:xfrm>
              <a:off x="6313713" y="1809743"/>
              <a:ext cx="5442855" cy="181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76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thai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  <a:t>จะกระทำได้ต่อเมื่อล่วงพ้นระยะเวลาอุทธรณ์</a:t>
              </a:r>
              <a:b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</a:br>
              <a: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  <a:t>และไม่มีผู้อุทธรณ์ ตามมาตรา 117 หรือในกรณี</a:t>
              </a:r>
              <a:b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</a:br>
              <a: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  <a:t>ที่มีการอุทธรณ์แต่คณะกรรมการพิจารณาอุทธรณ์</a:t>
              </a:r>
              <a:b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</a:br>
              <a:r>
                <a:rPr lang="th-TH" altLang="th-TH" b="1">
                  <a:solidFill>
                    <a:srgbClr val="0000FF"/>
                  </a:solidFill>
                  <a:latin typeface="EucrosiaUPC" panose="02020603050405020304" pitchFamily="18" charset="-34"/>
                </a:rPr>
                <a:t>ให้ดำเนินการต่อไปได้</a:t>
              </a:r>
            </a:p>
          </p:txBody>
        </p:sp>
        <p:sp>
          <p:nvSpPr>
            <p:cNvPr id="22" name="วงรี 21"/>
            <p:cNvSpPr/>
            <p:nvPr/>
          </p:nvSpPr>
          <p:spPr>
            <a:xfrm>
              <a:off x="6581982" y="1228422"/>
              <a:ext cx="171438" cy="18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6572458" y="1970343"/>
              <a:ext cx="171438" cy="18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>
                <a:solidFill>
                  <a:prstClr val="white"/>
                </a:solidFill>
                <a:cs typeface="Angsana New" panose="02020603050405020304" pitchFamily="18" charset="-34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email">
            <a:alphaModFix amt="33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478" y="1813272"/>
            <a:ext cx="4267205" cy="4518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รูปภาพ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898650" y="1412875"/>
            <a:ext cx="8394700" cy="113823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h-TH" altLang="th-TH" sz="3200" b="1" dirty="0" err="1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การทำ</a:t>
            </a: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สัญญาต้องทำตาม</a:t>
            </a: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แบบที่คณะกรรมการนโยบายกำหนด </a:t>
            </a:r>
            <a:b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โดยได้รับความเห็นชอบจากสำนักงานอัยการสูงสุด</a:t>
            </a:r>
            <a:endParaRPr lang="th-TH" sz="3200" dirty="0">
              <a:solidFill>
                <a:prstClr val="white"/>
              </a:solidFill>
              <a:cs typeface="Angsana New" panose="02020603050405020304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5175" y="277813"/>
            <a:ext cx="3600450" cy="1017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การทำ</a:t>
            </a:r>
            <a:r>
              <a:rPr lang="th-TH" alt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สัญญา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898650" y="2833688"/>
            <a:ext cx="8394700" cy="169227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3200" b="1" dirty="0">
                <a:solidFill>
                  <a:srgbClr val="0000FF"/>
                </a:solidFill>
                <a:latin typeface="EucrosiaUPC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จำเป็นต้องมีข้อความหรือรายการแตกต่างจากแบบที่กำหนด และไม่ทำให้หน่วยงานของรัฐเสียเปรียบ ให้กระทำได้  เว้นแต่เห็นว่า</a:t>
            </a: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จะเสียเปรียบหรือไม่รัดกุมพอให้ส่งสำนักงานอัยการสูงสุดพิจารณาก่อน</a:t>
            </a:r>
            <a:endParaRPr lang="th-TH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898650" y="4808538"/>
            <a:ext cx="8394700" cy="157003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ไม่ทำตามแบบและจำเป็นต้องร่างใหม่ ให้ส่งสำนักงานอัยการสูงสุด </a:t>
            </a:r>
            <a:b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พิจารณาก่อนเว้นแต่</a:t>
            </a:r>
            <a:r>
              <a:rPr lang="th-TH" altLang="th-TH" sz="3200" b="1" dirty="0" err="1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การทำ</a:t>
            </a: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สัญญาตามแบบที่เคยผ่านการพิจารณา</a:t>
            </a:r>
            <a:b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ของสำนักงานอัยการสูงสุดมาแล้ว</a:t>
            </a:r>
          </a:p>
        </p:txBody>
      </p:sp>
      <p:sp>
        <p:nvSpPr>
          <p:cNvPr id="13" name="Rectangle 7"/>
          <p:cNvSpPr/>
          <p:nvPr/>
        </p:nvSpPr>
        <p:spPr>
          <a:xfrm>
            <a:off x="4175125" y="560388"/>
            <a:ext cx="46466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rgbClr val="002060"/>
                </a:solidFill>
                <a:latin typeface="EucrosiaUPC" pitchFamily="18" charset="-34"/>
                <a:cs typeface="Angsana New" panose="02020603050405020304" pitchFamily="18" charset="-34"/>
              </a:rPr>
              <a:t> พระราชบัญญัติฯ มาตรา 93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รูปภาพ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175" y="277813"/>
            <a:ext cx="3600450" cy="1017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การทำสัญญา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4175125" y="560388"/>
            <a:ext cx="46466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th-TH" sz="3200" b="1" dirty="0">
                <a:solidFill>
                  <a:srgbClr val="002060"/>
                </a:solidFill>
                <a:latin typeface="EucrosiaUPC" pitchFamily="18" charset="-34"/>
                <a:cs typeface="Angsana New" panose="02020603050405020304" pitchFamily="18" charset="-34"/>
              </a:rPr>
              <a:t> พระราชบัญญัติฯ มาตรา 93</a:t>
            </a:r>
          </a:p>
        </p:txBody>
      </p:sp>
      <p:pic>
        <p:nvPicPr>
          <p:cNvPr id="107525" name="Picture 3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62"/>
          <a:stretch>
            <a:fillRect/>
          </a:stretch>
        </p:blipFill>
        <p:spPr bwMode="auto">
          <a:xfrm>
            <a:off x="1042988" y="1662113"/>
            <a:ext cx="5880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2"/>
          <p:cNvPicPr>
            <a:picLocks noChangeAspect="1"/>
          </p:cNvPicPr>
          <p:nvPr/>
        </p:nvPicPr>
        <p:blipFill>
          <a:blip r:embed="rId4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2582863"/>
            <a:ext cx="6435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ubtitle 2"/>
          <p:cNvSpPr>
            <a:spLocks noGrp="1"/>
          </p:cNvSpPr>
          <p:nvPr>
            <p:ph type="subTitle" idx="4294967295"/>
          </p:nvPr>
        </p:nvSpPr>
        <p:spPr>
          <a:xfrm>
            <a:off x="7032104" y="2356998"/>
            <a:ext cx="4575421" cy="216424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thaiDist" defTabSz="914377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3538" algn="l"/>
              </a:tabLst>
              <a:defRPr/>
            </a:pPr>
            <a:r>
              <a:rPr lang="th-TH" altLang="th-TH" sz="3200" b="1" dirty="0"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	จำเป็นต้องทำเป็นภาษาต่างประเทศ ให้ทำเป็นภาษาอังกฤษ และต้องจัดทำสรุปสาระสำคัญเป็นภาษาไทยเว้นแต่ทำสัญญาตามแบบที่คณะกรรมการนโยบายกำหนด</a:t>
            </a:r>
          </a:p>
        </p:txBody>
      </p:sp>
      <p:pic>
        <p:nvPicPr>
          <p:cNvPr id="107528" name="รูปภาพ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5" y="2335213"/>
            <a:ext cx="3698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-222250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การทำข้อตกลงเป็นหนังสือ</a:t>
            </a:r>
          </a:p>
        </p:txBody>
      </p:sp>
      <p:sp>
        <p:nvSpPr>
          <p:cNvPr id="108548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2855913" y="4359275"/>
            <a:ext cx="1368425" cy="442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178050" y="765175"/>
            <a:ext cx="5414963" cy="4197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en-US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96 </a:t>
            </a:r>
            <a:r>
              <a:rPr lang="th-TH" altLang="th-TH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วรรคหนึ่ง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การจัดซื้อจัดจ้างโดยวิธีคัดเลือก ตาม ม.</a:t>
            </a:r>
            <a:r>
              <a:rPr lang="en-US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56(</a:t>
            </a: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)(</a:t>
            </a: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</a:t>
            </a:r>
            <a:r>
              <a:rPr lang="en-US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การจัดซื้อจัดจ้างโดยวิธีเฉพาะเจาะจง ตาม ม.56(2)</a:t>
            </a:r>
            <a:b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(ข)(ง)(ฉ) หรือการจ้างที่ปรึกษาโดยวิธีเฉพาะเจาะจงตาม ม.70(3)(ข)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การจัดซื้อจัดจ้างจากหน่วยงานภาครัฐ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คู่สัญญาส่งมอบพัสดุได้ครบถ้วนภายใน 5 วันทำการ </a:t>
            </a:r>
            <a:b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นับถัดจากวันทำข้อตกลง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การเช่า ซึ่งผู้เช่าไม่ต้องเสียเงินอื่นใดนอกจากค่าเช่า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กรณีอื่นที่คณะกรรมการนโยบายกำหนด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h-TH" altLang="th-TH" sz="2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gray">
          <a:xfrm>
            <a:off x="8020804" y="2609026"/>
            <a:ext cx="344887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u="sng" dirty="0">
                <a:solidFill>
                  <a:srgbClr val="FF0000"/>
                </a:solidFill>
              </a:rPr>
              <a:t>ประกาศคณะกรรมการนโยบาย </a:t>
            </a:r>
            <a:r>
              <a:rPr lang="en-US" sz="2000" b="1" u="sng" dirty="0">
                <a:solidFill>
                  <a:srgbClr val="FF0000"/>
                </a:solidFill>
                <a:cs typeface="+mn-cs"/>
              </a:rPr>
              <a:t>          </a:t>
            </a:r>
            <a:r>
              <a:rPr lang="th-TH" sz="2000" b="1" u="sng" dirty="0">
                <a:solidFill>
                  <a:srgbClr val="FF0000"/>
                </a:solidFill>
              </a:rPr>
              <a:t/>
            </a:r>
            <a:br>
              <a:rPr lang="th-TH" sz="2000" b="1" u="sng" dirty="0">
                <a:solidFill>
                  <a:srgbClr val="FF0000"/>
                </a:solidFill>
              </a:rPr>
            </a:br>
            <a:r>
              <a:rPr lang="th-TH" sz="2000" b="1" u="sng" dirty="0">
                <a:solidFill>
                  <a:srgbClr val="FF0000"/>
                </a:solidFill>
              </a:rPr>
              <a:t>เรื่อง การจัดทำข้อตกลงเป็นหนังสือ </a:t>
            </a:r>
            <a:r>
              <a:rPr lang="en-US" sz="2000" b="1" u="sng" dirty="0">
                <a:solidFill>
                  <a:srgbClr val="FF0000"/>
                </a:solidFill>
                <a:cs typeface="+mn-cs"/>
              </a:rPr>
              <a:t>   </a:t>
            </a:r>
            <a:r>
              <a:rPr lang="th-TH" sz="2000" b="1" u="sng" dirty="0">
                <a:solidFill>
                  <a:srgbClr val="404040"/>
                </a:solidFill>
              </a:rPr>
              <a:t/>
            </a:r>
            <a:br>
              <a:rPr lang="th-TH" sz="2000" b="1" u="sng" dirty="0">
                <a:solidFill>
                  <a:srgbClr val="404040"/>
                </a:solidFill>
              </a:rPr>
            </a:br>
            <a:r>
              <a:rPr lang="th-TH" sz="2000" b="1" u="sng" dirty="0">
                <a:solidFill>
                  <a:srgbClr val="FF0000"/>
                </a:solidFill>
              </a:rPr>
              <a:t>ฉบับที่ 2</a:t>
            </a:r>
            <a:r>
              <a:rPr lang="en-US" sz="2000" b="1" u="sng" dirty="0">
                <a:solidFill>
                  <a:srgbClr val="FF0000"/>
                </a:solidFill>
                <a:cs typeface="+mn-cs"/>
              </a:rPr>
              <a:t> </a:t>
            </a:r>
            <a:r>
              <a:rPr lang="th-TH" sz="2000" b="1" u="sng" dirty="0">
                <a:solidFill>
                  <a:srgbClr val="FF0000"/>
                </a:solidFill>
              </a:rPr>
              <a:t>และ </a:t>
            </a:r>
            <a:r>
              <a:rPr lang="en-US" sz="2000" b="1" u="sng" dirty="0">
                <a:solidFill>
                  <a:srgbClr val="FF0000"/>
                </a:solidFill>
                <a:cs typeface="+mn-cs"/>
              </a:rPr>
              <a:t>3</a:t>
            </a:r>
            <a:endParaRPr lang="th-TH" sz="2000" b="1" u="sng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404040"/>
                </a:solidFill>
              </a:rPr>
              <a:t>(1) การจัดซื้อโดยตรงจากต่างประเทศ </a:t>
            </a:r>
            <a:r>
              <a:rPr lang="en-US" sz="2000" dirty="0">
                <a:solidFill>
                  <a:srgbClr val="404040"/>
                </a:solidFill>
                <a:cs typeface="+mn-cs"/>
              </a:rPr>
              <a:t>…</a:t>
            </a:r>
            <a:endParaRPr lang="th-TH" sz="2000" dirty="0">
              <a:solidFill>
                <a:srgbClr val="40404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404040"/>
                </a:solidFill>
              </a:rPr>
              <a:t>(2) การเช่าอสังหาริมทรัพย์</a:t>
            </a:r>
            <a:r>
              <a:rPr lang="en-US" sz="2000" dirty="0">
                <a:solidFill>
                  <a:srgbClr val="404040"/>
                </a:solidFill>
                <a:cs typeface="+mn-cs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404040"/>
                </a:solidFill>
              </a:rPr>
              <a:t>(</a:t>
            </a:r>
            <a:r>
              <a:rPr lang="en-US" sz="2000" dirty="0">
                <a:solidFill>
                  <a:srgbClr val="404040"/>
                </a:solidFill>
                <a:cs typeface="+mn-cs"/>
              </a:rPr>
              <a:t>3</a:t>
            </a:r>
            <a:r>
              <a:rPr lang="th-TH" sz="2000" dirty="0">
                <a:solidFill>
                  <a:srgbClr val="404040"/>
                </a:solidFill>
              </a:rPr>
              <a:t>)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วิธีคัดเลือก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ตาม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ม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.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56 (1) (ฉ)(ช)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404040"/>
                </a:solidFill>
              </a:rPr>
              <a:t>(</a:t>
            </a:r>
            <a:r>
              <a:rPr lang="en-US" sz="2000" dirty="0">
                <a:solidFill>
                  <a:srgbClr val="404040"/>
                </a:solidFill>
                <a:cs typeface="+mn-cs"/>
              </a:rPr>
              <a:t>4</a:t>
            </a:r>
            <a:r>
              <a:rPr lang="th-TH" sz="2000" dirty="0">
                <a:solidFill>
                  <a:srgbClr val="404040"/>
                </a:solidFill>
              </a:rPr>
              <a:t>)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วิธีเฉพาะเจาะจง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ตาม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ม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.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56 (2) (ค) (จ)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404040"/>
                </a:solidFill>
              </a:rPr>
              <a:t>(</a:t>
            </a:r>
            <a:r>
              <a:rPr lang="en-US" sz="2000" dirty="0">
                <a:solidFill>
                  <a:srgbClr val="404040"/>
                </a:solidFill>
                <a:cs typeface="+mn-cs"/>
              </a:rPr>
              <a:t>5</a:t>
            </a:r>
            <a:r>
              <a:rPr lang="th-TH" sz="2000" dirty="0">
                <a:solidFill>
                  <a:srgbClr val="404040"/>
                </a:solidFill>
              </a:rPr>
              <a:t>) กฎกระทรวงกำหนดกรณีการจัดซื้อจัดจ้างพัสดุโดยวิธี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เฉพาะเจาะจง พ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.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ศ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.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2561 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ข้อ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2</a:t>
            </a:r>
            <a:r>
              <a:rPr lang="th-TH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(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cs typeface="+mn-cs"/>
              </a:rPr>
              <a:t>5</a:t>
            </a:r>
            <a:r>
              <a:rPr lang="th-TH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" name="Striped Right Arrow 2"/>
          <p:cNvSpPr/>
          <p:nvPr/>
        </p:nvSpPr>
        <p:spPr>
          <a:xfrm>
            <a:off x="6296025" y="4433888"/>
            <a:ext cx="1671638" cy="412750"/>
          </a:xfrm>
          <a:prstGeom prst="stripedRightArrow">
            <a:avLst>
              <a:gd name="adj1" fmla="val 2747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170113" y="5106988"/>
            <a:ext cx="5422900" cy="1366837"/>
          </a:xfrm>
          <a:prstGeom prst="rect">
            <a:avLst/>
          </a:prstGeom>
          <a:solidFill>
            <a:srgbClr val="CCFF66"/>
          </a:solidFill>
          <a:ln w="38100">
            <a:solidFill>
              <a:srgbClr val="CCFF6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fontAlgn="auto">
              <a:spcAft>
                <a:spcPts val="0"/>
              </a:spcAft>
              <a:defRPr/>
            </a:pPr>
            <a:r>
              <a:rPr lang="th-TH" altLang="th-TH" sz="3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en-US" altLang="th-TH" sz="3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96 </a:t>
            </a:r>
            <a:r>
              <a:rPr lang="th-TH" altLang="th-TH" sz="3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วรรคสอง</a:t>
            </a:r>
          </a:p>
          <a:p>
            <a:pPr algn="thaiDist" fontAlgn="auto">
              <a:spcAft>
                <a:spcPts val="0"/>
              </a:spcAft>
              <a:defRPr/>
            </a:pPr>
            <a:r>
              <a:rPr lang="th-TH" altLang="th-TH" sz="2800" b="1" dirty="0">
                <a:solidFill>
                  <a:srgbClr val="0000FF"/>
                </a:solidFill>
                <a:latin typeface="EucrosiaUPC" pitchFamily="18" charset="-34"/>
                <a:cs typeface="Angsana New" panose="02020603050405020304" pitchFamily="18" charset="-34"/>
              </a:rPr>
              <a:t>ในกรณีที่การจัดซื้อจัดจ้างวงเงินเล็กน้อยจะไม่ทำข้อตกลงเป็นหนังสือไว้ต่อกันก็ได้ แต่ต้องมีหลักฐานการจัดซื้อจัดจ้าง</a:t>
            </a: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10199688" y="6381750"/>
            <a:ext cx="1846262" cy="360363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19063" y="981075"/>
            <a:ext cx="5538787" cy="8794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ค่าปรับ (เบี้ยปรับ)  </a:t>
            </a:r>
            <a:r>
              <a:rPr lang="en-US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&amp; </a:t>
            </a:r>
            <a:r>
              <a:rPr lang="th-TH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ค่าเสียหาย</a:t>
            </a:r>
          </a:p>
        </p:txBody>
      </p:sp>
      <p:cxnSp>
        <p:nvCxnSpPr>
          <p:cNvPr id="8" name="ตัวเชื่อมต่อตรง 7"/>
          <p:cNvCxnSpPr>
            <a:cxnSpLocks/>
          </p:cNvCxnSpPr>
          <p:nvPr/>
        </p:nvCxnSpPr>
        <p:spPr>
          <a:xfrm>
            <a:off x="12174538" y="0"/>
            <a:ext cx="1746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>
            <a:cxnSpLocks/>
          </p:cNvCxnSpPr>
          <p:nvPr/>
        </p:nvCxnSpPr>
        <p:spPr>
          <a:xfrm flipV="1">
            <a:off x="0" y="6858000"/>
            <a:ext cx="12174538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/>
          <p:cNvSpPr txBox="1"/>
          <p:nvPr/>
        </p:nvSpPr>
        <p:spPr>
          <a:xfrm>
            <a:off x="288925" y="2982913"/>
            <a:ext cx="4946650" cy="1692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marL="0" lvl="1" indent="457200" algn="thaiDist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h-TH" altLang="en-US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ค่าปรับ (เบี้ยปรับ)</a:t>
            </a:r>
            <a:r>
              <a:rPr lang="th-TH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th-TH" altLang="en-US" sz="3200" b="1" dirty="0">
                <a:solidFill>
                  <a:prstClr val="black"/>
                </a:solidFill>
              </a:rPr>
              <a:t>เป็นค่าเสียหายที่คู่สัญญาได้ตกลงกันไว้ล่วงหน้าไม่ต้องพิสูจน์ความเสียหาย</a:t>
            </a:r>
            <a:endParaRPr lang="th-TH" alt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69875" y="5314611"/>
            <a:ext cx="9073008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marL="0" lvl="1" indent="457200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ค่าเสียหาย</a:t>
            </a:r>
            <a:r>
              <a:rPr lang="th-TH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th-TH" altLang="en-US" sz="3600" b="1" dirty="0">
                <a:solidFill>
                  <a:prstClr val="black"/>
                </a:solidFill>
              </a:rPr>
              <a:t> </a:t>
            </a:r>
            <a:r>
              <a:rPr lang="th-TH" altLang="en-US" sz="3200" b="1" dirty="0">
                <a:solidFill>
                  <a:prstClr val="black"/>
                </a:solidFill>
              </a:rPr>
              <a:t>เป็นสิทธิเรียกร้องของคู่สัญญาเมื่อมีความเสียหายเกิดขึ้นแล้ว  ต้องพิสูจน์ความเสียหาย</a:t>
            </a:r>
            <a:endParaRPr lang="th-TH" alt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826125" y="2816225"/>
            <a:ext cx="6161088" cy="22463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>
              <a:defRPr/>
            </a:pPr>
            <a:r>
              <a:rPr lang="th-TH" sz="2800" b="1" dirty="0">
                <a:solidFill>
                  <a:schemeClr val="tx1"/>
                </a:solidFill>
                <a:cs typeface="+mj-cs"/>
              </a:rPr>
              <a:t> การจ้างที่ปรึกษา หากหน่วยงานของรัฐเห็นว่า ถ้าไม่กำหนดค่าปรับไว้ ให้กำหนดค่าปรับไว้ในสัญญาจะเกิดความเสียหาย</a:t>
            </a:r>
            <a:br>
              <a:rPr lang="th-TH" sz="2800" b="1" dirty="0">
                <a:solidFill>
                  <a:schemeClr val="tx1"/>
                </a:solidFill>
                <a:cs typeface="+mj-cs"/>
              </a:rPr>
            </a:br>
            <a:r>
              <a:rPr lang="th-TH" sz="2800" b="1" dirty="0">
                <a:solidFill>
                  <a:schemeClr val="tx1"/>
                </a:solidFill>
                <a:cs typeface="+mj-cs"/>
              </a:rPr>
              <a:t>แก่หน่วยงานของรัฐ ให้หน่วยงานของรัฐผู้จัดทำสัญญากำหนดค่าปรับไว้ในสัญญาเป็นรายวันในอัตราหรือจำนวนเงินตายตัว</a:t>
            </a:r>
            <a:br>
              <a:rPr lang="th-TH" sz="2800" b="1" dirty="0">
                <a:solidFill>
                  <a:schemeClr val="tx1"/>
                </a:solidFill>
                <a:cs typeface="+mj-cs"/>
              </a:rPr>
            </a:br>
            <a:r>
              <a:rPr lang="th-TH" sz="2800" b="1" dirty="0">
                <a:solidFill>
                  <a:schemeClr val="tx1"/>
                </a:solidFill>
                <a:cs typeface="+mj-cs"/>
              </a:rPr>
              <a:t>ในอัตราร้อยละ 0.01-0.10 ของราคางานจ้างนั้น</a:t>
            </a:r>
          </a:p>
        </p:txBody>
      </p:sp>
      <p:sp>
        <p:nvSpPr>
          <p:cNvPr id="6" name="ลูกศร: ขวา 5"/>
          <p:cNvSpPr/>
          <p:nvPr/>
        </p:nvSpPr>
        <p:spPr>
          <a:xfrm>
            <a:off x="5235575" y="3576638"/>
            <a:ext cx="590550" cy="50482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321925" y="25400"/>
            <a:ext cx="1846263" cy="30797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รูปภาพ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75187" y="656832"/>
            <a:ext cx="3600450" cy="1017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sz="6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การจ้างช่วง</a:t>
            </a:r>
            <a:endParaRPr lang="th-TH" sz="6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2782888" y="2670175"/>
            <a:ext cx="8169275" cy="922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5400" b="1" dirty="0">
                <a:solidFill>
                  <a:prstClr val="black"/>
                </a:solidFill>
                <a:latin typeface="EucrosiaUPC" pitchFamily="18" charset="-34"/>
              </a:rPr>
              <a:t>      </a:t>
            </a:r>
            <a:r>
              <a:rPr lang="th-TH" altLang="th-TH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ห้ามไปจ้างช่วง </a:t>
            </a:r>
            <a:r>
              <a:rPr lang="th-TH" altLang="th-TH" sz="4400" b="1" dirty="0">
                <a:solidFill>
                  <a:prstClr val="black"/>
                </a:solidFill>
                <a:latin typeface="EucrosiaUPC" pitchFamily="18" charset="-34"/>
              </a:rPr>
              <a:t>ไม่ว่าทั้งหมดหรือบางส่วน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4294967295"/>
          </p:nvPr>
        </p:nvSpPr>
        <p:spPr>
          <a:xfrm>
            <a:off x="657955" y="4558149"/>
            <a:ext cx="10876090" cy="1332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4000" b="1" u="sng" dirty="0">
                <a:solidFill>
                  <a:srgbClr val="FF0000"/>
                </a:solidFill>
                <a:latin typeface="EucrosiaUPC" pitchFamily="18" charset="-34"/>
                <a:cs typeface="+mj-cs"/>
              </a:rPr>
              <a:t>เว้นแต่ </a:t>
            </a:r>
            <a:r>
              <a:rPr lang="th-TH" altLang="th-TH" sz="4000" b="1" dirty="0">
                <a:solidFill>
                  <a:srgbClr val="FF0000"/>
                </a:solidFill>
                <a:latin typeface="EucrosiaUPC" pitchFamily="18" charset="-34"/>
                <a:cs typeface="+mj-cs"/>
              </a:rPr>
              <a:t>การจ้างช่วงบางส่วนที่ได้รับอนุญาต</a:t>
            </a:r>
            <a:r>
              <a:rPr lang="th-TH" altLang="th-TH" sz="4000" b="1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ฝ่าฝืนปรับไม่น้อยกว่าร้อยละ 10 </a:t>
            </a:r>
          </a:p>
          <a:p>
            <a:pPr marL="0" indent="0" defTabSz="914377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4000" b="1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ของวงเงินของงานที่จ้างช่วง</a:t>
            </a:r>
          </a:p>
        </p:txBody>
      </p:sp>
      <p:pic>
        <p:nvPicPr>
          <p:cNvPr id="111622" name="รูปภาพ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2495550"/>
            <a:ext cx="14652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: มุมมน 1"/>
          <p:cNvSpPr/>
          <p:nvPr/>
        </p:nvSpPr>
        <p:spPr>
          <a:xfrm>
            <a:off x="10272713" y="36513"/>
            <a:ext cx="1846262" cy="296862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360" y="741030"/>
            <a:ext cx="4595961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altLang="en-US" sz="48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3333FF"/>
                </a:solidFill>
                <a:latin typeface="Angsana New" pitchFamily="18" charset="-34"/>
              </a:rPr>
              <a:t>หลักประกันสัญญา</a:t>
            </a:r>
          </a:p>
        </p:txBody>
      </p:sp>
      <p:sp>
        <p:nvSpPr>
          <p:cNvPr id="112644" name="Rectangle 3"/>
          <p:cNvSpPr txBox="1">
            <a:spLocks noChangeArrowheads="1"/>
          </p:cNvSpPr>
          <p:nvPr/>
        </p:nvSpPr>
        <p:spPr bwMode="auto">
          <a:xfrm>
            <a:off x="192088" y="1785938"/>
            <a:ext cx="8588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071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8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Clr>
                <a:srgbClr val="317A43"/>
              </a:buClr>
              <a:buSzPct val="68000"/>
              <a:buFont typeface="Wingdings 3" panose="05040102010807070707" pitchFamily="18" charset="2"/>
              <a:buNone/>
            </a:pPr>
            <a:r>
              <a:rPr lang="th-TH" altLang="en-US" sz="3200" b="1">
                <a:solidFill>
                  <a:srgbClr val="000000"/>
                </a:solidFill>
                <a:latin typeface="Angsana New" panose="02020603050405020304" pitchFamily="18" charset="-34"/>
              </a:rPr>
              <a:t>ให้ใช้หลักประกันอย่างหนึ่งอย่างใด ดังนี้</a:t>
            </a:r>
          </a:p>
        </p:txBody>
      </p:sp>
      <p:sp>
        <p:nvSpPr>
          <p:cNvPr id="15" name="Rectangle 3"/>
          <p:cNvSpPr txBox="1">
            <a:spLocks/>
          </p:cNvSpPr>
          <p:nvPr/>
        </p:nvSpPr>
        <p:spPr bwMode="auto">
          <a:xfrm>
            <a:off x="2208213" y="2420938"/>
            <a:ext cx="8496300" cy="6604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365125" eaLnBrk="1" hangingPunct="1">
              <a:buClr>
                <a:srgbClr val="317A43"/>
              </a:buClr>
              <a:buFont typeface="Wingdings 2" pitchFamily="18" charset="2"/>
              <a:buNone/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1. เงินสด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2208213" y="3176588"/>
            <a:ext cx="8496300" cy="11684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 eaLnBrk="1" hangingPunct="1">
              <a:spcBef>
                <a:spcPts val="0"/>
              </a:spcBef>
              <a:buClr>
                <a:srgbClr val="317A43"/>
              </a:buClr>
              <a:buSzTx/>
              <a:buFont typeface="Wingdings 3" pitchFamily="18" charset="2"/>
              <a:buNone/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เช็คหรือ</a:t>
            </a:r>
            <a:r>
              <a:rPr lang="th-TH" sz="3200" b="1" dirty="0" err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ดราฟท์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ที่ธนาคารเซ็นสั่งจ่าย ซึ่งเป็นเช็คหรือ</a:t>
            </a:r>
            <a:r>
              <a:rPr lang="th-TH" sz="3200" b="1" dirty="0" err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ดราฟท์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ลงวันที่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ที่ใช้เช็คหรือ</a:t>
            </a:r>
            <a:r>
              <a:rPr lang="th-TH" sz="3200" b="1" dirty="0" err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ดราฟท์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นั้นชำระต่อเจ้าหน้าที่ หรือก่อนวันนั้นไม่เกิน 3 วันทำการ </a:t>
            </a:r>
          </a:p>
        </p:txBody>
      </p:sp>
      <p:sp>
        <p:nvSpPr>
          <p:cNvPr id="18" name="Rectangle 3"/>
          <p:cNvSpPr txBox="1">
            <a:spLocks/>
          </p:cNvSpPr>
          <p:nvPr/>
        </p:nvSpPr>
        <p:spPr bwMode="auto">
          <a:xfrm>
            <a:off x="2208213" y="4457700"/>
            <a:ext cx="8496300" cy="6604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365125" eaLnBrk="1" hangingPunct="1">
              <a:buClr>
                <a:srgbClr val="317A43"/>
              </a:buClr>
              <a:buFont typeface="Wingdings 2" pitchFamily="18" charset="2"/>
              <a:buNone/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3. หนังสือค้ำประกันของธนาคารในประเทศ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 bwMode="auto">
          <a:xfrm>
            <a:off x="2198688" y="5229225"/>
            <a:ext cx="8497887" cy="6604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365125" eaLnBrk="1" hangingPunct="1">
              <a:buClr>
                <a:srgbClr val="317A43"/>
              </a:buClr>
              <a:buFont typeface="Wingdings 2" pitchFamily="18" charset="2"/>
              <a:buNone/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4. หนังสือค้ำประกันของบริษัทเงินทุน</a:t>
            </a:r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2209800" y="6002338"/>
            <a:ext cx="8496300" cy="66040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365125" eaLnBrk="1" hangingPunct="1">
              <a:buClr>
                <a:srgbClr val="317A43"/>
              </a:buClr>
              <a:buFont typeface="Wingdings 2" pitchFamily="18" charset="2"/>
              <a:buNone/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5. พันธบัตรรัฐบาลไทย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315575" y="28575"/>
            <a:ext cx="1846263" cy="3048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360" y="741030"/>
            <a:ext cx="4595961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altLang="en-US" sz="48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3333FF"/>
                </a:solidFill>
                <a:latin typeface="Angsana New" pitchFamily="18" charset="-34"/>
              </a:rPr>
              <a:t>หลักประกันสัญญา</a:t>
            </a:r>
          </a:p>
        </p:txBody>
      </p:sp>
      <p:sp>
        <p:nvSpPr>
          <p:cNvPr id="113668" name="Rectangle 3"/>
          <p:cNvSpPr txBox="1">
            <a:spLocks noChangeArrowheads="1"/>
          </p:cNvSpPr>
          <p:nvPr/>
        </p:nvSpPr>
        <p:spPr bwMode="auto">
          <a:xfrm>
            <a:off x="1558925" y="2311400"/>
            <a:ext cx="93392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071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8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spcBef>
                <a:spcPts val="400"/>
              </a:spcBef>
              <a:buClr>
                <a:srgbClr val="317A43"/>
              </a:buClr>
              <a:buSzPct val="68000"/>
              <a:buFont typeface="Wingdings 3" panose="05040102010807070707" pitchFamily="18" charset="2"/>
              <a:buNone/>
            </a:pPr>
            <a:r>
              <a:rPr lang="th-TH" altLang="en-US" sz="4400" b="1">
                <a:solidFill>
                  <a:srgbClr val="C00000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	</a:t>
            </a:r>
            <a:r>
              <a:rPr lang="th-TH" altLang="en-US" sz="4400" b="1" u="sng">
                <a:solidFill>
                  <a:srgbClr val="C00000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มูลค่าหลักประกันสัญญาร้อยละ 5 ของราคาพัสดุที่จัดซื้อจัดจ้างในครั้งนั้น </a:t>
            </a:r>
            <a:r>
              <a:rPr lang="th-TH" altLang="en-US" sz="4000" b="1">
                <a:solidFill>
                  <a:srgbClr val="000000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เว้นแต่การจัดหาที่สำคัญพิเศษ กำหนดสูงกว่าร้อยละ 5 แต่ไม่เกินร้อยละ 10 ก็ได้</a:t>
            </a:r>
          </a:p>
          <a:p>
            <a:pPr algn="thaiDist" eaLnBrk="1" hangingPunct="1">
              <a:spcBef>
                <a:spcPts val="400"/>
              </a:spcBef>
              <a:buClr>
                <a:srgbClr val="317A43"/>
              </a:buClr>
              <a:buSzPct val="68000"/>
              <a:buFont typeface="Wingdings 3" panose="05040102010807070707" pitchFamily="18" charset="2"/>
              <a:buNone/>
            </a:pPr>
            <a:r>
              <a:rPr lang="th-TH" altLang="en-US" sz="4000" b="1">
                <a:solidFill>
                  <a:srgbClr val="000000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	</a:t>
            </a:r>
          </a:p>
          <a:p>
            <a:pPr algn="thaiDist" eaLnBrk="1" hangingPunct="1">
              <a:spcBef>
                <a:spcPts val="400"/>
              </a:spcBef>
              <a:buClr>
                <a:srgbClr val="317A43"/>
              </a:buClr>
              <a:buSzPct val="68000"/>
              <a:buFont typeface="Wingdings 3" panose="05040102010807070707" pitchFamily="18" charset="2"/>
              <a:buNone/>
            </a:pPr>
            <a:r>
              <a:rPr lang="th-TH" altLang="en-US" sz="4000" b="1">
                <a:solidFill>
                  <a:srgbClr val="000000"/>
                </a:solidFill>
                <a:latin typeface="Angsana New" panose="02020603050405020304" pitchFamily="18" charset="-34"/>
                <a:sym typeface="Wingdings 2" panose="05020102010507070707" pitchFamily="18" charset="2"/>
              </a:rPr>
              <a:t>	กรณีหน่วยงานของรัฐเป็นผู้ยื่นข้อเสนอหรือเป็นคู่สัญญา ไม่ต้องวางหลักประกัน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1847850" y="2492375"/>
            <a:ext cx="215900" cy="2492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1847850" y="4926013"/>
            <a:ext cx="215900" cy="2492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30163"/>
            <a:ext cx="1846262" cy="3365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169</a:t>
            </a:r>
          </a:p>
        </p:txBody>
      </p:sp>
      <p:sp>
        <p:nvSpPr>
          <p:cNvPr id="3" name="สี่เหลี่ยมผืนผ้า: มุมมน 2"/>
          <p:cNvSpPr/>
          <p:nvPr/>
        </p:nvSpPr>
        <p:spPr>
          <a:xfrm>
            <a:off x="8321675" y="30163"/>
            <a:ext cx="1846263" cy="3365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035050" y="2644775"/>
            <a:ext cx="7989888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บทที่ 2 </a:t>
            </a:r>
            <a:endParaRPr lang="th-TH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th-TH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การจัดทำร่างขอบเขตของงานจ้างที่ปรึกษา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360" y="741030"/>
            <a:ext cx="4595961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altLang="en-US" sz="48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3333FF"/>
                </a:solidFill>
                <a:latin typeface="Angsana New" pitchFamily="18" charset="-34"/>
              </a:rPr>
              <a:t>หลักประกันสัญญา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1416050" y="2997200"/>
            <a:ext cx="215900" cy="2492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428750" y="4335463"/>
            <a:ext cx="215900" cy="2492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1198563" y="2874963"/>
            <a:ext cx="9907587" cy="4459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5" indent="0" algn="thaiDist">
              <a:spcAft>
                <a:spcPts val="0"/>
              </a:spcAft>
              <a:buClr>
                <a:srgbClr val="317A43"/>
              </a:buClr>
              <a:buFont typeface="Wingdings 3" pitchFamily="18" charset="2"/>
              <a:buNone/>
              <a:tabLst>
                <a:tab pos="450203" algn="l"/>
                <a:tab pos="900408" algn="l"/>
                <a:tab pos="1170276" algn="l"/>
              </a:tabLst>
              <a:defRPr/>
            </a:pPr>
            <a:r>
              <a:rPr lang="th-TH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  <a:t>	</a:t>
            </a:r>
            <a:r>
              <a:rPr lang="th-TH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  <a:t>ให้คืนแก่คู่สัญญา หรือผู้ค้ำประกันโดยเร็ว และอย่างช้าต้องไม่เกิน 15 วัน </a:t>
            </a:r>
            <a:br>
              <a:rPr lang="th-TH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</a:br>
            <a:r>
              <a:rPr lang="th-TH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Wingdings" pitchFamily="2" charset="2"/>
              </a:rPr>
              <a:t>นับถัดจากวันที่คู่สัญญาพ้นข้อผูกพันตามสัญญาแล้ว</a:t>
            </a:r>
          </a:p>
          <a:p>
            <a:pPr marL="109535" indent="0" algn="thaiDist">
              <a:spcAft>
                <a:spcPts val="0"/>
              </a:spcAft>
              <a:buClr>
                <a:srgbClr val="317A43"/>
              </a:buClr>
              <a:buFont typeface="Wingdings 3" pitchFamily="18" charset="2"/>
              <a:buNone/>
              <a:tabLst>
                <a:tab pos="450203" algn="l"/>
                <a:tab pos="900408" algn="l"/>
                <a:tab pos="1170276" algn="l"/>
              </a:tabLst>
              <a:defRPr/>
            </a:pPr>
            <a:endParaRPr lang="th-TH" altLang="en-US" sz="16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  <a:p>
            <a:pPr marL="109535" indent="0" algn="thaiDist">
              <a:spcAft>
                <a:spcPts val="0"/>
              </a:spcAft>
              <a:buClr>
                <a:srgbClr val="317A43"/>
              </a:buClr>
              <a:buFont typeface="Wingdings 3" pitchFamily="18" charset="2"/>
              <a:buNone/>
              <a:tabLst>
                <a:tab pos="450203" algn="l"/>
                <a:tab pos="900408" algn="l"/>
                <a:tab pos="1170276" algn="l"/>
              </a:tabLst>
              <a:defRPr/>
            </a:pP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	หนังสือค้ำประกันของธนาคาร บริษัทเงินทุนหรือบริษัทเงินทุนหลักทรัพย์ </a:t>
            </a:r>
            <a:b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</a:br>
            <a:r>
              <a:rPr lang="th-TH" altLang="en-US" sz="3200" b="1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  <a:sym typeface="Wingdings" pitchFamily="2" charset="2"/>
              </a:rPr>
              <a:t>ในกรณีที่ผู้ยื่นข้อเสนอหรือคู่สัญญาไม่มารับภายในกำหนดเวลาข้างต้นให้รีบส่งต้นฉบับหนังสือค้ำประกันให้แก่ผู้ยื่นข้อเสนอหรือคู่สัญญาโดยทางไปรษณีย์ลงทะเบียนโดยเร็ว พร้อมกับแจ้งให้ธนาคาร บริษัทเงินทุนหรือบริษัทเงินทุนหลักทรัพย์ผู้ค้ำประกันทราบด้วย</a:t>
            </a:r>
          </a:p>
          <a:p>
            <a:pPr marL="109535" indent="0" algn="thaiDist">
              <a:spcAft>
                <a:spcPts val="0"/>
              </a:spcAft>
              <a:buClr>
                <a:srgbClr val="317A43"/>
              </a:buClr>
              <a:buFont typeface="Wingdings 3" pitchFamily="18" charset="2"/>
              <a:buNone/>
              <a:tabLst>
                <a:tab pos="450203" algn="l"/>
                <a:tab pos="900408" algn="l"/>
                <a:tab pos="1170276" algn="l"/>
              </a:tabLst>
              <a:defRPr/>
            </a:pPr>
            <a:endParaRPr lang="th-TH" altLang="en-US" sz="32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  <a:p>
            <a:pPr algn="thaiDist" eaLnBrk="1" hangingPunct="1">
              <a:lnSpc>
                <a:spcPct val="90000"/>
              </a:lnSpc>
              <a:buClr>
                <a:srgbClr val="317A43"/>
              </a:buClr>
              <a:buFont typeface="Wingdings" pitchFamily="2" charset="2"/>
              <a:buNone/>
              <a:defRPr/>
            </a:pPr>
            <a:endParaRPr lang="th-TH" altLang="en-US" sz="3200" b="1" dirty="0">
              <a:solidFill>
                <a:srgbClr val="000000"/>
              </a:solidFill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98018" y="1766744"/>
            <a:ext cx="4595961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h-TH" altLang="en-US" sz="40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172A31">
                    <a:lumMod val="75000"/>
                    <a:lumOff val="25000"/>
                  </a:srgbClr>
                </a:solidFill>
                <a:latin typeface="Angsana New" pitchFamily="18" charset="-34"/>
              </a:rPr>
              <a:t>การคืนหลักประกันสัญญา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317163" y="68263"/>
            <a:ext cx="1846262" cy="3365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360" y="741030"/>
            <a:ext cx="4595961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altLang="en-US" sz="48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3333FF"/>
                </a:solidFill>
                <a:latin typeface="Angsana New" pitchFamily="18" charset="-34"/>
              </a:rPr>
              <a:t>หลักประกันสัญญา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3592" y="1802526"/>
            <a:ext cx="7698582" cy="7955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h-TH" altLang="en-US" sz="4000" b="1" dirty="0">
                <a:ln>
                  <a:solidFill>
                    <a:srgbClr val="172A31">
                      <a:lumMod val="90000"/>
                      <a:lumOff val="10000"/>
                    </a:srgbClr>
                  </a:solidFill>
                </a:ln>
                <a:solidFill>
                  <a:srgbClr val="172A31">
                    <a:lumMod val="75000"/>
                    <a:lumOff val="25000"/>
                  </a:srgbClr>
                </a:solidFill>
                <a:latin typeface="Angsana New" pitchFamily="18" charset="-34"/>
              </a:rPr>
              <a:t>กรณีมีเหตุที่ทำให้หลักประกันสัญญาเปลี่ยนแปลงไป</a:t>
            </a:r>
          </a:p>
        </p:txBody>
      </p:sp>
      <p:sp>
        <p:nvSpPr>
          <p:cNvPr id="11" name="Rectangle 6"/>
          <p:cNvSpPr/>
          <p:nvPr/>
        </p:nvSpPr>
        <p:spPr>
          <a:xfrm>
            <a:off x="1463174" y="2623323"/>
            <a:ext cx="9265653" cy="954107"/>
          </a:xfrm>
          <a:prstGeom prst="rect">
            <a:avLst/>
          </a:prstGeom>
          <a:solidFill>
            <a:srgbClr val="FDF9E7">
              <a:lumMod val="90000"/>
            </a:srgbClr>
          </a:solidFill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2800" b="1" kern="0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 กรณีแก้ไขสัญญาและมีผลทำให้วงเงินตามสัญญาเปลี่ยนแปลงไปจากเดิม โดยมีวงเงินเพิ่มขึ้น </a:t>
            </a:r>
            <a:endParaRPr lang="th-TH" sz="2800" kern="0" dirty="0">
              <a:solidFill>
                <a:srgbClr val="008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2800" b="1" kern="0" dirty="0">
                <a:solidFill>
                  <a:srgbClr val="008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 ให้คู่สัญญานำหลักประกันสัญญามาวางเท่ากับวงเงิน หลักประกันสัญญาที่ได้เพิ่มขึ้น 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463174" y="3714915"/>
            <a:ext cx="9265652" cy="1864985"/>
          </a:xfrm>
          <a:prstGeom prst="rect">
            <a:avLst/>
          </a:prstGeom>
          <a:solidFill>
            <a:srgbClr val="683F3A">
              <a:lumMod val="20000"/>
              <a:lumOff val="8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ถ้าหลักประกันสัญญาที่คู่สัญญานำมามอบไว้เพื่อเป็นหลักประกันการปฏิบัติตามสัญญาลดลง หรือเสื่อมค่าลง หรือมีอายุไม่ครอบคลุมถึงความรับผิดของคู่สัญญาตลอดอายุสัญญา ไม่ว่าด้วยเหตุใดๆ ก็ตาม รวมถึงส่งมอบงานล่าช้าเป็นเหตุให้ระยะเวลาแล้วเสร็จหรือวันครบกำหนดความรับผิดในความชำรุดบกพร่องตามสัญญาเปลี่ยนแปลงไป</a:t>
            </a:r>
          </a:p>
        </p:txBody>
      </p:sp>
      <p:sp>
        <p:nvSpPr>
          <p:cNvPr id="13" name="สี่เหลี่ยมผืนผ้า 1"/>
          <p:cNvSpPr/>
          <p:nvPr/>
        </p:nvSpPr>
        <p:spPr>
          <a:xfrm>
            <a:off x="1463173" y="5811122"/>
            <a:ext cx="9265651" cy="872480"/>
          </a:xfrm>
          <a:prstGeom prst="rect">
            <a:avLst/>
          </a:prstGeom>
          <a:solidFill>
            <a:srgbClr val="33A48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85725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คู่สัญญาต้องหาหลักประกันใหม่หรือหลักประกันเพิ่มเติมให้มีจำนวนครบถ้วนตามมูลค่า</a:t>
            </a:r>
            <a:br>
              <a:rPr lang="th-TH" sz="2800" b="1" kern="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</a:br>
            <a:r>
              <a:rPr lang="th-TH" sz="2800" b="1" kern="0" dirty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ที่กำหนดในสัญญามามอบให้ภายในระยะเวลาที่หน่วยงานของรัฐกำหนด 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58738"/>
            <a:ext cx="1846262" cy="34607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รูปภาพ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576263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หลักประกันการรับเงินล่วงหน้า</a:t>
            </a:r>
          </a:p>
        </p:txBody>
      </p:sp>
      <p:sp>
        <p:nvSpPr>
          <p:cNvPr id="116740" name="กล่องข้อความ 3"/>
          <p:cNvSpPr txBox="1">
            <a:spLocks noChangeArrowheads="1"/>
          </p:cNvSpPr>
          <p:nvPr/>
        </p:nvSpPr>
        <p:spPr bwMode="auto">
          <a:xfrm>
            <a:off x="911225" y="2636838"/>
            <a:ext cx="10369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  <a:tab pos="900113" algn="l"/>
                <a:tab pos="1349375" algn="l"/>
                <a:tab pos="1619250" algn="l"/>
                <a:tab pos="19796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th-TH" altLang="th-TH" sz="3200" b="1">
                <a:solidFill>
                  <a:srgbClr val="843C0C"/>
                </a:solidFill>
                <a:latin typeface="Angsana New" panose="02020603050405020304" pitchFamily="18" charset="-34"/>
              </a:rPr>
              <a:t>	หากหน่วยงานของรัฐได้หักเงินที่จะจ่ายแต่ละครั้งที่จะใช้คืนเงินล่วงหน้าที่คู่สัญญา</a:t>
            </a:r>
            <a:br>
              <a:rPr lang="th-TH" altLang="th-TH" sz="3200" b="1">
                <a:solidFill>
                  <a:srgbClr val="843C0C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solidFill>
                  <a:srgbClr val="843C0C"/>
                </a:solidFill>
                <a:latin typeface="Angsana New" panose="02020603050405020304" pitchFamily="18" charset="-34"/>
              </a:rPr>
              <a:t>ได้รับไปเป็นจำนวนเท่าใดแล้ว หรือนำหลักประกันมาวางเท่ากับมูลค่าของเงินที่ต้องหัก </a:t>
            </a:r>
            <a:br>
              <a:rPr lang="th-TH" altLang="th-TH" sz="3200" b="1">
                <a:solidFill>
                  <a:srgbClr val="843C0C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solidFill>
                  <a:srgbClr val="843C0C"/>
                </a:solidFill>
                <a:latin typeface="Angsana New" panose="02020603050405020304" pitchFamily="18" charset="-34"/>
              </a:rPr>
              <a:t>คู่สัญญาสามารถขอคืนหลักประกันการรับเงินล่วงหน้าแต่บางส่วนได้ ทั้งนี้ จะต้องระบุไว้เป็นเงื่อนไขในเอกสารเชิญชวนและในสัญญาด้วย</a:t>
            </a:r>
            <a:endParaRPr lang="en-US" altLang="th-TH" sz="2000" b="1">
              <a:solidFill>
                <a:srgbClr val="843C0C"/>
              </a:solidFill>
              <a:latin typeface="Angsana New" panose="02020603050405020304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67950" y="55563"/>
            <a:ext cx="1846263" cy="3492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2088" y="620713"/>
            <a:ext cx="9144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หลักประกันผลงาน </a:t>
            </a:r>
          </a:p>
        </p:txBody>
      </p:sp>
      <p:sp>
        <p:nvSpPr>
          <p:cNvPr id="118788" name="กล่องข้อความ 21"/>
          <p:cNvSpPr txBox="1">
            <a:spLocks noChangeArrowheads="1"/>
          </p:cNvSpPr>
          <p:nvPr/>
        </p:nvSpPr>
        <p:spPr bwMode="auto">
          <a:xfrm>
            <a:off x="666750" y="2647950"/>
            <a:ext cx="10858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  <a:t>	ในการจ้างที่ปรึกษาจากหน่วยงานของรัฐที่แบ่งการชำระเงินออกเป็นงวด ให้ผู้ว่าจ้างหักเงิน</a:t>
            </a:r>
            <a:b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  <a:t>ที่จะจ่ายแต่ละครั้งในอัตราไม่ต่ำกว่าร้อยละห้าแต่ไม่เกินร้อยละสิบของเงินค่าจ้าง เพื่อเป็นการประกันผลงาน หรือจะให้หน่วยงานของรัฐที่เป็นที่ปรึกษาใช้หนังสือค้ำประกันของธนาคารหรือหนังสือ</a:t>
            </a:r>
            <a:b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</a:br>
            <a: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  <a:t>ค้ำประกันอิเล็กทรอนิกส์ของธนาคารภายในประเทศที่มีอายุการค้ำประกันตามที่ผู้ว่าจ้างจะกำหนดมาวางค้ำประกันแทนเงินที่หักไว้ก็ได้ ทั้งนี้ ให้กำหนดเป็นเงื่อนไขไว้ในสัญญาด้วย</a:t>
            </a:r>
          </a:p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 sz="3200" b="1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115888"/>
            <a:ext cx="1846262" cy="338137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328738" y="2644775"/>
            <a:ext cx="7404100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บทที่ 6</a:t>
            </a:r>
            <a:endParaRPr lang="th-TH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th-TH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การบริหารสัญญาและการตรวจรับพัสดุ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รูปภาพ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56343" y="1988840"/>
            <a:ext cx="10888895" cy="1059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70AD47">
                    <a:lumMod val="50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กำกับและติดตามงานจ้างที่ปรึกษาให้เป็นไปตามเงื่อนไขที่กำหนดไว้ในสัญญาหรือข้อตกลง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68638" y="477838"/>
            <a:ext cx="86772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Angsana New" panose="02020603050405020304" pitchFamily="18" charset="-34"/>
              </a:rPr>
              <a:t>หน้าที่คณะกรรมการตรวจรับพัสดุในงานจ้างที่ปรึกษา</a:t>
            </a:r>
          </a:p>
        </p:txBody>
      </p:sp>
      <p:pic>
        <p:nvPicPr>
          <p:cNvPr id="120837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25" y="-314325"/>
            <a:ext cx="27384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กราฟิก 7" descr="ป้าย 1 ด้วยสีเติมแบบทึบ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8" y="1990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35652" y="3186310"/>
            <a:ext cx="10888895" cy="1059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ตรวจรับงานจ้างที่ปรึกษา ณ ที่ทำการของผู้ว่าจ้าง หรือสถานที่ซึ่งกำหนดไว้ในสัญญาหรือข้อตกลง</a:t>
            </a:r>
          </a:p>
        </p:txBody>
      </p:sp>
      <p:pic>
        <p:nvPicPr>
          <p:cNvPr id="120840" name="กราฟิก 10" descr="ป้าย ด้วยสีเติมแบบทึบ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3219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856343" y="4393966"/>
            <a:ext cx="10888895" cy="1469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70AD47">
                    <a:lumMod val="50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ให้ตรวจโดยปกติให้ตรวจรับงานจ้างในวันที่ที่ปรึกษานำผลงานมาส่ง และให้ดำเนินการให้เสร็จสิ้นไป	โดยเร็วที่สุดพัสดุในวันที่ผู้ขายหรือผู้รับจ้างนำพัสดุมาส่งและให้ดำเนินการให้เสร็จสิ้น โดยเร็วที่สุด </a:t>
            </a:r>
          </a:p>
        </p:txBody>
      </p:sp>
      <p:pic>
        <p:nvPicPr>
          <p:cNvPr id="120842" name="กราฟิก 12" descr="ป้าย 3 ด้วยสีเติมแบบทึบ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6783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: มุมมน 2"/>
          <p:cNvSpPr/>
          <p:nvPr/>
        </p:nvSpPr>
        <p:spPr>
          <a:xfrm>
            <a:off x="10199688" y="6376988"/>
            <a:ext cx="1846262" cy="3937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รูปภาพ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56343" y="1628800"/>
            <a:ext cx="10888895" cy="4536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 </a:t>
            </a:r>
            <a:r>
              <a:rPr lang="th-TH" sz="3200" b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เมื่อตรวจถูกต้องและครบถ้วนตามที่กำหนดไว้ในสัญญาหรือข้อตกลงแล้ว </a:t>
            </a: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ให้รับงานจ้าง</a:t>
            </a:r>
            <a:b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ที่ปรึกษาไว้และถือว่าที่ปรึกษาได้ส่งมอบงานถูกต้องครบถ้วนตั้งแต่วันที่ที่ปรึกษานำผลงานมาส่ง </a:t>
            </a:r>
            <a:b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แล้วมอบแก่เจ้าหน้าที่พร้อมทำใบตรวจรับ โดยลงชื่อไว้เป็นหลักฐานอย่างน้อย 2 ฉบับ มอบแก่</a:t>
            </a:r>
            <a:b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ที่ปรึกษา 1 ฉบับ และเจ้าหน้าที่ 1 ฉบับ เพื่อทำการเบิกจ่ายเงินตามระเบียบว่าด้วยการเบิกจ่าย</a:t>
            </a:r>
            <a:b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ของหน่วยงานของรัฐ และรายงานให้หัวหน้าหน่วยงานของรัฐทราบ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 b="1" dirty="0"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Angsana New" panose="02020603050405020304" pitchFamily="18" charset="-34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 	ในกรณีที่เห็นว่าผลงานที่ส่งมอบทั้งหมดหรืองวดใดก็ตามไม่เป็นไปตามข้อกำหนดในสัญญาหรือข้อตกลง 	มีอำนาจสั่งให้แก้ไขเปลี่ยนแปลงเพิ่มเติม หรือตัดทอนซึ่งงานตามสัญญา แล้วให้รายงานหัวหน้า	หน่วยงานของรัฐผ่านหัวหน้าเจ้าหน้าที่เพื่อทราบ หรือสั่งการ แล้วแต่กรณี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 b="1" dirty="0">
              <a:solidFill>
                <a:prstClr val="black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Angsana New" panose="02020603050405020304" pitchFamily="18" charset="-34"/>
            </a:endParaRPr>
          </a:p>
        </p:txBody>
      </p:sp>
      <p:pic>
        <p:nvPicPr>
          <p:cNvPr id="121860" name="กราฟิก 11" descr="ป้าย 4 ด้วยสีเติมแบบทึบ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3" y="16414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3068638" y="477838"/>
            <a:ext cx="86772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Angsana New" panose="02020603050405020304" pitchFamily="18" charset="-34"/>
              </a:rPr>
              <a:t>หน้าที่คณะกรรมการตรวจรับพัสดุในงานจ้างที่ปรึกษา</a:t>
            </a:r>
          </a:p>
        </p:txBody>
      </p:sp>
      <p:pic>
        <p:nvPicPr>
          <p:cNvPr id="121862" name="รูปภาพ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25" y="-314325"/>
            <a:ext cx="27384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: มุมมน 2"/>
          <p:cNvSpPr/>
          <p:nvPr/>
        </p:nvSpPr>
        <p:spPr>
          <a:xfrm>
            <a:off x="10199688" y="6376988"/>
            <a:ext cx="1846262" cy="3937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รูปภาพ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56343" y="2133535"/>
            <a:ext cx="10888895" cy="2015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ในกรณีกรรมการตรวจรับบางคนไม่ยอมรับงาน ให้กรรมการดังกล่าวทำความเห็นแย้งไว้แล้วให้เสนอ	หัวหน้าหน่วยงานของรัฐเพื่อพิจารณาสั่งการ ถ้าหัวหน้าหน่วยงานของรัฐสั่งการให้รับผลงานนั้นไว้</a:t>
            </a:r>
            <a:b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	จึงดำเนินการตาม (4)</a:t>
            </a:r>
          </a:p>
        </p:txBody>
      </p:sp>
      <p:pic>
        <p:nvPicPr>
          <p:cNvPr id="122884" name="กราฟิก 7" descr="ป้าย 5 ด้วยสีเติมแบบทึบ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63" y="2252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3068638" y="477838"/>
            <a:ext cx="86772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latin typeface="EucrosiaUPC" pitchFamily="18" charset="-34"/>
                <a:cs typeface="Angsana New" panose="02020603050405020304" pitchFamily="18" charset="-34"/>
              </a:rPr>
              <a:t>หน้าที่คณะกรรมการตรวจรับพัสดุในงานจ้างที่ปรึกษา</a:t>
            </a:r>
          </a:p>
        </p:txBody>
      </p:sp>
      <p:pic>
        <p:nvPicPr>
          <p:cNvPr id="122886" name="รูปภาพ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25" y="-314325"/>
            <a:ext cx="27384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: มุมมน 2"/>
          <p:cNvSpPr/>
          <p:nvPr/>
        </p:nvSpPr>
        <p:spPr>
          <a:xfrm>
            <a:off x="10199688" y="6376988"/>
            <a:ext cx="1846262" cy="3937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1925" y="611188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การแก้ไขสัญญา</a:t>
            </a:r>
          </a:p>
        </p:txBody>
      </p:sp>
      <p:sp>
        <p:nvSpPr>
          <p:cNvPr id="123908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2855913" y="4359275"/>
            <a:ext cx="1368425" cy="442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991619" y="2708920"/>
            <a:ext cx="6180481" cy="294599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9A6E4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5800" b="1" dirty="0">
                <a:solidFill>
                  <a:srgbClr val="F79646">
                    <a:lumMod val="50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+mj-cs"/>
              </a:rPr>
              <a:t>สัญญาที่ลงนามแล้ว แก้ไขไม่ได้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4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เว้นแต่</a:t>
            </a:r>
          </a:p>
          <a:p>
            <a:pPr marL="361950"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5100" b="1" dirty="0">
                <a:solidFill>
                  <a:srgbClr val="0000FF"/>
                </a:solidFill>
                <a:latin typeface="EucrosiaUPC" pitchFamily="18" charset="-34"/>
                <a:cs typeface="+mj-cs"/>
              </a:rPr>
              <a:t> แก้ตามความเห็นสำนักงานอัยการสูงสุด</a:t>
            </a:r>
          </a:p>
          <a:p>
            <a:pPr marL="361950"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5100" b="1" dirty="0">
                <a:solidFill>
                  <a:srgbClr val="0000FF"/>
                </a:solidFill>
                <a:latin typeface="EucrosiaUPC" pitchFamily="18" charset="-34"/>
                <a:cs typeface="+mj-cs"/>
              </a:rPr>
              <a:t> จำเป็น ไม่ทำให้เสียประโยชน์ </a:t>
            </a:r>
          </a:p>
          <a:p>
            <a:pPr marL="361950"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5100" b="1" dirty="0">
                <a:solidFill>
                  <a:srgbClr val="0000FF"/>
                </a:solidFill>
                <a:latin typeface="EucrosiaUPC" pitchFamily="18" charset="-34"/>
                <a:cs typeface="+mj-cs"/>
              </a:rPr>
              <a:t> เพื่อประโยชน์แก่หน่วยงาน หรือประโยชน์สาธารณะ</a:t>
            </a:r>
          </a:p>
          <a:p>
            <a:pPr marL="361950"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altLang="th-TH" sz="5100" b="1" dirty="0">
                <a:solidFill>
                  <a:srgbClr val="0000FF"/>
                </a:solidFill>
                <a:latin typeface="EucrosiaUPC" pitchFamily="18" charset="-34"/>
                <a:cs typeface="+mj-cs"/>
              </a:rPr>
              <a:t> กรณีอื่นที่กำหนดในกฎกระทรวง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altLang="th-TH" b="1" dirty="0">
              <a:solidFill>
                <a:srgbClr val="0000FF"/>
              </a:solidFill>
              <a:latin typeface="EucrosiaUPC" pitchFamily="18" charset="-34"/>
              <a:cs typeface="+mj-cs"/>
            </a:endParaRPr>
          </a:p>
        </p:txBody>
      </p:sp>
      <p:pic>
        <p:nvPicPr>
          <p:cNvPr id="123910" name="รูปภาพ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602">
            <a:off x="7015163" y="1550988"/>
            <a:ext cx="46228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Subtitle 2"/>
          <p:cNvSpPr txBox="1">
            <a:spLocks/>
          </p:cNvSpPr>
          <p:nvPr/>
        </p:nvSpPr>
        <p:spPr bwMode="auto">
          <a:xfrm>
            <a:off x="7366000" y="3760788"/>
            <a:ext cx="4197350" cy="1893887"/>
          </a:xfrm>
          <a:prstGeom prst="rect">
            <a:avLst/>
          </a:prstGeom>
          <a:solidFill>
            <a:schemeClr val="bg1"/>
          </a:solidFill>
          <a:ln w="38100">
            <a:solidFill>
              <a:srgbClr val="C9A6E4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eaLnBrk="1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th-TH" altLang="th-TH" sz="3600" b="1">
                <a:solidFill>
                  <a:srgbClr val="008000"/>
                </a:solidFill>
                <a:latin typeface="EucrosiaUPC" panose="02020603050405020304" pitchFamily="18" charset="-34"/>
              </a:rPr>
              <a:t> </a:t>
            </a:r>
            <a:r>
              <a:rPr lang="th-TH" altLang="th-TH" b="1">
                <a:solidFill>
                  <a:srgbClr val="008000"/>
                </a:solidFill>
                <a:latin typeface="EucrosiaUPC" panose="02020603050405020304" pitchFamily="18" charset="-34"/>
              </a:rPr>
              <a:t> การแก้ไขสัญญาที่เห็นว่าจะมีปัญหาในทางเสียประโยชน์หรือไม่รัดกุมเพียงพอให้ส่งสำนักงานอัยการสูงสุดพิจารณา</a:t>
            </a:r>
            <a:br>
              <a:rPr lang="th-TH" altLang="th-TH" b="1">
                <a:solidFill>
                  <a:srgbClr val="008000"/>
                </a:solidFill>
                <a:latin typeface="EucrosiaUPC" panose="02020603050405020304" pitchFamily="18" charset="-34"/>
              </a:rPr>
            </a:br>
            <a:r>
              <a:rPr lang="th-TH" altLang="th-TH" b="1">
                <a:solidFill>
                  <a:srgbClr val="008000"/>
                </a:solidFill>
                <a:latin typeface="EucrosiaUPC" panose="02020603050405020304" pitchFamily="18" charset="-34"/>
              </a:rPr>
              <a:t>ให้ความเห็นชอบก่อน</a:t>
            </a:r>
          </a:p>
        </p:txBody>
      </p:sp>
      <p:sp>
        <p:nvSpPr>
          <p:cNvPr id="6" name="สี่เหลี่ยมผืนผ้า: มุมมน 5"/>
          <p:cNvSpPr/>
          <p:nvPr/>
        </p:nvSpPr>
        <p:spPr>
          <a:xfrm>
            <a:off x="10272713" y="104775"/>
            <a:ext cx="1773237" cy="315913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พ.ร.บ. มาตรา 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1925" y="611188"/>
            <a:ext cx="9144000" cy="11969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th-TH" altLang="th-TH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การแก้ไขสัญญา</a:t>
            </a:r>
          </a:p>
        </p:txBody>
      </p:sp>
      <p:sp>
        <p:nvSpPr>
          <p:cNvPr id="124932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2855913" y="4359275"/>
            <a:ext cx="1368425" cy="442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2000">
              <a:solidFill>
                <a:srgbClr val="000000"/>
              </a:solidFill>
              <a:latin typeface="CordiaUPC" panose="020B0304020202020204" pitchFamily="34" charset="-34"/>
              <a:ea typeface="Times New Roman" panose="02020603050405020304" pitchFamily="18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50863" y="1917700"/>
            <a:ext cx="8280400" cy="9366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0000FF"/>
                </a:solidFill>
                <a:latin typeface="EucrosiaUPC" pitchFamily="18" charset="-34"/>
              </a:rPr>
              <a:t> ต้องอยู่ภายในขอบข่ายแห่งวัตถุประสงค์เดิมของสัญญาหรือข้อตกลงนั้น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 ก่อนแก้ไขสัญญาหรือข้อตกลง หน่วยงานของรัฐจะต้องพิจารณาเปรียบเทียบ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575050" y="3205163"/>
            <a:ext cx="2232025" cy="4286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คุณภาพของพัสดุ </a:t>
            </a:r>
            <a:endParaRPr lang="th-TH" sz="2800" kern="0" dirty="0">
              <a:solidFill>
                <a:srgbClr val="FF0000"/>
              </a:solidFill>
              <a:latin typeface="Eucrosia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75050" y="3633788"/>
            <a:ext cx="2592388" cy="5715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รายละเอียดของงาน </a:t>
            </a:r>
            <a:endParaRPr lang="th-TH" sz="2800" kern="0" dirty="0">
              <a:solidFill>
                <a:srgbClr val="FF0000"/>
              </a:solidFill>
              <a:latin typeface="EucrosiaUPC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47059" y="5363241"/>
            <a:ext cx="11532807" cy="902823"/>
          </a:xfrm>
          <a:prstGeom prst="rect">
            <a:avLst/>
          </a:prstGeom>
          <a:gradFill rotWithShape="1">
            <a:gsLst>
              <a:gs pos="0">
                <a:srgbClr val="FDECC8">
                  <a:tint val="100000"/>
                  <a:shade val="100000"/>
                  <a:satMod val="130000"/>
                </a:srgbClr>
              </a:gs>
              <a:gs pos="100000">
                <a:srgbClr val="FDECC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เมื่อผู้</a:t>
            </a:r>
            <a:r>
              <a:rPr lang="th-TH" sz="2800" b="1" u="sng" kern="0" dirty="0">
                <a:solidFill>
                  <a:srgbClr val="FF0000"/>
                </a:solidFill>
                <a:latin typeface="EucrosiaUPC" pitchFamily="18" charset="-34"/>
              </a:rPr>
              <a:t>มีอำนาจอนุมัติสั่งซื้อหรือสั่งจ้าง</a:t>
            </a: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แล้วแต่กรณี ได้อนุมัติการแก้ไขสัญญาหรือข้อตกลงแล้ว </a:t>
            </a:r>
            <a:r>
              <a:rPr lang="th-TH" sz="2800" b="1" u="sng" kern="0" dirty="0">
                <a:solidFill>
                  <a:srgbClr val="FF0000"/>
                </a:solidFill>
                <a:latin typeface="EucrosiaUPC" pitchFamily="18" charset="-34"/>
              </a:rPr>
              <a:t>ให้หัวหน้หน่วยงานของรัฐเป็นผู้ลงนามในสัญญาหรือข้อตกลง</a:t>
            </a:r>
            <a:r>
              <a:rPr lang="th-TH" sz="2800" b="1" kern="0" dirty="0">
                <a:solidFill>
                  <a:srgbClr val="FF0000"/>
                </a:solidFill>
                <a:latin typeface="EucrosiaUPC" pitchFamily="18" charset="-34"/>
              </a:rPr>
              <a:t>ที่ได้แก้ไขนั้น 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95688" y="4287838"/>
            <a:ext cx="4587875" cy="6429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kern="0" dirty="0">
                <a:solidFill>
                  <a:srgbClr val="FF0000"/>
                </a:solidFill>
                <a:latin typeface="EucrosiaUPC" pitchFamily="18" charset="-34"/>
              </a:rPr>
              <a:t>ราคาของพัสดุหรืองานตามสัญญาหรือข้อตกลงกับพัสดุที่จะทำการแก้ไข</a:t>
            </a:r>
          </a:p>
        </p:txBody>
      </p:sp>
      <p:pic>
        <p:nvPicPr>
          <p:cNvPr id="124940" name="Picture 13" descr="ปักหมุด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22926" flipV="1">
            <a:off x="3013869" y="3145632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1" name="Picture 16" descr="ปักหมุด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22926" flipV="1">
            <a:off x="3032125" y="3649663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2" name="Picture 18" descr="ปักหมุด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22926" flipV="1">
            <a:off x="3086894" y="4242594"/>
            <a:ext cx="5270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3" name="รูปภาพ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2854325"/>
            <a:ext cx="20256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สี่เหลี่ยมผืนผ้า: มุมมน 22"/>
          <p:cNvSpPr/>
          <p:nvPr/>
        </p:nvSpPr>
        <p:spPr>
          <a:xfrm>
            <a:off x="8393113" y="2592388"/>
            <a:ext cx="3486150" cy="2490787"/>
          </a:xfrm>
          <a:prstGeom prst="roundRect">
            <a:avLst>
              <a:gd name="adj" fmla="val 1005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>
              <a:defRPr/>
            </a:pPr>
            <a:r>
              <a:rPr lang="th-TH" altLang="th-TH" b="1" dirty="0"/>
              <a:t>ตามระเบียบฯ ข้อ 165 วรรคสาม กำหนดให้ผู้มีอำนาจอนุมัติสั่งซื้อหรือสั่งจ้างเป็นผู้อนุมัติการแก้ไขสัญญา </a:t>
            </a:r>
            <a:br>
              <a:rPr lang="th-TH" altLang="th-TH" b="1" dirty="0"/>
            </a:br>
            <a:r>
              <a:rPr lang="th-TH" altLang="th-TH" b="1" dirty="0"/>
              <a:t>ซึ่งย่อมจะต้องพิจารณาตามวงเงิน</a:t>
            </a:r>
            <a:br>
              <a:rPr lang="th-TH" altLang="th-TH" b="1" dirty="0"/>
            </a:br>
            <a:r>
              <a:rPr lang="th-TH" altLang="th-TH" b="1" dirty="0"/>
              <a:t>ที่กำหนดไว้ในระเบียบฯ ข้อ 127</a:t>
            </a:r>
          </a:p>
        </p:txBody>
      </p:sp>
      <p:pic>
        <p:nvPicPr>
          <p:cNvPr id="124945" name="รูปภาพ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3" y="2524125"/>
            <a:ext cx="3698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: มุมมน 1"/>
          <p:cNvSpPr/>
          <p:nvPr/>
        </p:nvSpPr>
        <p:spPr>
          <a:xfrm>
            <a:off x="10136188" y="82550"/>
            <a:ext cx="1846262" cy="39370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165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6A639-0AC4-443E-8B53-707557556980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6" name="สี่เหลี่ยมผืนผ้า: มุมมน 5"/>
          <p:cNvSpPr/>
          <p:nvPr/>
        </p:nvSpPr>
        <p:spPr>
          <a:xfrm>
            <a:off x="0" y="1484313"/>
            <a:ext cx="12192000" cy="53736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Google Shape;862;p45"/>
          <p:cNvSpPr txBox="1">
            <a:spLocks/>
          </p:cNvSpPr>
          <p:nvPr/>
        </p:nvSpPr>
        <p:spPr bwMode="auto">
          <a:xfrm>
            <a:off x="803275" y="1635125"/>
            <a:ext cx="10801350" cy="4765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 defTabSz="444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b="1" spc="13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spc="130" dirty="0"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  <a:r>
              <a:rPr lang="th-TH" b="1" spc="130" dirty="0">
                <a:latin typeface="Angsana New" panose="02020603050405020304" pitchFamily="18" charset="-34"/>
                <a:cs typeface="Angsana New" panose="02020603050405020304" pitchFamily="18" charset="-34"/>
              </a:rPr>
              <a:t>ารจัดร่างขอบเขตของงาน (</a:t>
            </a:r>
            <a:r>
              <a:rPr lang="en-US" b="1" spc="130" dirty="0">
                <a:latin typeface="Angsana New" panose="02020603050405020304" pitchFamily="18" charset="-34"/>
                <a:cs typeface="Angsana New" panose="02020603050405020304" pitchFamily="18" charset="-34"/>
              </a:rPr>
              <a:t>Terms of Reference : TOR) </a:t>
            </a:r>
            <a:r>
              <a:rPr lang="th-TH" b="1" spc="13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หน่วยงานของรัฐสามารถกำหนดได้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ตามความต้องการภายใต้หลักเกณฑ์ตามที่กฎหมาย ระเบียบ ข้อบังคับ คำสั่ง หรือมติคณะรัฐมนตรีที่เกี่ยวข้องกำหนดไว้ และต้องดำเนินการให้เป็นไปตามพระราชบัญญัติ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การจัดซื้อจัดจ้างและการบริหารพัสดุภาครัฐ พ.ศ. 2560 มาตรา 8 กล่าวคือ เปิดเผย โปร่งใส 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เปิดโอกาสให้มีการแข่งขันอย่างเป็นธรรม และมีการปฏิบัติต่อผู้ประกอบการทุกราย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อย่างเท่าเทียมกัน ประกอบกับต้องดำเนินการให้เป็นไปตามหลักเกณฑ์ของพระราชบัญญัติฯ 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lang="th-TH" sz="1400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295775" y="457200"/>
            <a:ext cx="74755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altLang="th-TH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การจัดทำร่างขอบเขตของงานจ้างที่ปรึกษา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7498" y="467204"/>
            <a:ext cx="3062514" cy="99060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91425" rIns="91425" bIns="91425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ya"/>
              <a:buNone/>
              <a:defRPr sz="3000" b="0" i="0" u="none" strike="noStrike" cap="none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eaLnBrk="1" fontAlgn="auto" hangingPunct="1">
              <a:buClr>
                <a:srgbClr val="252525"/>
              </a:buClr>
              <a:defRPr/>
            </a:pPr>
            <a:r>
              <a:rPr lang="th-TH" sz="4400" b="1" kern="0" dirty="0">
                <a:ln w="0">
                  <a:solidFill>
                    <a:srgbClr val="E73843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ucrosiaUPC" pitchFamily="18" charset="-34"/>
                <a:cs typeface="Angsana New" panose="02020603050405020304" pitchFamily="18" charset="-34"/>
              </a:rPr>
              <a:t>แนววินิจฉัย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0863" y="1628775"/>
            <a:ext cx="923131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prstClr val="black"/>
                </a:solidFill>
              </a:rPr>
              <a:t>	“ เมื่อพิเคราะห์จากพระราชบัญญัติฯ ประกอบกับระเบียบฯ แล้วโดยทั่วไปอำนาจ</a:t>
            </a:r>
            <a:br>
              <a:rPr lang="th-TH" sz="2800" b="1" kern="0" dirty="0">
                <a:solidFill>
                  <a:prstClr val="black"/>
                </a:solidFill>
              </a:rPr>
            </a:br>
            <a:r>
              <a:rPr lang="th-TH" sz="2800" b="1" kern="0" dirty="0">
                <a:solidFill>
                  <a:prstClr val="black"/>
                </a:solidFill>
              </a:rPr>
              <a:t>ในการลงนามในสัญญา รวมถึงการพิจารณาว่าสมควรที่จะต้องมีการแก้ไขสัญญาหรือไม่นั้น </a:t>
            </a:r>
            <a:br>
              <a:rPr lang="th-TH" sz="2800" b="1" kern="0" dirty="0">
                <a:solidFill>
                  <a:prstClr val="black"/>
                </a:solidFill>
              </a:rPr>
            </a:br>
            <a:r>
              <a:rPr lang="th-TH" sz="2800" b="1" kern="0" dirty="0">
                <a:solidFill>
                  <a:prstClr val="black"/>
                </a:solidFill>
              </a:rPr>
              <a:t>เป็นอำนาจของหัวหน้าหน่วยงานของรัฐ ตามนัยระเบียบฯ ข้อ 161 วรรคหนึ่ง ส่วนอำนาจ</a:t>
            </a:r>
            <a:br>
              <a:rPr lang="th-TH" sz="2800" b="1" kern="0" dirty="0">
                <a:solidFill>
                  <a:prstClr val="black"/>
                </a:solidFill>
              </a:rPr>
            </a:br>
            <a:r>
              <a:rPr lang="th-TH" sz="2800" b="1" kern="0" dirty="0">
                <a:solidFill>
                  <a:prstClr val="black"/>
                </a:solidFill>
              </a:rPr>
              <a:t>ในการอนุมัติให้มีการแก้ไขสัญญา ตามระเบียบฯ ข้อ 165 วรรคสาม กำหนดให้ผู้มีอำนาจอนุมัติสั่งซื้อหรือสั่งจ้างเป็นผู้อนุมัติการแก้ไขสัญญา ซึ่งย่อมจะต้องพิจารณาตามวงเงินที่กำหนดไว้</a:t>
            </a:r>
            <a:br>
              <a:rPr lang="th-TH" sz="2800" b="1" kern="0" dirty="0">
                <a:solidFill>
                  <a:prstClr val="black"/>
                </a:solidFill>
              </a:rPr>
            </a:br>
            <a:r>
              <a:rPr lang="th-TH" sz="2800" b="1" kern="0" dirty="0">
                <a:solidFill>
                  <a:prstClr val="black"/>
                </a:solidFill>
              </a:rPr>
              <a:t>ในระเบียบฯ ข้อ 84 ข้อ 85 ข้อ 86 ขอ 88 ข้อ 127 หรือข้อ 148 แล้วแต่กรณี </a:t>
            </a:r>
            <a:r>
              <a:rPr lang="th-TH" sz="2800" b="1" kern="0" dirty="0">
                <a:solidFill>
                  <a:srgbClr val="FF0000"/>
                </a:solidFill>
              </a:rPr>
              <a:t>ดังนั้น การแก้ไขสัญญา</a:t>
            </a:r>
            <a:br>
              <a:rPr lang="th-TH" sz="2800" b="1" kern="0" dirty="0">
                <a:solidFill>
                  <a:srgbClr val="FF0000"/>
                </a:solidFill>
              </a:rPr>
            </a:br>
            <a:r>
              <a:rPr lang="th-TH" sz="2800" b="1" kern="0" dirty="0">
                <a:solidFill>
                  <a:srgbClr val="FF0000"/>
                </a:solidFill>
              </a:rPr>
              <a:t>ไม่ว่ากรณีใด ย่อมต้องได้รับอนุมัติจากผู้มีอำนาจอนุมัติสั่งซื้อหรือสั่งจ้าง จึงจะทำการแก้ไขสัญญาได้ โดยผู้ที่ลงนามในสัญญาที่แก้ไขนั้นเป็นอำนาจของหัวหน้าหน่วยงานของรัฐ </a:t>
            </a:r>
            <a:br>
              <a:rPr lang="th-TH" sz="2800" b="1" kern="0" dirty="0">
                <a:solidFill>
                  <a:srgbClr val="FF0000"/>
                </a:solidFill>
              </a:rPr>
            </a:br>
            <a:r>
              <a:rPr lang="th-TH" sz="2800" b="1" kern="0" dirty="0">
                <a:solidFill>
                  <a:srgbClr val="FF0000"/>
                </a:solidFill>
              </a:rPr>
              <a:t>และในการแก้ไขสัญญา </a:t>
            </a:r>
            <a:r>
              <a:rPr lang="th-TH" sz="2800" b="1" u="sng" kern="0" dirty="0">
                <a:solidFill>
                  <a:srgbClr val="FF0000"/>
                </a:solidFill>
              </a:rPr>
              <a:t>หน่วยงานของรัฐจะดำเนินการแก้ไขเปลี่ยนแปลงสัญญา</a:t>
            </a:r>
            <a:br>
              <a:rPr lang="th-TH" sz="2800" b="1" u="sng" kern="0" dirty="0">
                <a:solidFill>
                  <a:srgbClr val="FF0000"/>
                </a:solidFill>
              </a:rPr>
            </a:br>
            <a:r>
              <a:rPr lang="th-TH" sz="2800" b="1" u="sng" kern="0" dirty="0">
                <a:solidFill>
                  <a:srgbClr val="FF0000"/>
                </a:solidFill>
              </a:rPr>
              <a:t>ในช่วงเวลาใดก็ได้ แต่อย่างช้าจะต้องดำเนินการก่อนที่คณะกรรมการตรวจรับพัสดุ</a:t>
            </a:r>
            <a:br>
              <a:rPr lang="th-TH" sz="2800" b="1" u="sng" kern="0" dirty="0">
                <a:solidFill>
                  <a:srgbClr val="FF0000"/>
                </a:solidFill>
              </a:rPr>
            </a:br>
            <a:r>
              <a:rPr lang="th-TH" sz="2800" b="1" u="sng" kern="0" dirty="0">
                <a:solidFill>
                  <a:srgbClr val="FF0000"/>
                </a:solidFill>
              </a:rPr>
              <a:t>ได้ทำการตรวจรับมอบของหรืองานงวดสุดท้าย</a:t>
            </a:r>
            <a:r>
              <a:rPr lang="th-TH" sz="2800" b="1" kern="0" dirty="0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รูปภาพ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19063" y="836613"/>
            <a:ext cx="9361487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การงดหรือลดค่าปรับ หรือการขยายเวลาทำการตามสัญญา</a:t>
            </a:r>
            <a:endParaRPr lang="th-TH" altLang="th-TH" sz="4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สี่เหลี่ยมผืนผ้ามุมมน 3"/>
          <p:cNvSpPr/>
          <p:nvPr/>
        </p:nvSpPr>
        <p:spPr>
          <a:xfrm>
            <a:off x="5053707" y="4993685"/>
            <a:ext cx="6198262" cy="1687795"/>
          </a:xfrm>
          <a:prstGeom prst="roundRect">
            <a:avLst>
              <a:gd name="adj" fmla="val 0"/>
            </a:avLst>
          </a:prstGeom>
          <a:solidFill>
            <a:srgbClr val="F2FF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54004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เมื่อคู่สัญญาได้ส่งมอบพัสดุ   ให้หน่วยงานของรัฐ </a:t>
            </a:r>
            <a:br>
              <a:rPr 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</a:br>
            <a:r>
              <a:rPr lang="th-TH" sz="3600" b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“บอกสงวนสิทธิ์การเรียกค่าปรับ” </a:t>
            </a:r>
            <a:r>
              <a:rPr lang="th-TH" sz="3200" b="1" dirty="0">
                <a:solidFill>
                  <a:prstClr val="black"/>
                </a:solidFill>
                <a:latin typeface="EucrosiaUPC" pitchFamily="18" charset="-34"/>
                <a:cs typeface="Angsana New" panose="02020603050405020304" pitchFamily="18" charset="-34"/>
              </a:rPr>
              <a:t>ในขณะที่รับมอบพัสดุนั้นด้วย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59496" y="1979340"/>
            <a:ext cx="9692473" cy="927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EucrosiaUPC" pitchFamily="18" charset="-34"/>
                <a:cs typeface="Angsana New" panose="02020603050405020304" pitchFamily="18" charset="-34"/>
              </a:rPr>
              <a:t>กรณีที่สัญญาหรือข้อตกลงได้ครบกำหนดส่งมอบแล้ว และ มีค่าปรับเกิดขึ้น</a:t>
            </a:r>
          </a:p>
        </p:txBody>
      </p:sp>
      <p:grpSp>
        <p:nvGrpSpPr>
          <p:cNvPr id="126982" name="กลุ่ม 13"/>
          <p:cNvGrpSpPr>
            <a:grpSpLocks/>
          </p:cNvGrpSpPr>
          <p:nvPr/>
        </p:nvGrpSpPr>
        <p:grpSpPr bwMode="auto">
          <a:xfrm>
            <a:off x="1095375" y="3249613"/>
            <a:ext cx="3263900" cy="2941637"/>
            <a:chOff x="1262743" y="3080261"/>
            <a:chExt cx="3265041" cy="2941027"/>
          </a:xfrm>
        </p:grpSpPr>
        <p:sp>
          <p:nvSpPr>
            <p:cNvPr id="13" name="Oval 9"/>
            <p:cNvSpPr/>
            <p:nvPr/>
          </p:nvSpPr>
          <p:spPr>
            <a:xfrm>
              <a:off x="1863028" y="3429439"/>
              <a:ext cx="2232805" cy="21601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EucrosiaUPC" pitchFamily="18" charset="-34"/>
                  <a:cs typeface="Angsana New" panose="02020603050405020304" pitchFamily="18" charset="-34"/>
                </a:rPr>
                <a:t>ให้หน่วยงานของรัฐ</a:t>
              </a:r>
            </a:p>
          </p:txBody>
        </p:sp>
        <p:sp>
          <p:nvSpPr>
            <p:cNvPr id="14" name="Oval 12"/>
            <p:cNvSpPr/>
            <p:nvPr/>
          </p:nvSpPr>
          <p:spPr>
            <a:xfrm>
              <a:off x="1262743" y="3080261"/>
              <a:ext cx="2833090" cy="2725172"/>
            </a:xfrm>
            <a:prstGeom prst="ellipse">
              <a:avLst/>
            </a:prstGeom>
            <a:noFill/>
            <a:ln w="63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dirty="0">
                <a:solidFill>
                  <a:prstClr val="white"/>
                </a:solidFill>
                <a:latin typeface="EucrosiaUPC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2066299" y="3626248"/>
              <a:ext cx="2461485" cy="2395040"/>
            </a:xfrm>
            <a:prstGeom prst="ellipse">
              <a:avLst/>
            </a:prstGeom>
            <a:noFill/>
            <a:ln w="31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dirty="0">
                <a:solidFill>
                  <a:prstClr val="white"/>
                </a:solidFill>
                <a:latin typeface="EucrosiaUPC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6" name="สี่เหลี่ยมผืนผ้ามุมมน 3"/>
          <p:cNvSpPr/>
          <p:nvPr/>
        </p:nvSpPr>
        <p:spPr>
          <a:xfrm>
            <a:off x="5053707" y="3056731"/>
            <a:ext cx="6198262" cy="1622536"/>
          </a:xfrm>
          <a:prstGeom prst="roundRect">
            <a:avLst>
              <a:gd name="adj" fmla="val 0"/>
            </a:avLst>
          </a:prstGeom>
          <a:solidFill>
            <a:srgbClr val="F8EB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54004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FF0000"/>
                  </a:solidFill>
                </a:uFill>
                <a:latin typeface="EucrosiaUPC" pitchFamily="18" charset="-34"/>
                <a:cs typeface="Angsana New" panose="02020603050405020304" pitchFamily="18" charset="-34"/>
              </a:rPr>
              <a:t>“แจ้งการเรียกค่าปรับ”</a:t>
            </a:r>
            <a:r>
              <a:rPr lang="th-TH" sz="36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FF0000"/>
                  </a:solidFill>
                </a:uFill>
                <a:latin typeface="EucrosiaUPC" pitchFamily="18" charset="-34"/>
                <a:cs typeface="Angsana New" panose="02020603050405020304" pitchFamily="18" charset="-34"/>
              </a:rPr>
              <a:t>  </a:t>
            </a:r>
            <a:r>
              <a:rPr lang="th-TH" sz="3200" b="1" dirty="0">
                <a:solidFill>
                  <a:prstClr val="black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Angsana New" panose="02020603050405020304" pitchFamily="18" charset="-34"/>
              </a:rPr>
              <a:t>ตามสัญญาหรือข้อตกลงจากคู่สัญญาภายใน 7 วันทำการ นับถัดจากวันครบกำหนดส่งมอบ</a:t>
            </a:r>
            <a:endParaRPr lang="th-TH" sz="1200" b="1" dirty="0">
              <a:solidFill>
                <a:prstClr val="black"/>
              </a:solidFill>
              <a:latin typeface="EucrosiaUPC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26675" y="115888"/>
            <a:ext cx="1846263" cy="354012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รูปภาพ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119063" y="836613"/>
            <a:ext cx="9361487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altLang="th-TH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การงดหรือลดค่าปรับ หรือการขยายเวลาทำการตามสัญญา</a:t>
            </a:r>
            <a:endParaRPr lang="th-TH" altLang="th-TH" sz="4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128004" name="TextBox 7"/>
          <p:cNvSpPr txBox="1">
            <a:spLocks noChangeArrowheads="1"/>
          </p:cNvSpPr>
          <p:nvPr/>
        </p:nvSpPr>
        <p:spPr bwMode="auto">
          <a:xfrm>
            <a:off x="627063" y="1720850"/>
            <a:ext cx="10937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6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solidFill>
                  <a:srgbClr val="000000"/>
                </a:solidFill>
                <a:latin typeface="Angsana New" panose="02020603050405020304" pitchFamily="18" charset="-34"/>
              </a:rPr>
              <a:t>	ตาม พ.ร.บ. มาตรา 102 ให้อยู่ในดุลยพินิจของผู้มีอำนาจ ที่จะพิจารณาได้ตามจำนวนวันที่มีเหตุเกิดขึ้นจริงเฉพาะในกรณีดังต่อไปนี้</a:t>
            </a:r>
          </a:p>
        </p:txBody>
      </p:sp>
      <p:grpSp>
        <p:nvGrpSpPr>
          <p:cNvPr id="128005" name="กลุ่ม 9"/>
          <p:cNvGrpSpPr>
            <a:grpSpLocks/>
          </p:cNvGrpSpPr>
          <p:nvPr/>
        </p:nvGrpSpPr>
        <p:grpSpPr bwMode="auto">
          <a:xfrm>
            <a:off x="1919288" y="2844800"/>
            <a:ext cx="9039225" cy="2432050"/>
            <a:chOff x="1268380" y="2113741"/>
            <a:chExt cx="9039486" cy="2431983"/>
          </a:xfrm>
        </p:grpSpPr>
        <p:sp>
          <p:nvSpPr>
            <p:cNvPr id="20" name="รูปแบบอิสระ: รูปร่าง 19"/>
            <p:cNvSpPr/>
            <p:nvPr/>
          </p:nvSpPr>
          <p:spPr>
            <a:xfrm>
              <a:off x="1268381" y="2113742"/>
              <a:ext cx="4467502" cy="1166699"/>
            </a:xfrm>
            <a:custGeom>
              <a:avLst/>
              <a:gdLst>
                <a:gd name="connsiteX0" fmla="*/ 0 w 4353810"/>
                <a:gd name="connsiteY0" fmla="*/ 194454 h 1166699"/>
                <a:gd name="connsiteX1" fmla="*/ 194454 w 4353810"/>
                <a:gd name="connsiteY1" fmla="*/ 0 h 1166699"/>
                <a:gd name="connsiteX2" fmla="*/ 4159356 w 4353810"/>
                <a:gd name="connsiteY2" fmla="*/ 0 h 1166699"/>
                <a:gd name="connsiteX3" fmla="*/ 4353810 w 4353810"/>
                <a:gd name="connsiteY3" fmla="*/ 194454 h 1166699"/>
                <a:gd name="connsiteX4" fmla="*/ 4353810 w 4353810"/>
                <a:gd name="connsiteY4" fmla="*/ 972245 h 1166699"/>
                <a:gd name="connsiteX5" fmla="*/ 4159356 w 4353810"/>
                <a:gd name="connsiteY5" fmla="*/ 1166699 h 1166699"/>
                <a:gd name="connsiteX6" fmla="*/ 194454 w 4353810"/>
                <a:gd name="connsiteY6" fmla="*/ 1166699 h 1166699"/>
                <a:gd name="connsiteX7" fmla="*/ 0 w 4353810"/>
                <a:gd name="connsiteY7" fmla="*/ 972245 h 1166699"/>
                <a:gd name="connsiteX8" fmla="*/ 0 w 4353810"/>
                <a:gd name="connsiteY8" fmla="*/ 194454 h 11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3810" h="1166699">
                  <a:moveTo>
                    <a:pt x="0" y="194454"/>
                  </a:moveTo>
                  <a:cubicBezTo>
                    <a:pt x="0" y="87060"/>
                    <a:pt x="87060" y="0"/>
                    <a:pt x="194454" y="0"/>
                  </a:cubicBezTo>
                  <a:lnTo>
                    <a:pt x="4159356" y="0"/>
                  </a:lnTo>
                  <a:cubicBezTo>
                    <a:pt x="4266750" y="0"/>
                    <a:pt x="4353810" y="87060"/>
                    <a:pt x="4353810" y="194454"/>
                  </a:cubicBezTo>
                  <a:lnTo>
                    <a:pt x="4353810" y="972245"/>
                  </a:lnTo>
                  <a:cubicBezTo>
                    <a:pt x="4353810" y="1079639"/>
                    <a:pt x="4266750" y="1166699"/>
                    <a:pt x="4159356" y="1166699"/>
                  </a:cubicBezTo>
                  <a:lnTo>
                    <a:pt x="194454" y="1166699"/>
                  </a:lnTo>
                  <a:cubicBezTo>
                    <a:pt x="87060" y="1166699"/>
                    <a:pt x="0" y="1079639"/>
                    <a:pt x="0" y="972245"/>
                  </a:cubicBezTo>
                  <a:lnTo>
                    <a:pt x="0" y="194454"/>
                  </a:lnTo>
                  <a:close/>
                </a:path>
              </a:pathLst>
            </a:custGeom>
            <a:solidFill>
              <a:srgbClr val="F0D6F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394" tIns="148394" rIns="148394" bIns="148394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b="1" dirty="0">
                  <a:solidFill>
                    <a:prstClr val="black"/>
                  </a:solidFill>
                  <a:latin typeface="AngsanaUPC" panose="02020603050405020304" pitchFamily="18" charset="-34"/>
                  <a:cs typeface="Angsana New" panose="02020603050405020304" pitchFamily="18" charset="-34"/>
                </a:rPr>
                <a:t>(1) เหตุเกิดจากความผิด</a:t>
              </a:r>
              <a:br>
                <a:rPr lang="th-TH" b="1" dirty="0">
                  <a:solidFill>
                    <a:prstClr val="black"/>
                  </a:solidFill>
                  <a:latin typeface="AngsanaUPC" panose="02020603050405020304" pitchFamily="18" charset="-34"/>
                  <a:cs typeface="Angsana New" panose="02020603050405020304" pitchFamily="18" charset="-34"/>
                </a:rPr>
              </a:br>
              <a:r>
                <a:rPr lang="th-TH" b="1" dirty="0">
                  <a:solidFill>
                    <a:prstClr val="black"/>
                  </a:solidFill>
                  <a:latin typeface="AngsanaUPC" panose="02020603050405020304" pitchFamily="18" charset="-34"/>
                  <a:cs typeface="Angsana New" panose="02020603050405020304" pitchFamily="18" charset="-34"/>
                </a:rPr>
                <a:t> เกิดจากความบกพร่องของหน่วยงานของรัฐ</a:t>
              </a:r>
            </a:p>
          </p:txBody>
        </p:sp>
        <p:sp>
          <p:nvSpPr>
            <p:cNvPr id="21" name="รูปแบบอิสระ: รูปร่าง 20"/>
            <p:cNvSpPr/>
            <p:nvPr/>
          </p:nvSpPr>
          <p:spPr>
            <a:xfrm>
              <a:off x="5933581" y="2113741"/>
              <a:ext cx="4374285" cy="1166699"/>
            </a:xfrm>
            <a:custGeom>
              <a:avLst/>
              <a:gdLst>
                <a:gd name="connsiteX0" fmla="*/ 0 w 4374285"/>
                <a:gd name="connsiteY0" fmla="*/ 194454 h 1166699"/>
                <a:gd name="connsiteX1" fmla="*/ 194454 w 4374285"/>
                <a:gd name="connsiteY1" fmla="*/ 0 h 1166699"/>
                <a:gd name="connsiteX2" fmla="*/ 4179831 w 4374285"/>
                <a:gd name="connsiteY2" fmla="*/ 0 h 1166699"/>
                <a:gd name="connsiteX3" fmla="*/ 4374285 w 4374285"/>
                <a:gd name="connsiteY3" fmla="*/ 194454 h 1166699"/>
                <a:gd name="connsiteX4" fmla="*/ 4374285 w 4374285"/>
                <a:gd name="connsiteY4" fmla="*/ 972245 h 1166699"/>
                <a:gd name="connsiteX5" fmla="*/ 4179831 w 4374285"/>
                <a:gd name="connsiteY5" fmla="*/ 1166699 h 1166699"/>
                <a:gd name="connsiteX6" fmla="*/ 194454 w 4374285"/>
                <a:gd name="connsiteY6" fmla="*/ 1166699 h 1166699"/>
                <a:gd name="connsiteX7" fmla="*/ 0 w 4374285"/>
                <a:gd name="connsiteY7" fmla="*/ 972245 h 1166699"/>
                <a:gd name="connsiteX8" fmla="*/ 0 w 4374285"/>
                <a:gd name="connsiteY8" fmla="*/ 194454 h 11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4285" h="1166699">
                  <a:moveTo>
                    <a:pt x="0" y="194454"/>
                  </a:moveTo>
                  <a:cubicBezTo>
                    <a:pt x="0" y="87060"/>
                    <a:pt x="87060" y="0"/>
                    <a:pt x="194454" y="0"/>
                  </a:cubicBezTo>
                  <a:lnTo>
                    <a:pt x="4179831" y="0"/>
                  </a:lnTo>
                  <a:cubicBezTo>
                    <a:pt x="4287225" y="0"/>
                    <a:pt x="4374285" y="87060"/>
                    <a:pt x="4374285" y="194454"/>
                  </a:cubicBezTo>
                  <a:lnTo>
                    <a:pt x="4374285" y="972245"/>
                  </a:lnTo>
                  <a:cubicBezTo>
                    <a:pt x="4374285" y="1079639"/>
                    <a:pt x="4287225" y="1166699"/>
                    <a:pt x="4179831" y="1166699"/>
                  </a:cubicBezTo>
                  <a:lnTo>
                    <a:pt x="194454" y="1166699"/>
                  </a:lnTo>
                  <a:cubicBezTo>
                    <a:pt x="87060" y="1166699"/>
                    <a:pt x="0" y="1079639"/>
                    <a:pt x="0" y="972245"/>
                  </a:cubicBezTo>
                  <a:lnTo>
                    <a:pt x="0" y="194454"/>
                  </a:lnTo>
                  <a:close/>
                </a:path>
              </a:pathLst>
            </a:custGeom>
            <a:solidFill>
              <a:srgbClr val="FEDFD6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lIns="148394" tIns="148394" rIns="148394" bIns="148394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b="1" dirty="0">
                  <a:solidFill>
                    <a:prstClr val="black"/>
                  </a:solidFill>
                  <a:cs typeface="Angsana New" panose="02020603050405020304" pitchFamily="18" charset="-34"/>
                </a:rPr>
                <a:t>(2) เหตุสุดวิสัย</a:t>
              </a:r>
            </a:p>
          </p:txBody>
        </p:sp>
        <p:sp>
          <p:nvSpPr>
            <p:cNvPr id="22" name="รูปแบบอิสระ: รูปร่าง 21"/>
            <p:cNvSpPr/>
            <p:nvPr/>
          </p:nvSpPr>
          <p:spPr>
            <a:xfrm>
              <a:off x="1268380" y="3379025"/>
              <a:ext cx="4467503" cy="1166699"/>
            </a:xfrm>
            <a:custGeom>
              <a:avLst/>
              <a:gdLst>
                <a:gd name="connsiteX0" fmla="*/ 0 w 4467503"/>
                <a:gd name="connsiteY0" fmla="*/ 194454 h 1166699"/>
                <a:gd name="connsiteX1" fmla="*/ 194454 w 4467503"/>
                <a:gd name="connsiteY1" fmla="*/ 0 h 1166699"/>
                <a:gd name="connsiteX2" fmla="*/ 4273049 w 4467503"/>
                <a:gd name="connsiteY2" fmla="*/ 0 h 1166699"/>
                <a:gd name="connsiteX3" fmla="*/ 4467503 w 4467503"/>
                <a:gd name="connsiteY3" fmla="*/ 194454 h 1166699"/>
                <a:gd name="connsiteX4" fmla="*/ 4467503 w 4467503"/>
                <a:gd name="connsiteY4" fmla="*/ 972245 h 1166699"/>
                <a:gd name="connsiteX5" fmla="*/ 4273049 w 4467503"/>
                <a:gd name="connsiteY5" fmla="*/ 1166699 h 1166699"/>
                <a:gd name="connsiteX6" fmla="*/ 194454 w 4467503"/>
                <a:gd name="connsiteY6" fmla="*/ 1166699 h 1166699"/>
                <a:gd name="connsiteX7" fmla="*/ 0 w 4467503"/>
                <a:gd name="connsiteY7" fmla="*/ 972245 h 1166699"/>
                <a:gd name="connsiteX8" fmla="*/ 0 w 4467503"/>
                <a:gd name="connsiteY8" fmla="*/ 194454 h 11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7503" h="1166699">
                  <a:moveTo>
                    <a:pt x="0" y="194454"/>
                  </a:moveTo>
                  <a:cubicBezTo>
                    <a:pt x="0" y="87060"/>
                    <a:pt x="87060" y="0"/>
                    <a:pt x="194454" y="0"/>
                  </a:cubicBezTo>
                  <a:lnTo>
                    <a:pt x="4273049" y="0"/>
                  </a:lnTo>
                  <a:cubicBezTo>
                    <a:pt x="4380443" y="0"/>
                    <a:pt x="4467503" y="87060"/>
                    <a:pt x="4467503" y="194454"/>
                  </a:cubicBezTo>
                  <a:lnTo>
                    <a:pt x="4467503" y="972245"/>
                  </a:lnTo>
                  <a:cubicBezTo>
                    <a:pt x="4467503" y="1079639"/>
                    <a:pt x="4380443" y="1166699"/>
                    <a:pt x="4273049" y="1166699"/>
                  </a:cubicBezTo>
                  <a:lnTo>
                    <a:pt x="194454" y="1166699"/>
                  </a:lnTo>
                  <a:cubicBezTo>
                    <a:pt x="87060" y="1166699"/>
                    <a:pt x="0" y="1079639"/>
                    <a:pt x="0" y="972245"/>
                  </a:cubicBezTo>
                  <a:lnTo>
                    <a:pt x="0" y="194454"/>
                  </a:lnTo>
                  <a:close/>
                </a:path>
              </a:pathLst>
            </a:custGeom>
            <a:solidFill>
              <a:srgbClr val="FFBDBD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lIns="148394" tIns="148394" rIns="148394" bIns="148394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b="1" dirty="0">
                  <a:solidFill>
                    <a:prstClr val="black"/>
                  </a:solidFill>
                  <a:cs typeface="Angsana New" panose="02020603050405020304" pitchFamily="18" charset="-34"/>
                </a:rPr>
                <a:t>(3) เหตุเกิดจากพฤติการณ์อันหนึ่งอันใด </a:t>
              </a:r>
              <a:br>
                <a:rPr lang="th-TH" b="1" dirty="0">
                  <a:solidFill>
                    <a:prstClr val="black"/>
                  </a:solidFill>
                  <a:cs typeface="Angsana New" panose="02020603050405020304" pitchFamily="18" charset="-34"/>
                </a:rPr>
              </a:br>
              <a:r>
                <a:rPr lang="th-TH" b="1" dirty="0">
                  <a:solidFill>
                    <a:prstClr val="black"/>
                  </a:solidFill>
                  <a:cs typeface="Angsana New" panose="02020603050405020304" pitchFamily="18" charset="-34"/>
                </a:rPr>
                <a:t>ที่คู่สัญญาไม่ต้องรับผิดตามกฎหมาย</a:t>
              </a:r>
            </a:p>
          </p:txBody>
        </p:sp>
        <p:sp>
          <p:nvSpPr>
            <p:cNvPr id="23" name="รูปแบบอิสระ: รูปร่าง 22"/>
            <p:cNvSpPr/>
            <p:nvPr/>
          </p:nvSpPr>
          <p:spPr>
            <a:xfrm>
              <a:off x="5933581" y="3379024"/>
              <a:ext cx="4360926" cy="1166699"/>
            </a:xfrm>
            <a:custGeom>
              <a:avLst/>
              <a:gdLst>
                <a:gd name="connsiteX0" fmla="*/ 0 w 4360926"/>
                <a:gd name="connsiteY0" fmla="*/ 194454 h 1166699"/>
                <a:gd name="connsiteX1" fmla="*/ 194454 w 4360926"/>
                <a:gd name="connsiteY1" fmla="*/ 0 h 1166699"/>
                <a:gd name="connsiteX2" fmla="*/ 4166472 w 4360926"/>
                <a:gd name="connsiteY2" fmla="*/ 0 h 1166699"/>
                <a:gd name="connsiteX3" fmla="*/ 4360926 w 4360926"/>
                <a:gd name="connsiteY3" fmla="*/ 194454 h 1166699"/>
                <a:gd name="connsiteX4" fmla="*/ 4360926 w 4360926"/>
                <a:gd name="connsiteY4" fmla="*/ 972245 h 1166699"/>
                <a:gd name="connsiteX5" fmla="*/ 4166472 w 4360926"/>
                <a:gd name="connsiteY5" fmla="*/ 1166699 h 1166699"/>
                <a:gd name="connsiteX6" fmla="*/ 194454 w 4360926"/>
                <a:gd name="connsiteY6" fmla="*/ 1166699 h 1166699"/>
                <a:gd name="connsiteX7" fmla="*/ 0 w 4360926"/>
                <a:gd name="connsiteY7" fmla="*/ 972245 h 1166699"/>
                <a:gd name="connsiteX8" fmla="*/ 0 w 4360926"/>
                <a:gd name="connsiteY8" fmla="*/ 194454 h 11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0926" h="1166699">
                  <a:moveTo>
                    <a:pt x="0" y="194454"/>
                  </a:moveTo>
                  <a:cubicBezTo>
                    <a:pt x="0" y="87060"/>
                    <a:pt x="87060" y="0"/>
                    <a:pt x="194454" y="0"/>
                  </a:cubicBezTo>
                  <a:lnTo>
                    <a:pt x="4166472" y="0"/>
                  </a:lnTo>
                  <a:cubicBezTo>
                    <a:pt x="4273866" y="0"/>
                    <a:pt x="4360926" y="87060"/>
                    <a:pt x="4360926" y="194454"/>
                  </a:cubicBezTo>
                  <a:lnTo>
                    <a:pt x="4360926" y="972245"/>
                  </a:lnTo>
                  <a:cubicBezTo>
                    <a:pt x="4360926" y="1079639"/>
                    <a:pt x="4273866" y="1166699"/>
                    <a:pt x="4166472" y="1166699"/>
                  </a:cubicBezTo>
                  <a:lnTo>
                    <a:pt x="194454" y="1166699"/>
                  </a:lnTo>
                  <a:cubicBezTo>
                    <a:pt x="87060" y="1166699"/>
                    <a:pt x="0" y="1079639"/>
                    <a:pt x="0" y="972245"/>
                  </a:cubicBezTo>
                  <a:lnTo>
                    <a:pt x="0" y="1944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lIns="148394" tIns="148394" rIns="148394" bIns="148394" spcCol="1270" anchor="ctr"/>
            <a:lstStyle/>
            <a:p>
              <a:pPr algn="ctr" defTabSz="1066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b="1" dirty="0">
                  <a:solidFill>
                    <a:prstClr val="black"/>
                  </a:solidFill>
                  <a:cs typeface="Angsana New" panose="02020603050405020304" pitchFamily="18" charset="-34"/>
                </a:rPr>
                <a:t>(4) เหตุอื่นตามที่กำหนดให้กฎกระทรวง</a:t>
              </a:r>
            </a:p>
          </p:txBody>
        </p:sp>
      </p:grpSp>
      <p:sp>
        <p:nvSpPr>
          <p:cNvPr id="128006" name="TextBox 12"/>
          <p:cNvSpPr txBox="1">
            <a:spLocks noChangeArrowheads="1"/>
          </p:cNvSpPr>
          <p:nvPr/>
        </p:nvSpPr>
        <p:spPr bwMode="auto">
          <a:xfrm>
            <a:off x="19050" y="5441950"/>
            <a:ext cx="12192000" cy="1385888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b="1">
                <a:solidFill>
                  <a:srgbClr val="FF0000"/>
                </a:solidFill>
                <a:latin typeface="Angsana New" panose="02020603050405020304" pitchFamily="18" charset="-34"/>
              </a:rPr>
              <a:t>	ให้หน่วยงานของรัฐกำหนดให้คู่สัญญาต้องแจ้งเหตุดังกล่าวภายใน 15 วัน นับถัดจากวันที่เหตุนั้นสิ้นสุดลง</a:t>
            </a:r>
            <a:br>
              <a:rPr lang="th-TH" altLang="th-TH" b="1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altLang="th-TH" b="1">
                <a:solidFill>
                  <a:srgbClr val="FF0000"/>
                </a:solidFill>
                <a:latin typeface="Angsana New" panose="02020603050405020304" pitchFamily="18" charset="-34"/>
              </a:rPr>
              <a:t>หรือตามที่กำหนดในกฎกระทรวง หากไม่แจ้งภายในเวลาที่กำหนดคู่สัญญาจะยกขึ้นมากล่าวอ้างในภายหลังไม่ได้  เว้นแต่กรณีเกิดจากความผิด เกิดจากความบกพร่องของหน่วยงานของรัฐ ซึ่งมีหลักฐานชัดแจ้งหรือหน่วยงานของรัฐทราบดีอยู่แล้วตั้งแต่ต้น</a:t>
            </a: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199688" y="104775"/>
            <a:ext cx="1846262" cy="37147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3525" y="692150"/>
            <a:ext cx="6046788" cy="7651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91425" rIns="91425" bIns="91425" anchor="ctr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ya"/>
              <a:buNone/>
              <a:defRPr sz="3000" b="0" i="0" u="none" strike="noStrike" cap="none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eaLnBrk="1" fontAlgn="auto" hangingPunct="1">
              <a:buClr>
                <a:srgbClr val="0E291E"/>
              </a:buClr>
              <a:defRPr/>
            </a:pPr>
            <a:r>
              <a:rPr lang="th-TH" altLang="th-TH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การบอกเลิกสัญญา </a:t>
            </a:r>
            <a:r>
              <a:rPr lang="en-US" altLang="th-TH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&amp; </a:t>
            </a:r>
            <a:r>
              <a:rPr lang="th-TH" altLang="th-TH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การตกลงเลิกสัญญา</a:t>
            </a:r>
            <a:endParaRPr lang="th-TH" sz="4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+mj-cs"/>
            </a:endParaRPr>
          </a:p>
        </p:txBody>
      </p:sp>
      <p:sp>
        <p:nvSpPr>
          <p:cNvPr id="14" name="สี่เหลี่ยมผืนผ้า: มุมมน 13"/>
          <p:cNvSpPr/>
          <p:nvPr/>
        </p:nvSpPr>
        <p:spPr>
          <a:xfrm>
            <a:off x="66675" y="2390775"/>
            <a:ext cx="6435725" cy="4310063"/>
          </a:xfrm>
          <a:prstGeom prst="roundRect">
            <a:avLst>
              <a:gd name="adj" fmla="val 4786"/>
            </a:avLst>
          </a:prstGeom>
          <a:solidFill>
            <a:schemeClr val="accent4">
              <a:lumMod val="75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srgbClr val="FFF9F4"/>
              </a:solidFill>
            </a:endParaRPr>
          </a:p>
        </p:txBody>
      </p:sp>
      <p:grpSp>
        <p:nvGrpSpPr>
          <p:cNvPr id="129029" name="กลุ่ม 41"/>
          <p:cNvGrpSpPr>
            <a:grpSpLocks/>
          </p:cNvGrpSpPr>
          <p:nvPr/>
        </p:nvGrpSpPr>
        <p:grpSpPr bwMode="auto">
          <a:xfrm>
            <a:off x="257175" y="404813"/>
            <a:ext cx="6059488" cy="6099175"/>
            <a:chOff x="329814" y="295694"/>
            <a:chExt cx="6060178" cy="6098343"/>
          </a:xfrm>
        </p:grpSpPr>
        <p:sp>
          <p:nvSpPr>
            <p:cNvPr id="16" name="สี่เหลี่ยมผืนผ้า: มุมมน 15"/>
            <p:cNvSpPr/>
            <p:nvPr/>
          </p:nvSpPr>
          <p:spPr>
            <a:xfrm>
              <a:off x="336165" y="2671857"/>
              <a:ext cx="6045888" cy="7301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r>
                <a:rPr lang="th-TH" sz="2800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	</a:t>
              </a:r>
              <a:r>
                <a:rPr lang="en-US" sz="2800" b="1" dirty="0">
                  <a:solidFill>
                    <a:srgbClr val="0E291E"/>
                  </a:solidFill>
                  <a:latin typeface="EucrosiaUPC" pitchFamily="18" charset="-34"/>
                </a:rPr>
                <a:t>1</a:t>
              </a:r>
              <a:r>
                <a:rPr lang="th-TH" sz="2800" b="1" dirty="0">
                  <a:solidFill>
                    <a:srgbClr val="0E291E"/>
                  </a:solidFill>
                  <a:latin typeface="EucrosiaUPC" pitchFamily="18" charset="-34"/>
                  <a:cs typeface="Angsana New" panose="02020603050405020304" pitchFamily="18" charset="-34"/>
                </a:rPr>
                <a:t>. เหตุตามที่กฎหมายกำหนด</a:t>
              </a:r>
            </a:p>
          </p:txBody>
        </p:sp>
        <p:sp>
          <p:nvSpPr>
            <p:cNvPr id="17" name="สี่เหลี่ยมผืนผ้า: มุมมน 16"/>
            <p:cNvSpPr/>
            <p:nvPr/>
          </p:nvSpPr>
          <p:spPr>
            <a:xfrm>
              <a:off x="336165" y="3514705"/>
              <a:ext cx="6045888" cy="9364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	2. เหตุอันเชื่อได้ว่าผู้ขายหรือผู้รับจ้างไม่สามารถ</a:t>
              </a:r>
              <a:b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</a:br>
              <a: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ส่งมอบงานได้ภายในเวลาที่กำหนด</a:t>
              </a:r>
            </a:p>
          </p:txBody>
        </p:sp>
        <p:sp>
          <p:nvSpPr>
            <p:cNvPr id="18" name="สี่เหลี่ยมผืนผ้า: มุมมน 17"/>
            <p:cNvSpPr/>
            <p:nvPr/>
          </p:nvSpPr>
          <p:spPr>
            <a:xfrm>
              <a:off x="336165" y="4594058"/>
              <a:ext cx="6045888" cy="9364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	3. เหตุอื่นตามที่กำหนดใน พ.ร.บ. หรือในสัญญา</a:t>
              </a:r>
              <a:b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</a:br>
              <a: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หรือข้อตกลง</a:t>
              </a:r>
            </a:p>
          </p:txBody>
        </p:sp>
        <p:sp>
          <p:nvSpPr>
            <p:cNvPr id="19" name="สี่เหลี่ยมผืนผ้า: มุมมน 18"/>
            <p:cNvSpPr/>
            <p:nvPr/>
          </p:nvSpPr>
          <p:spPr>
            <a:xfrm>
              <a:off x="344104" y="5651188"/>
              <a:ext cx="6045888" cy="74284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r>
                <a:rPr lang="th-TH" sz="28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	4. เหตุอื่นตามระเบียบ ที่รัฐมนตรีกำหนด</a:t>
              </a:r>
            </a:p>
          </p:txBody>
        </p:sp>
        <p:pic>
          <p:nvPicPr>
            <p:cNvPr id="20" name="รูปภาพ 19" descr="รูปภาพประกอบด้วย ลูกศร&#10;&#10;คำอธิบายที่สร้างโดยอัตโนมัติ"/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91858">
              <a:off x="271982" y="433350"/>
              <a:ext cx="3371178" cy="3095865"/>
            </a:xfrm>
            <a:prstGeom prst="rect">
              <a:avLst/>
            </a:prstGeom>
          </p:spPr>
        </p:pic>
        <p:sp>
          <p:nvSpPr>
            <p:cNvPr id="21" name="กล่องข้อความ 20"/>
            <p:cNvSpPr txBox="1"/>
            <p:nvPr/>
          </p:nvSpPr>
          <p:spPr>
            <a:xfrm rot="21331549">
              <a:off x="329814" y="1465521"/>
              <a:ext cx="3272211" cy="1076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3200" b="1" dirty="0">
                  <a:ln w="0">
                    <a:noFill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E291E">
                        <a:alpha val="40000"/>
                      </a:srgbClr>
                    </a:outerShdw>
                  </a:effectLst>
                  <a:latin typeface="EucrosiaUPC" pitchFamily="18" charset="-34"/>
                </a:rPr>
                <a:t>การบอกเลิกสัญญา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3200" b="1" dirty="0">
                  <a:ln w="0">
                    <a:noFill/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E291E">
                        <a:alpha val="40000"/>
                      </a:srgbClr>
                    </a:outerShdw>
                  </a:effectLst>
                  <a:latin typeface="EucrosiaUPC" pitchFamily="18" charset="-34"/>
                </a:rPr>
                <a:t>(มาตรา 103 วรรคหนึ่ง) </a:t>
              </a:r>
              <a:endParaRPr lang="th-TH" sz="2000" b="1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rgbClr val="0E291E">
                      <a:alpha val="40000"/>
                    </a:srgbClr>
                  </a:outerShdw>
                </a:effectLst>
                <a:latin typeface="Arial"/>
                <a:cs typeface="Cordia New" panose="020B0304020202020204" pitchFamily="34" charset="-34"/>
              </a:endParaRPr>
            </a:p>
          </p:txBody>
        </p:sp>
      </p:grpSp>
      <p:grpSp>
        <p:nvGrpSpPr>
          <p:cNvPr id="129030" name="กลุ่ม 48"/>
          <p:cNvGrpSpPr>
            <a:grpSpLocks/>
          </p:cNvGrpSpPr>
          <p:nvPr/>
        </p:nvGrpSpPr>
        <p:grpSpPr bwMode="auto">
          <a:xfrm>
            <a:off x="7013575" y="473075"/>
            <a:ext cx="5097463" cy="5183188"/>
            <a:chOff x="6716305" y="593335"/>
            <a:chExt cx="5096534" cy="5183344"/>
          </a:xfrm>
        </p:grpSpPr>
        <p:sp>
          <p:nvSpPr>
            <p:cNvPr id="23" name="สี่เหลี่ยมผืนผ้า: มุมมน 22"/>
            <p:cNvSpPr/>
            <p:nvPr/>
          </p:nvSpPr>
          <p:spPr>
            <a:xfrm>
              <a:off x="6716305" y="2363451"/>
              <a:ext cx="5096534" cy="3413228"/>
            </a:xfrm>
            <a:prstGeom prst="roundRect">
              <a:avLst>
                <a:gd name="adj" fmla="val 7916"/>
              </a:avLst>
            </a:prstGeom>
            <a:solidFill>
              <a:srgbClr val="E6FFB3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thaiDist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	การตกลงเลิกสัญญา กระทำได้เฉพาะ</a:t>
              </a:r>
              <a:b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</a:br>
              <a: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ที่เป็นประโยชน์แก่หน่วยงานของรัฐโดยตรง</a:t>
              </a:r>
              <a:b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</a:br>
              <a: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หรือเพื่อประโยชน์สาธารณะ หรือเพื่อแก้ไขข้อเสียเปรียบของหน่วยงานของรัฐ</a:t>
              </a:r>
              <a:b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</a:br>
              <a:r>
                <a:rPr lang="th-TH" sz="3200" b="1" dirty="0">
                  <a:solidFill>
                    <a:srgbClr val="0E291E"/>
                  </a:solidFill>
                  <a:cs typeface="Angsana New" panose="02020603050405020304" pitchFamily="18" charset="-34"/>
                </a:rPr>
                <a:t>ในการที่จะปฏิบัติตามสัญญาหรือข้อตกลงนั้นต่อไป</a:t>
              </a:r>
            </a:p>
          </p:txBody>
        </p:sp>
        <p:pic>
          <p:nvPicPr>
            <p:cNvPr id="129032" name="รูปภาพ 50" descr="รูปภาพประกอบด้วย ลูกศร&#10;&#10;คำอธิบายที่สร้างโดยอัตโนมัติ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470563">
              <a:off x="8282675" y="593335"/>
              <a:ext cx="3371178" cy="3095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กล่องข้อความ 24"/>
            <p:cNvSpPr txBox="1"/>
            <p:nvPr/>
          </p:nvSpPr>
          <p:spPr>
            <a:xfrm rot="174385">
              <a:off x="8340022" y="1625241"/>
              <a:ext cx="3272828" cy="1077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3200" b="1" dirty="0">
                  <a:ln w="0"/>
                  <a:solidFill>
                    <a:srgbClr val="E9CCDB">
                      <a:lumMod val="25000"/>
                    </a:srgbClr>
                  </a:solidFill>
                  <a:effectLst>
                    <a:outerShdw blurRad="38100" dist="19050" dir="2700000" algn="tl" rotWithShape="0">
                      <a:srgbClr val="0E291E">
                        <a:alpha val="40000"/>
                      </a:srgbClr>
                    </a:outerShdw>
                  </a:effectLst>
                  <a:latin typeface="EucrosiaUPC" pitchFamily="18" charset="-34"/>
                </a:rPr>
                <a:t>การตกลงเลิกสัญญา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3200" b="1" dirty="0">
                  <a:ln w="0"/>
                  <a:solidFill>
                    <a:srgbClr val="E9CCDB">
                      <a:lumMod val="25000"/>
                    </a:srgbClr>
                  </a:solidFill>
                  <a:effectLst>
                    <a:outerShdw blurRad="38100" dist="19050" dir="2700000" algn="tl" rotWithShape="0">
                      <a:srgbClr val="0E291E">
                        <a:alpha val="40000"/>
                      </a:srgbClr>
                    </a:outerShdw>
                  </a:effectLst>
                  <a:latin typeface="EucrosiaUPC" pitchFamily="18" charset="-34"/>
                </a:rPr>
                <a:t>(มาตรา 103 วรรคสอง) </a:t>
              </a:r>
              <a:endParaRPr lang="th-TH" sz="2000" b="1" dirty="0">
                <a:ln w="0"/>
                <a:solidFill>
                  <a:srgbClr val="E9CCDB">
                    <a:lumMod val="25000"/>
                  </a:srgbClr>
                </a:solidFill>
                <a:effectLst>
                  <a:outerShdw blurRad="38100" dist="19050" dir="2700000" algn="tl" rotWithShape="0">
                    <a:srgbClr val="0E291E">
                      <a:alpha val="40000"/>
                    </a:srgbClr>
                  </a:outerShdw>
                </a:effectLst>
                <a:latin typeface="Arial"/>
                <a:cs typeface="Cordia New" panose="020B0304020202020204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3525" y="692150"/>
            <a:ext cx="6046788" cy="7651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91425" rIns="91425" bIns="91425" anchor="ctr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ya"/>
              <a:buNone/>
              <a:defRPr sz="3000" b="0" i="0" u="none" strike="noStrike" cap="none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eaLnBrk="1" fontAlgn="auto" hangingPunct="1">
              <a:buClr>
                <a:srgbClr val="0E291E"/>
              </a:buClr>
              <a:defRPr/>
            </a:pPr>
            <a:r>
              <a:rPr lang="th-TH" altLang="th-TH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+mj-cs"/>
              </a:rPr>
              <a:t>การบอกเลิกสัญญา</a:t>
            </a:r>
            <a:endParaRPr lang="th-TH" sz="4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814059" y="5146448"/>
            <a:ext cx="7902400" cy="1349828"/>
          </a:xfrm>
          <a:prstGeom prst="rect">
            <a:avLst/>
          </a:prstGeom>
          <a:solidFill>
            <a:srgbClr val="AFD1CC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เว้นแต่ </a:t>
            </a:r>
            <a:r>
              <a:rPr lang="th-TH" sz="3200" b="1" kern="0" dirty="0">
                <a:solidFill>
                  <a:srgbClr val="E9CCDB">
                    <a:lumMod val="2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คู่สัญญาจะได้ยินยอมเสียค่าปรับให้โดยไม่มีเงื่อนไขใด ๆ ทั้งสิ้น</a:t>
            </a:r>
            <a:r>
              <a:rPr lang="th-TH" sz="3200" b="1" kern="0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  </a:t>
            </a:r>
            <a:r>
              <a:rPr lang="th-TH" sz="3200" b="1" kern="0" dirty="0">
                <a:solidFill>
                  <a:srgbClr val="EEAE91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ให้พิจารณาผ่อนปรนการบอกเลิกสัญญาได้เท่าที่จำเป็น</a:t>
            </a:r>
          </a:p>
        </p:txBody>
      </p:sp>
      <p:sp>
        <p:nvSpPr>
          <p:cNvPr id="13" name="สี่เหลี่ยมผืนผ้ามุมมน 2"/>
          <p:cNvSpPr/>
          <p:nvPr/>
        </p:nvSpPr>
        <p:spPr>
          <a:xfrm>
            <a:off x="290513" y="1704975"/>
            <a:ext cx="11610975" cy="1136650"/>
          </a:xfrm>
          <a:prstGeom prst="roundRect">
            <a:avLst/>
          </a:prstGeom>
          <a:gradFill rotWithShape="1">
            <a:gsLst>
              <a:gs pos="0">
                <a:srgbClr val="FDECC8">
                  <a:tint val="100000"/>
                  <a:shade val="100000"/>
                  <a:satMod val="130000"/>
                </a:srgbClr>
              </a:gs>
              <a:gs pos="100000">
                <a:srgbClr val="FDECC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DECC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100" b="1" kern="0" dirty="0">
                <a:solidFill>
                  <a:srgbClr val="FF0000"/>
                </a:solidFill>
              </a:rPr>
              <a:t>	นอกจากการบอกเลิกสัญญาหรือข้อตกลงตามมาตรา </a:t>
            </a:r>
            <a:r>
              <a:rPr lang="en-US" sz="3100" b="1" kern="0" dirty="0">
                <a:solidFill>
                  <a:srgbClr val="FF0000"/>
                </a:solidFill>
              </a:rPr>
              <a:t>103</a:t>
            </a:r>
            <a:r>
              <a:rPr lang="th-TH" sz="3100" b="1" kern="0" dirty="0">
                <a:solidFill>
                  <a:srgbClr val="FF0000"/>
                </a:solidFill>
              </a:rPr>
              <a:t> หากปรากฏว่า คู่สัญญาไม่สามารถปฏิบัติตามสัญญาหรือข้อตกลงได้ และจะต้องมีการปรับตามสัญญาหรือข้อตกลงนั้น </a:t>
            </a:r>
          </a:p>
        </p:txBody>
      </p:sp>
      <p:sp>
        <p:nvSpPr>
          <p:cNvPr id="26" name="สี่เหลี่ยมผืนผ้ามุมมน 4"/>
          <p:cNvSpPr/>
          <p:nvPr/>
        </p:nvSpPr>
        <p:spPr>
          <a:xfrm>
            <a:off x="3814059" y="4057507"/>
            <a:ext cx="7968128" cy="789267"/>
          </a:xfrm>
          <a:prstGeom prst="roundRect">
            <a:avLst>
              <a:gd name="adj" fmla="val 0"/>
            </a:avLst>
          </a:prstGeom>
          <a:solidFill>
            <a:srgbClr val="E9CCDB"/>
          </a:solidFill>
          <a:ln>
            <a:noFill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kern="0" dirty="0">
                <a:solidFill>
                  <a:srgbClr val="002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</a:rPr>
              <a:t>พิจารณาดำเนินการบอกเลิกสัญญาหรือข้อตกลง </a:t>
            </a:r>
          </a:p>
        </p:txBody>
      </p:sp>
      <p:grpSp>
        <p:nvGrpSpPr>
          <p:cNvPr id="130055" name="กลุ่ม 11"/>
          <p:cNvGrpSpPr>
            <a:grpSpLocks/>
          </p:cNvGrpSpPr>
          <p:nvPr/>
        </p:nvGrpSpPr>
        <p:grpSpPr bwMode="auto">
          <a:xfrm>
            <a:off x="884238" y="3975100"/>
            <a:ext cx="2967037" cy="2633663"/>
            <a:chOff x="1991544" y="3212976"/>
            <a:chExt cx="2952328" cy="2719536"/>
          </a:xfrm>
        </p:grpSpPr>
        <p:sp>
          <p:nvSpPr>
            <p:cNvPr id="30" name="Oval 9"/>
            <p:cNvSpPr/>
            <p:nvPr/>
          </p:nvSpPr>
          <p:spPr>
            <a:xfrm>
              <a:off x="2350120" y="3458865"/>
              <a:ext cx="2232018" cy="2160547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>
              <a:solidFill>
                <a:srgbClr val="0E291E">
                  <a:lumMod val="25000"/>
                  <a:lumOff val="75000"/>
                </a:srgbClr>
              </a:solidFill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kern="0" dirty="0">
                  <a:ln w="0"/>
                  <a:solidFill>
                    <a:srgbClr val="0E291E"/>
                  </a:solidFill>
                  <a:effectLst>
                    <a:outerShdw blurRad="38100" dist="19050" dir="2700000" algn="tl" rotWithShape="0">
                      <a:srgbClr val="0E291E">
                        <a:alpha val="40000"/>
                      </a:srgbClr>
                    </a:outerShdw>
                  </a:effectLst>
                  <a:latin typeface="EucrosiaUPC" pitchFamily="18" charset="-34"/>
                </a:rPr>
                <a:t>ให้หน่วยงานของรัฐ</a:t>
              </a:r>
            </a:p>
          </p:txBody>
        </p:sp>
        <p:sp>
          <p:nvSpPr>
            <p:cNvPr id="31" name="Oval 12"/>
            <p:cNvSpPr/>
            <p:nvPr/>
          </p:nvSpPr>
          <p:spPr>
            <a:xfrm>
              <a:off x="1991544" y="3212976"/>
              <a:ext cx="2664835" cy="2591674"/>
            </a:xfrm>
            <a:prstGeom prst="ellipse">
              <a:avLst/>
            </a:prstGeom>
            <a:noFill/>
            <a:ln w="6350" cap="flat" cmpd="sng" algn="ctr">
              <a:solidFill>
                <a:srgbClr val="0E291E">
                  <a:lumMod val="25000"/>
                  <a:lumOff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kern="0" dirty="0">
                <a:solidFill>
                  <a:srgbClr val="FFF9F4"/>
                </a:solidFill>
                <a:latin typeface="EucrosiaUPC" pitchFamily="18" charset="-34"/>
              </a:endParaRPr>
            </a:p>
          </p:txBody>
        </p:sp>
        <p:sp>
          <p:nvSpPr>
            <p:cNvPr id="32" name="Oval 13"/>
            <p:cNvSpPr/>
            <p:nvPr/>
          </p:nvSpPr>
          <p:spPr>
            <a:xfrm>
              <a:off x="2568108" y="3645741"/>
              <a:ext cx="2375764" cy="2286771"/>
            </a:xfrm>
            <a:prstGeom prst="ellipse">
              <a:avLst/>
            </a:prstGeom>
            <a:noFill/>
            <a:ln w="3175" cap="flat" cmpd="sng" algn="ctr">
              <a:solidFill>
                <a:srgbClr val="0E291E">
                  <a:lumMod val="25000"/>
                  <a:lumOff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kern="0" dirty="0">
                <a:solidFill>
                  <a:srgbClr val="FFF9F4"/>
                </a:solidFill>
                <a:latin typeface="EucrosiaUPC" pitchFamily="18" charset="-34"/>
              </a:endParaRPr>
            </a:p>
          </p:txBody>
        </p:sp>
      </p:grpSp>
      <p:sp>
        <p:nvSpPr>
          <p:cNvPr id="33" name="กล่องข้อความ 32"/>
          <p:cNvSpPr txBox="1"/>
          <p:nvPr/>
        </p:nvSpPr>
        <p:spPr>
          <a:xfrm>
            <a:off x="2224088" y="3101975"/>
            <a:ext cx="9036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F9F4">
                    <a:lumMod val="10000"/>
                  </a:srgbClr>
                </a:solidFill>
                <a:latin typeface="EucrosiaUPC" pitchFamily="18" charset="-34"/>
              </a:rPr>
              <a:t>หากจำนวนเงินค่าปรับ </a:t>
            </a: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</a:rPr>
              <a:t>“จะเกินร้อยละสิบ” </a:t>
            </a:r>
            <a:r>
              <a:rPr lang="th-TH" sz="3600" b="1" dirty="0">
                <a:solidFill>
                  <a:srgbClr val="FFF9F4">
                    <a:lumMod val="10000"/>
                  </a:srgbClr>
                </a:solidFill>
                <a:latin typeface="EucrosiaUPC" pitchFamily="18" charset="-34"/>
              </a:rPr>
              <a:t>ของวงเงินค่าพัสดุหรือค่าจ้าง </a:t>
            </a:r>
            <a:endParaRPr lang="th-TH" sz="3600" dirty="0">
              <a:solidFill>
                <a:srgbClr val="FFF9F4">
                  <a:lumMod val="10000"/>
                </a:srgbClr>
              </a:solidFill>
              <a:latin typeface="EucrosiaUPC" pitchFamily="18" charset="-34"/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99700" y="107950"/>
            <a:ext cx="1846263" cy="377825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รูปภาพ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252788" y="2644775"/>
            <a:ext cx="35560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9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ภาคผนวก</a:t>
            </a:r>
            <a:endParaRPr lang="th-TH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893;p47"/>
          <p:cNvSpPr txBox="1">
            <a:spLocks/>
          </p:cNvSpPr>
          <p:nvPr/>
        </p:nvSpPr>
        <p:spPr>
          <a:xfrm>
            <a:off x="3000375" y="981075"/>
            <a:ext cx="7716838" cy="73818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defRPr/>
            </a:pPr>
            <a:r>
              <a:rPr lang="th-TH" kern="0">
                <a:latin typeface="Angsana New" panose="02020603050405020304" pitchFamily="18" charset="-34"/>
                <a:cs typeface="+mj-cs"/>
              </a:rPr>
              <a:t>ภาคผนวก</a:t>
            </a:r>
            <a:endParaRPr lang="th-TH" kern="0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448050" y="1879600"/>
            <a:ext cx="7797800" cy="584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Workflow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448050" y="3268663"/>
            <a:ext cx="7797800" cy="10763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sz="3200" b="1" kern="0" dirty="0">
                <a:solidFill>
                  <a:srgbClr val="000000"/>
                </a:solidFill>
                <a:cs typeface="+mj-cs"/>
                <a:sym typeface="Arial"/>
              </a:rPr>
              <a:t>ตัวอย่าง การจัดทำร่างขอบเขตของงาน และการกำหนดเกณฑ์</a:t>
            </a:r>
            <a:br>
              <a:rPr lang="th-TH" sz="3200" b="1" kern="0" dirty="0">
                <a:solidFill>
                  <a:srgbClr val="000000"/>
                </a:solidFill>
                <a:cs typeface="+mj-cs"/>
                <a:sym typeface="Arial"/>
              </a:rPr>
            </a:br>
            <a:r>
              <a:rPr lang="th-TH" sz="3200" b="1" kern="0" dirty="0">
                <a:solidFill>
                  <a:srgbClr val="000000"/>
                </a:solidFill>
                <a:cs typeface="+mj-cs"/>
                <a:sym typeface="Arial"/>
              </a:rPr>
              <a:t>การให้น้ำหนักคะแนน สำหรับการจ้างที่ปรึกษา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451225" y="4454525"/>
            <a:ext cx="7797800" cy="5857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th-TH" sz="3200" b="1" kern="0" dirty="0">
                <a:solidFill>
                  <a:srgbClr val="000000"/>
                </a:solidFill>
                <a:cs typeface="+mj-cs"/>
                <a:sym typeface="Arial"/>
              </a:rPr>
              <a:t>แบบสัญญา สัญญาจ้างผู้เชี่ยวชาญรายบุคคลหรือจ้างบริษัทที่ปรึกษา</a:t>
            </a:r>
            <a:endParaRPr lang="th-TH" sz="3200" b="1" kern="0" dirty="0">
              <a:solidFill>
                <a:srgbClr val="000000"/>
              </a:solidFill>
              <a:latin typeface="Arial"/>
              <a:cs typeface="+mj-cs"/>
              <a:sym typeface="Arial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448050" y="2573338"/>
            <a:ext cx="7797800" cy="5857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sz="3200" b="1" kern="0" dirty="0">
                <a:solidFill>
                  <a:srgbClr val="000000"/>
                </a:solidFill>
                <a:cs typeface="+mj-cs"/>
                <a:sym typeface="Arial"/>
              </a:rPr>
              <a:t>ระยะเวลาในการดำเนินงานจ้างที่ปรึกษาในแต่ละวิธี (โดยประมาณ)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รูปภาพ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76200" y="2276475"/>
            <a:ext cx="280828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sz="3200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	ตัวอย่าง การจัดทำ</a:t>
            </a:r>
            <a:br>
              <a:rPr lang="th-TH" sz="3200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</a:br>
            <a:r>
              <a:rPr lang="th-TH" sz="3200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ร่างขอบเขตของงาน และการกำหนดเกณฑ์ การให้น้ำหนักคะแนน </a:t>
            </a:r>
            <a:br>
              <a:rPr lang="th-TH" sz="3200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</a:br>
            <a:r>
              <a:rPr lang="th-TH" sz="3200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33124" name="รูปภาพ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688" y="0"/>
            <a:ext cx="8934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รูปภาพ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34148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8" t="15350" r="25784" b="12199"/>
          <a:stretch>
            <a:fillRect/>
          </a:stretch>
        </p:blipFill>
        <p:spPr bwMode="auto">
          <a:xfrm>
            <a:off x="2135188" y="477838"/>
            <a:ext cx="804068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รูปภาพ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268413"/>
            <a:ext cx="7810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2888" y="3067050"/>
            <a:ext cx="7058025" cy="950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th-TH" sz="1400" kern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1" name="สี่เหลี่ยมผืนผ้า 16"/>
          <p:cNvSpPr/>
          <p:nvPr/>
        </p:nvSpPr>
        <p:spPr>
          <a:xfrm>
            <a:off x="1775520" y="5813957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b="1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ถ้าไม่เป็นไปตามหลักการ แต่ไม่มีผลต่อการจัดซื้อจัดจ้างอย่างมีนัยสำคัญ  หรือ</a:t>
            </a:r>
            <a:r>
              <a:rPr lang="th-TH" b="1" u="sng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กรณีจำเป็นเร่งด่วน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b="1" u="sng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หรือมีเหตุผลความจำเป็นอื่น </a:t>
            </a:r>
            <a:r>
              <a:rPr lang="th-TH" b="1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การจัดซื้อจัดจ้างนั้นให้ใช้ได้ 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416104" y="364208"/>
            <a:ext cx="7359792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altLang="th-TH" sz="4000" b="1" kern="0" dirty="0">
                <a:ln>
                  <a:solidFill>
                    <a:srgbClr val="FF6600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  <a:sym typeface="Arial"/>
              </a:rPr>
              <a:t>หลักการจัดซื้อจัดจ้างและการบริหารพัสดุ (มาตรา 8) </a:t>
            </a:r>
          </a:p>
        </p:txBody>
      </p:sp>
      <p:grpSp>
        <p:nvGrpSpPr>
          <p:cNvPr id="48133" name="กลุ่ม 2"/>
          <p:cNvGrpSpPr>
            <a:grpSpLocks/>
          </p:cNvGrpSpPr>
          <p:nvPr/>
        </p:nvGrpSpPr>
        <p:grpSpPr bwMode="auto">
          <a:xfrm>
            <a:off x="3941763" y="1184275"/>
            <a:ext cx="4464050" cy="4254500"/>
            <a:chOff x="3941193" y="1184539"/>
            <a:chExt cx="4464281" cy="4254974"/>
          </a:xfrm>
        </p:grpSpPr>
        <p:sp>
          <p:nvSpPr>
            <p:cNvPr id="4" name="รูปแบบอิสระ: รูปร่าง 3"/>
            <p:cNvSpPr/>
            <p:nvPr/>
          </p:nvSpPr>
          <p:spPr>
            <a:xfrm>
              <a:off x="4445569" y="1184539"/>
              <a:ext cx="3959905" cy="3959905"/>
            </a:xfrm>
            <a:custGeom>
              <a:avLst/>
              <a:gdLst>
                <a:gd name="connsiteX0" fmla="*/ 1979952 w 3959905"/>
                <a:gd name="connsiteY0" fmla="*/ 0 h 3959905"/>
                <a:gd name="connsiteX1" fmla="*/ 3959905 w 3959905"/>
                <a:gd name="connsiteY1" fmla="*/ 1979953 h 3959905"/>
                <a:gd name="connsiteX2" fmla="*/ 1979953 w 3959905"/>
                <a:gd name="connsiteY2" fmla="*/ 1979953 h 3959905"/>
                <a:gd name="connsiteX3" fmla="*/ 1979952 w 3959905"/>
                <a:gd name="connsiteY3" fmla="*/ 0 h 39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905" h="3959905">
                  <a:moveTo>
                    <a:pt x="1979952" y="0"/>
                  </a:moveTo>
                  <a:cubicBezTo>
                    <a:pt x="3073450" y="0"/>
                    <a:pt x="3959905" y="886455"/>
                    <a:pt x="3959905" y="1979953"/>
                  </a:cubicBezTo>
                  <a:lnTo>
                    <a:pt x="1979953" y="1979953"/>
                  </a:lnTo>
                  <a:cubicBezTo>
                    <a:pt x="1979953" y="1319969"/>
                    <a:pt x="1979952" y="659984"/>
                    <a:pt x="1979952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2142689" tIns="861377" rIns="437103" bIns="209554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rgbClr val="0C2038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คุ้มค่า</a:t>
              </a:r>
            </a:p>
          </p:txBody>
        </p:sp>
        <p:sp>
          <p:nvSpPr>
            <p:cNvPr id="5" name="รูปแบบอิสระ: รูปร่าง 4"/>
            <p:cNvSpPr/>
            <p:nvPr/>
          </p:nvSpPr>
          <p:spPr>
            <a:xfrm>
              <a:off x="4445568" y="1479608"/>
              <a:ext cx="3959905" cy="3959905"/>
            </a:xfrm>
            <a:custGeom>
              <a:avLst/>
              <a:gdLst>
                <a:gd name="connsiteX0" fmla="*/ 3959905 w 3959905"/>
                <a:gd name="connsiteY0" fmla="*/ 1979953 h 3959905"/>
                <a:gd name="connsiteX1" fmla="*/ 1979952 w 3959905"/>
                <a:gd name="connsiteY1" fmla="*/ 3959906 h 3959905"/>
                <a:gd name="connsiteX2" fmla="*/ 1979953 w 3959905"/>
                <a:gd name="connsiteY2" fmla="*/ 1979953 h 3959905"/>
                <a:gd name="connsiteX3" fmla="*/ 3959905 w 3959905"/>
                <a:gd name="connsiteY3" fmla="*/ 1979953 h 39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905" h="3959905">
                  <a:moveTo>
                    <a:pt x="3959905" y="1979953"/>
                  </a:moveTo>
                  <a:cubicBezTo>
                    <a:pt x="3959905" y="3073451"/>
                    <a:pt x="3073450" y="3959906"/>
                    <a:pt x="1979952" y="3959906"/>
                  </a:cubicBezTo>
                  <a:cubicBezTo>
                    <a:pt x="1979952" y="3299922"/>
                    <a:pt x="1979953" y="2639937"/>
                    <a:pt x="1979953" y="1979953"/>
                  </a:cubicBezTo>
                  <a:lnTo>
                    <a:pt x="3959905" y="197995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2142689" tIns="2095548" rIns="437103" bIns="861378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srgbClr val="083866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โปร่งใส</a:t>
              </a:r>
            </a:p>
          </p:txBody>
        </p:sp>
        <p:sp>
          <p:nvSpPr>
            <p:cNvPr id="12" name="รูปแบบอิสระ: รูปร่าง 11"/>
            <p:cNvSpPr/>
            <p:nvPr/>
          </p:nvSpPr>
          <p:spPr>
            <a:xfrm>
              <a:off x="3949178" y="1418487"/>
              <a:ext cx="3959905" cy="3959905"/>
            </a:xfrm>
            <a:custGeom>
              <a:avLst/>
              <a:gdLst>
                <a:gd name="connsiteX0" fmla="*/ 1979953 w 3959905"/>
                <a:gd name="connsiteY0" fmla="*/ 3959905 h 3959905"/>
                <a:gd name="connsiteX1" fmla="*/ 0 w 3959905"/>
                <a:gd name="connsiteY1" fmla="*/ 1979952 h 3959905"/>
                <a:gd name="connsiteX2" fmla="*/ 1979953 w 3959905"/>
                <a:gd name="connsiteY2" fmla="*/ 1979953 h 3959905"/>
                <a:gd name="connsiteX3" fmla="*/ 1979953 w 3959905"/>
                <a:gd name="connsiteY3" fmla="*/ 3959905 h 39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905" h="3959905">
                  <a:moveTo>
                    <a:pt x="1979953" y="3959905"/>
                  </a:moveTo>
                  <a:cubicBezTo>
                    <a:pt x="886455" y="3959905"/>
                    <a:pt x="0" y="3073450"/>
                    <a:pt x="0" y="1979952"/>
                  </a:cubicBezTo>
                  <a:lnTo>
                    <a:pt x="1979953" y="1979953"/>
                  </a:lnTo>
                  <a:lnTo>
                    <a:pt x="1979953" y="3959905"/>
                  </a:lnTo>
                  <a:close/>
                </a:path>
              </a:pathLst>
            </a:custGeom>
            <a:solidFill>
              <a:srgbClr val="EED5FF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421862" tIns="2080308" rIns="2127450" bIns="846138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solidFill>
                    <a:srgbClr val="066B7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ประสิทธิภาพ ประสิทธิผล</a:t>
              </a:r>
            </a:p>
          </p:txBody>
        </p:sp>
        <p:sp>
          <p:nvSpPr>
            <p:cNvPr id="13" name="รูปแบบอิสระ: รูปร่าง 12"/>
            <p:cNvSpPr/>
            <p:nvPr/>
          </p:nvSpPr>
          <p:spPr>
            <a:xfrm>
              <a:off x="3941193" y="1184540"/>
              <a:ext cx="3959905" cy="3959905"/>
            </a:xfrm>
            <a:custGeom>
              <a:avLst/>
              <a:gdLst>
                <a:gd name="connsiteX0" fmla="*/ 0 w 3959905"/>
                <a:gd name="connsiteY0" fmla="*/ 1979953 h 3959905"/>
                <a:gd name="connsiteX1" fmla="*/ 1979953 w 3959905"/>
                <a:gd name="connsiteY1" fmla="*/ 0 h 3959905"/>
                <a:gd name="connsiteX2" fmla="*/ 1979953 w 3959905"/>
                <a:gd name="connsiteY2" fmla="*/ 1979953 h 3959905"/>
                <a:gd name="connsiteX3" fmla="*/ 0 w 3959905"/>
                <a:gd name="connsiteY3" fmla="*/ 1979953 h 39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905" h="3959905">
                  <a:moveTo>
                    <a:pt x="0" y="1979953"/>
                  </a:moveTo>
                  <a:cubicBezTo>
                    <a:pt x="0" y="886455"/>
                    <a:pt x="886455" y="0"/>
                    <a:pt x="1979953" y="0"/>
                  </a:cubicBezTo>
                  <a:lnTo>
                    <a:pt x="1979953" y="1979953"/>
                  </a:lnTo>
                  <a:lnTo>
                    <a:pt x="0" y="197995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432022" tIns="856297" rIns="2137610" bIns="209046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800" b="1" dirty="0">
                  <a:solidFill>
                    <a:srgbClr val="3A7426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ตรวจสอบได้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123113" y="1125538"/>
            <a:ext cx="33210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C2038"/>
                </a:solidFill>
                <a:sym typeface="Arial"/>
              </a:rPr>
              <a:t>พัสดุต้องมีคุณภาพ มีคุณลักษณะตอบสนอง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C2038"/>
                </a:solidFill>
                <a:sym typeface="Arial"/>
              </a:rPr>
              <a:t>การใช้งาน ราคาเหมาะสม มีแผน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C2038"/>
                </a:solidFill>
                <a:sym typeface="Arial"/>
              </a:rPr>
              <a:t>บริหารพัสดุเหมาะสม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C2038"/>
                </a:solidFill>
                <a:sym typeface="Arial"/>
              </a:rPr>
              <a:t>ชัดเจน</a:t>
            </a:r>
            <a:endParaRPr lang="th-TH" sz="2000" kern="0" dirty="0">
              <a:solidFill>
                <a:srgbClr val="0C2038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5725" y="3155950"/>
            <a:ext cx="27495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กระทำโดยเปิดเผย 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ให้แข่งขันอย่างเป็นธรรม 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ปฏิบัติต่อผู้ประกอบการ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เท่าเทียมกัน มีเวลาเหมาะสม</a:t>
            </a:r>
            <a:br>
              <a:rPr lang="th-TH" sz="2000" b="1" kern="0" dirty="0">
                <a:solidFill>
                  <a:srgbClr val="083866"/>
                </a:solidFill>
                <a:sym typeface="Arial"/>
              </a:rPr>
            </a:b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เพียงพอต่อการยื่นข้อเสนอ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83866"/>
                </a:solidFill>
                <a:sym typeface="Arial"/>
              </a:rPr>
              <a:t>มีหลักฐานชัดเจน มีการเปิดเผยข้อมูลในทุกขั้นตอน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0713" y="3155950"/>
            <a:ext cx="28098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มีการวางแผนการ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จัดซื้อจัดจ้าง/บริหาร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พัสดุล่วงหน้า เพื่อให้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เป็นไปอย่างต่อเนื่อง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กำหนดเวลาที่เหมาะสม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มีการประเมินผลสัมฤทธิ์ของ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66B71"/>
                </a:solidFill>
                <a:sym typeface="Arial"/>
              </a:rPr>
              <a:t>การจัดซื้อจัดจ้างและการบริหารพัสดุ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0550" y="1173163"/>
            <a:ext cx="282098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3A7426"/>
                </a:solidFill>
                <a:sym typeface="Arial"/>
              </a:rPr>
              <a:t>มีการเก็บข้อมูลการจัดซื้อจัดจ้างและการบริหารพัสดุอย่างเป็นระบบ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3A7426"/>
                </a:solidFill>
                <a:sym typeface="Arial"/>
              </a:rPr>
              <a:t>เพื่อประโยชน์ในการ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3A7426"/>
                </a:solidFill>
                <a:sym typeface="Arial"/>
              </a:rPr>
              <a:t>ตรวจสอบ</a:t>
            </a:r>
            <a:endParaRPr lang="th-TH" sz="2000" kern="0" dirty="0">
              <a:solidFill>
                <a:srgbClr val="3A7426"/>
              </a:solidFill>
              <a:sym typeface="Arial"/>
            </a:endParaRPr>
          </a:p>
        </p:txBody>
      </p:sp>
      <p:pic>
        <p:nvPicPr>
          <p:cNvPr id="48138" name="กราฟิก 13" descr="ดวงดาว ด้วยสีเติมแบบทึ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88172">
            <a:off x="1666875" y="187325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รูปภาพ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รูปภาพ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981075"/>
            <a:ext cx="7546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890588"/>
            <a:ext cx="113061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38244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4" t="20601" r="22832" b="6950"/>
          <a:stretch>
            <a:fillRect/>
          </a:stretch>
        </p:blipFill>
        <p:spPr bwMode="auto">
          <a:xfrm>
            <a:off x="1558925" y="855663"/>
            <a:ext cx="90741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39268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4" t="16402" r="22832" b="10101"/>
          <a:stretch>
            <a:fillRect/>
          </a:stretch>
        </p:blipFill>
        <p:spPr bwMode="auto">
          <a:xfrm>
            <a:off x="1416050" y="830263"/>
            <a:ext cx="93599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0292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1687513"/>
            <a:ext cx="92281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1316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288" y="1052513"/>
            <a:ext cx="88614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2340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263" y="835025"/>
            <a:ext cx="79914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3364" name="รูปภาพ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950" y="881063"/>
            <a:ext cx="6184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4388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8500" r="19878" b="11150"/>
          <a:stretch>
            <a:fillRect/>
          </a:stretch>
        </p:blipFill>
        <p:spPr bwMode="auto">
          <a:xfrm>
            <a:off x="1127125" y="765175"/>
            <a:ext cx="99377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5412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692150"/>
            <a:ext cx="454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รูปภาพ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830263"/>
            <a:ext cx="66897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53188"/>
            <a:ext cx="2133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32EF8-6FD7-47C3-B613-CC3FAC820F29}" type="slidenum">
              <a:rPr lang="en-US" altLang="en-US" sz="1200">
                <a:solidFill>
                  <a:srgbClr val="000000"/>
                </a:solidFill>
                <a:latin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6" name="สี่เหลี่ยมผืนผ้า: มุมมน 5"/>
          <p:cNvSpPr/>
          <p:nvPr/>
        </p:nvSpPr>
        <p:spPr>
          <a:xfrm>
            <a:off x="0" y="1484313"/>
            <a:ext cx="12192000" cy="53736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Google Shape;862;p45"/>
          <p:cNvSpPr txBox="1">
            <a:spLocks/>
          </p:cNvSpPr>
          <p:nvPr/>
        </p:nvSpPr>
        <p:spPr bwMode="auto">
          <a:xfrm>
            <a:off x="803275" y="1635125"/>
            <a:ext cx="10801350" cy="4765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 defTabSz="444500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>
                <a:tab pos="266700" algn="l"/>
              </a:tabLst>
              <a:defRPr/>
            </a:pPr>
            <a:r>
              <a:rPr lang="th-TH" sz="3600" b="1" spc="13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ดยระเบียบกระทรวงการคลังฯ ได้กำหนดเงื่อนไขเกี่ยวกับการจัดทำ</a:t>
            </a:r>
            <a:b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ร่างขอบเขตของงานในงานจ้างที่ปรึกษาไว้ในข้อ 103 โดยกำหนดให้หัวหน้าหน่วยงานของรัฐแต่งตั้งผู้รับผิดชอบในการจัดทำ 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TOR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อาจจะเป็นในรูปแบบของ</a:t>
            </a:r>
            <a:b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คณะกรรมการขึ้นมาคณะหนึ่งหรือจะให้เจ้าหน้าที่หรือบุคคลใดบุคคลหนึ่งก็ได้ </a:t>
            </a:r>
            <a:b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และผู้รับผิดชอบในการจัดทำ 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TOR 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ดังกล่าว จะต้องมีการกำหนดหลักเกณฑ์การพิจารณาคัดเลือกข้อเสนอด้วย</a:t>
            </a: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defRPr/>
            </a:pPr>
            <a:endParaRPr lang="th-TH" sz="1600" b="1" dirty="0">
              <a:solidFill>
                <a:prstClr val="black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656138" y="790575"/>
            <a:ext cx="67706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altLang="th-TH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การจัดทำร่างขอบเขตของงานจ้างที่ปรึกษา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: มุมมน 1"/>
          <p:cNvSpPr/>
          <p:nvPr/>
        </p:nvSpPr>
        <p:spPr>
          <a:xfrm>
            <a:off x="10272713" y="47625"/>
            <a:ext cx="1846262" cy="450850"/>
          </a:xfrm>
          <a:prstGeom prst="roundRect">
            <a:avLst/>
          </a:prstGeom>
          <a:solidFill>
            <a:srgbClr val="E7BCB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ระเบียบฯ ข้อ 103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6436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692150"/>
            <a:ext cx="454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รูปภาพ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63" y="1052513"/>
            <a:ext cx="668972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7460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692150"/>
            <a:ext cx="454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รูปภาพ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981075"/>
            <a:ext cx="67627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8484" name="รูปภาพ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484313"/>
            <a:ext cx="10287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49508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050" y="998538"/>
            <a:ext cx="97202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50532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1806575"/>
            <a:ext cx="8064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51556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038" y="823913"/>
            <a:ext cx="82899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52580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88" y="1412875"/>
            <a:ext cx="107410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53604" name="รูปภาพ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1490663"/>
            <a:ext cx="8061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0" y="0"/>
            <a:ext cx="7777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ตัวอย่าง การจัดทำร่างขอบเขตของงาน และการกำหนดเกณฑ์ การให้น้ำหนักคะแนน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177800" algn="l"/>
              </a:tabLst>
              <a:defRPr/>
            </a:pPr>
            <a:r>
              <a:rPr lang="th-TH" b="1" kern="0" dirty="0">
                <a:solidFill>
                  <a:srgbClr val="3333FF"/>
                </a:solidFill>
                <a:latin typeface="Calibri" panose="020F0502020204030204"/>
                <a:sym typeface="Arial"/>
              </a:rPr>
              <a:t>สำหรับการจ้างที่ปรึกษา</a:t>
            </a:r>
          </a:p>
        </p:txBody>
      </p:sp>
      <p:pic>
        <p:nvPicPr>
          <p:cNvPr id="154628" name="รูปภาพ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0" y="1052513"/>
            <a:ext cx="9017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รูปภาพ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/>
          <p:nvPr/>
        </p:nvSpPr>
        <p:spPr>
          <a:xfrm>
            <a:off x="6096000" y="1128713"/>
            <a:ext cx="5829300" cy="37734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u="sng" kern="0" dirty="0">
                <a:solidFill>
                  <a:srgbClr val="C00000"/>
                </a:solidFill>
              </a:rPr>
              <a:t>ติดต่อสอบถามเพิ่มเติม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800" b="1" u="sng" kern="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C00000"/>
                </a:solidFill>
              </a:rPr>
              <a:t>กองการพัสดุภาครัฐ กรมบัญชีกลาง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C00000"/>
                </a:solidFill>
              </a:rPr>
              <a:t>Call center </a:t>
            </a:r>
            <a:r>
              <a:rPr lang="th-TH" sz="4000" b="1" kern="0" dirty="0">
                <a:solidFill>
                  <a:srgbClr val="C00000"/>
                </a:solidFill>
              </a:rPr>
              <a:t>โทร. 02-270-6400 กด 3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C00000"/>
                </a:solidFill>
              </a:rPr>
              <a:t>หรือสอบถามผ่านช่องทาง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rgbClr val="C00000"/>
                </a:solidFill>
              </a:rPr>
              <a:t> ระบบ</a:t>
            </a:r>
            <a:r>
              <a:rPr lang="en-US" sz="4000" b="1" kern="0" dirty="0">
                <a:solidFill>
                  <a:srgbClr val="C00000"/>
                </a:solidFill>
              </a:rPr>
              <a:t> : “Live Chat” </a:t>
            </a:r>
            <a:r>
              <a:rPr lang="th-TH" sz="4000" b="1" kern="0" dirty="0">
                <a:solidFill>
                  <a:srgbClr val="C00000"/>
                </a:solidFill>
              </a:rPr>
              <a:t>หรือ “</a:t>
            </a:r>
            <a:r>
              <a:rPr lang="en-US" sz="4000" b="1" kern="0" dirty="0">
                <a:solidFill>
                  <a:srgbClr val="C00000"/>
                </a:solidFill>
              </a:rPr>
              <a:t>IR Online”</a:t>
            </a:r>
            <a:endParaRPr lang="th-TH" sz="4000" b="1" kern="0" dirty="0">
              <a:solidFill>
                <a:srgbClr val="C00000"/>
              </a:solidFill>
            </a:endParaRPr>
          </a:p>
        </p:txBody>
      </p:sp>
      <p:sp>
        <p:nvSpPr>
          <p:cNvPr id="7" name="Google Shape;1811;p73"/>
          <p:cNvSpPr txBox="1">
            <a:spLocks/>
          </p:cNvSpPr>
          <p:nvPr/>
        </p:nvSpPr>
        <p:spPr>
          <a:xfrm>
            <a:off x="2524125" y="1154113"/>
            <a:ext cx="3944938" cy="9540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eaLnBrk="1" fontAlgn="auto" hangingPunct="1">
              <a:buClr>
                <a:srgbClr val="172A31"/>
              </a:buClr>
              <a:defRPr/>
            </a:pPr>
            <a:r>
              <a:rPr lang="en-US" kern="0" dirty="0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adwal template">
  <a:themeElements>
    <a:clrScheme name="Custom 347">
      <a:dk1>
        <a:srgbClr val="999999"/>
      </a:dk1>
      <a:lt1>
        <a:srgbClr val="FFFFFF"/>
      </a:lt1>
      <a:dk2>
        <a:srgbClr val="B7B7B7"/>
      </a:dk2>
      <a:lt2>
        <a:srgbClr val="ECECEC"/>
      </a:lt2>
      <a:accent1>
        <a:srgbClr val="8BC34A"/>
      </a:accent1>
      <a:accent2>
        <a:srgbClr val="CDDC39"/>
      </a:accent2>
      <a:accent3>
        <a:srgbClr val="FFEB3B"/>
      </a:accent3>
      <a:accent4>
        <a:srgbClr val="FFC107"/>
      </a:accent4>
      <a:accent5>
        <a:srgbClr val="FF9800"/>
      </a:accent5>
      <a:accent6>
        <a:srgbClr val="F44336"/>
      </a:accent6>
      <a:hlink>
        <a:srgbClr val="00BCD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16138</TotalTime>
  <Words>4172</Words>
  <Application>Microsoft Office PowerPoint</Application>
  <PresentationFormat>Widescreen</PresentationFormat>
  <Paragraphs>630</Paragraphs>
  <Slides>99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99</vt:i4>
      </vt:variant>
    </vt:vector>
  </HeadingPairs>
  <TitlesOfParts>
    <vt:vector size="129" baseType="lpstr">
      <vt:lpstr>Angsana New</vt:lpstr>
      <vt:lpstr>Arial</vt:lpstr>
      <vt:lpstr>Calibri</vt:lpstr>
      <vt:lpstr>Calibri Light</vt:lpstr>
      <vt:lpstr>Cordia New</vt:lpstr>
      <vt:lpstr>Montserrat</vt:lpstr>
      <vt:lpstr>Malgun Gothic</vt:lpstr>
      <vt:lpstr>Times New Roman</vt:lpstr>
      <vt:lpstr>HY중고딕</vt:lpstr>
      <vt:lpstr>Poppins</vt:lpstr>
      <vt:lpstr>Gulim</vt:lpstr>
      <vt:lpstr>Work Sans Medium</vt:lpstr>
      <vt:lpstr>Wingdings</vt:lpstr>
      <vt:lpstr>CSChatThaiUI</vt:lpstr>
      <vt:lpstr>Open Sans Medium</vt:lpstr>
      <vt:lpstr>EucrosiaUPC</vt:lpstr>
      <vt:lpstr>Trebuchet MS</vt:lpstr>
      <vt:lpstr>Wingdings 2</vt:lpstr>
      <vt:lpstr>Courier New</vt:lpstr>
      <vt:lpstr>CordiaUPC</vt:lpstr>
      <vt:lpstr>Wingdings 3</vt:lpstr>
      <vt:lpstr>AngsanaUPC</vt:lpstr>
      <vt:lpstr>Arya</vt:lpstr>
      <vt:lpstr>13_ชุดรูปแบบของ Office</vt:lpstr>
      <vt:lpstr>Office Theme</vt:lpstr>
      <vt:lpstr>ธีมของ Office</vt:lpstr>
      <vt:lpstr>1_Office Theme</vt:lpstr>
      <vt:lpstr>1_ธีมของ Office</vt:lpstr>
      <vt:lpstr>1_Cadwal template</vt:lpstr>
      <vt:lpstr>2_ธีมของ Office</vt:lpstr>
      <vt:lpstr>PowerPoint Presentation</vt:lpstr>
      <vt:lpstr>PowerPoint Presentation</vt:lpstr>
      <vt:lpstr>PowerPoint Presentation</vt:lpstr>
      <vt:lpstr>หลักการและเหตุผล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หลักเกณฑ์ราคากลางการจ้างที่ปรึกษา</vt:lpstr>
      <vt:lpstr>“ราคากลาง” ราคาเพื่อใช้เป็นฐานสำหรับเปรียบเทียบราคาที่ผู้ยื่นข้อเสนอ ได้ยื่นเสนอไว้ซึ่งสามารถจัดซื้อจัดจ้างได้จริงตามลำดับ ดังต่อไปนี้</vt:lpstr>
      <vt:lpstr>PowerPoint Presentation</vt:lpstr>
      <vt:lpstr>PowerPoint Presentation</vt:lpstr>
      <vt:lpstr>1. แนวทางการคิดค่าตอบแทนของที่ปรึกษา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 การจ้างที่ปรึกษา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อำนาจในการสั่งจ้างที่ปรึกษา</vt:lpstr>
      <vt:lpstr>PowerPoint Presentation</vt:lpstr>
      <vt:lpstr>PowerPoint Presentation</vt:lpstr>
      <vt:lpstr>PowerPoint Presentation</vt:lpstr>
      <vt:lpstr>PowerPoint Presentation</vt:lpstr>
      <vt:lpstr>การทำสัญญา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Comptroller General's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แนวทางการจ้างที่ปรึกษา</dc:title>
  <dc:creator>CGD</dc:creator>
  <cp:lastModifiedBy>นัชชา ลุ่มนอก</cp:lastModifiedBy>
  <cp:revision>1383</cp:revision>
  <cp:lastPrinted>2017-01-30T02:55:53Z</cp:lastPrinted>
  <dcterms:created xsi:type="dcterms:W3CDTF">2008-03-03T19:33:35Z</dcterms:created>
  <dcterms:modified xsi:type="dcterms:W3CDTF">2022-09-27T02:58:07Z</dcterms:modified>
</cp:coreProperties>
</file>