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77" r:id="rId8"/>
    <p:sldId id="260" r:id="rId9"/>
    <p:sldId id="278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5" r:id="rId22"/>
    <p:sldId id="279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10B6E-A259-45A6-9CFE-56839366B44F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CF0D06D-A23C-4262-96CB-66E2DC92F3C7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th-TH" dirty="0" smtClean="0"/>
            <a:t>สำรวจหมู่บ้าน</a:t>
          </a:r>
          <a:endParaRPr lang="th-TH" dirty="0"/>
        </a:p>
      </dgm:t>
    </dgm:pt>
    <dgm:pt modelId="{0C544B87-9785-465A-B8F1-842BECECB891}" type="parTrans" cxnId="{FD770D77-7FA0-4A77-B938-4C659E00A958}">
      <dgm:prSet/>
      <dgm:spPr/>
      <dgm:t>
        <a:bodyPr/>
        <a:lstStyle/>
        <a:p>
          <a:endParaRPr lang="th-TH"/>
        </a:p>
      </dgm:t>
    </dgm:pt>
    <dgm:pt modelId="{76850986-F0A3-4DE1-9265-B4BE745C9167}" type="sibTrans" cxnId="{FD770D77-7FA0-4A77-B938-4C659E00A958}">
      <dgm:prSet/>
      <dgm:spPr/>
      <dgm:t>
        <a:bodyPr/>
        <a:lstStyle/>
        <a:p>
          <a:endParaRPr lang="th-TH"/>
        </a:p>
      </dgm:t>
    </dgm:pt>
    <dgm:pt modelId="{3420FA52-4572-4874-A133-FBA154AB33A1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dirty="0" smtClean="0"/>
            <a:t>สำรวจโรงงาน</a:t>
          </a:r>
          <a:endParaRPr lang="th-TH" dirty="0"/>
        </a:p>
      </dgm:t>
    </dgm:pt>
    <dgm:pt modelId="{3C47D172-8684-4141-B9E4-D3186C650297}" type="parTrans" cxnId="{B933BCB7-0FD3-415C-B2EA-0FB3EC0BD560}">
      <dgm:prSet/>
      <dgm:spPr/>
      <dgm:t>
        <a:bodyPr/>
        <a:lstStyle/>
        <a:p>
          <a:endParaRPr lang="th-TH"/>
        </a:p>
      </dgm:t>
    </dgm:pt>
    <dgm:pt modelId="{BE4406D2-3B11-437B-B323-96C3D37140E3}" type="sibTrans" cxnId="{B933BCB7-0FD3-415C-B2EA-0FB3EC0BD560}">
      <dgm:prSet/>
      <dgm:spPr/>
      <dgm:t>
        <a:bodyPr/>
        <a:lstStyle/>
        <a:p>
          <a:endParaRPr lang="th-TH"/>
        </a:p>
      </dgm:t>
    </dgm:pt>
    <dgm:pt modelId="{0330D2EA-7BD3-4DB3-A796-A18490823EC3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th-TH" dirty="0" smtClean="0"/>
            <a:t>สำรวจจุดงาน</a:t>
          </a:r>
          <a:endParaRPr lang="th-TH" dirty="0"/>
        </a:p>
      </dgm:t>
    </dgm:pt>
    <dgm:pt modelId="{210B8C07-A18F-4053-B126-3049BD3D7242}" type="parTrans" cxnId="{9B56D2E0-0C62-428B-AC17-0C63B7BB2BCF}">
      <dgm:prSet/>
      <dgm:spPr/>
      <dgm:t>
        <a:bodyPr/>
        <a:lstStyle/>
        <a:p>
          <a:endParaRPr lang="th-TH"/>
        </a:p>
      </dgm:t>
    </dgm:pt>
    <dgm:pt modelId="{EDA28888-618A-4982-B6FB-001642A1F536}" type="sibTrans" cxnId="{9B56D2E0-0C62-428B-AC17-0C63B7BB2BCF}">
      <dgm:prSet/>
      <dgm:spPr/>
      <dgm:t>
        <a:bodyPr/>
        <a:lstStyle/>
        <a:p>
          <a:endParaRPr lang="th-TH"/>
        </a:p>
      </dgm:t>
    </dgm:pt>
    <dgm:pt modelId="{D9BACCAB-D90D-474B-94E2-27B2ABD894FB}">
      <dgm:prSet phldrT="[ข้อความ]"/>
      <dgm:spPr>
        <a:solidFill>
          <a:srgbClr val="7030A0"/>
        </a:solidFill>
      </dgm:spPr>
      <dgm:t>
        <a:bodyPr/>
        <a:lstStyle/>
        <a:p>
          <a:r>
            <a:rPr lang="th-TH" dirty="0" smtClean="0"/>
            <a:t>ตรวจวัดบุคคล</a:t>
          </a:r>
          <a:endParaRPr lang="th-TH" dirty="0"/>
        </a:p>
      </dgm:t>
    </dgm:pt>
    <dgm:pt modelId="{EED20E84-B335-4341-9EC3-2E135F5ECB25}" type="parTrans" cxnId="{562C3885-CE95-4756-9F66-86658F425DE1}">
      <dgm:prSet/>
      <dgm:spPr/>
      <dgm:t>
        <a:bodyPr/>
        <a:lstStyle/>
        <a:p>
          <a:endParaRPr lang="th-TH"/>
        </a:p>
      </dgm:t>
    </dgm:pt>
    <dgm:pt modelId="{0CF96779-3B0E-4BB7-81B2-7E69A0A1A431}" type="sibTrans" cxnId="{562C3885-CE95-4756-9F66-86658F425DE1}">
      <dgm:prSet/>
      <dgm:spPr/>
      <dgm:t>
        <a:bodyPr/>
        <a:lstStyle/>
        <a:p>
          <a:endParaRPr lang="th-TH"/>
        </a:p>
      </dgm:t>
    </dgm:pt>
    <dgm:pt modelId="{4188555C-491A-4650-809A-CB58076CB0D2}" type="pres">
      <dgm:prSet presAssocID="{14310B6E-A259-45A6-9CFE-56839366B44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24C8DD-128F-4FEF-B518-6640C34BB9B8}" type="pres">
      <dgm:prSet presAssocID="{14310B6E-A259-45A6-9CFE-56839366B44F}" presName="comp1" presStyleCnt="0"/>
      <dgm:spPr/>
    </dgm:pt>
    <dgm:pt modelId="{5D12E0D9-1D30-4DEF-8C8A-391DB177F3DF}" type="pres">
      <dgm:prSet presAssocID="{14310B6E-A259-45A6-9CFE-56839366B44F}" presName="circle1" presStyleLbl="node1" presStyleIdx="0" presStyleCnt="4"/>
      <dgm:spPr/>
      <dgm:t>
        <a:bodyPr/>
        <a:lstStyle/>
        <a:p>
          <a:endParaRPr lang="th-TH"/>
        </a:p>
      </dgm:t>
    </dgm:pt>
    <dgm:pt modelId="{F631966A-B667-4012-A1F4-A6EA4B8BFBA8}" type="pres">
      <dgm:prSet presAssocID="{14310B6E-A259-45A6-9CFE-56839366B44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1EC0B6-1623-4A41-89DF-ECD838D081DD}" type="pres">
      <dgm:prSet presAssocID="{14310B6E-A259-45A6-9CFE-56839366B44F}" presName="comp2" presStyleCnt="0"/>
      <dgm:spPr/>
    </dgm:pt>
    <dgm:pt modelId="{C8133062-CCAD-4538-9C61-279E23A46265}" type="pres">
      <dgm:prSet presAssocID="{14310B6E-A259-45A6-9CFE-56839366B44F}" presName="circle2" presStyleLbl="node1" presStyleIdx="1" presStyleCnt="4"/>
      <dgm:spPr/>
      <dgm:t>
        <a:bodyPr/>
        <a:lstStyle/>
        <a:p>
          <a:endParaRPr lang="th-TH"/>
        </a:p>
      </dgm:t>
    </dgm:pt>
    <dgm:pt modelId="{5C3ADF3D-2834-4824-AE87-2E911B9A1224}" type="pres">
      <dgm:prSet presAssocID="{14310B6E-A259-45A6-9CFE-56839366B44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ED219-D9D6-44CE-A72D-95DA55DB5ED0}" type="pres">
      <dgm:prSet presAssocID="{14310B6E-A259-45A6-9CFE-56839366B44F}" presName="comp3" presStyleCnt="0"/>
      <dgm:spPr/>
    </dgm:pt>
    <dgm:pt modelId="{212FE117-C7CB-4535-A6C2-71D32F37810F}" type="pres">
      <dgm:prSet presAssocID="{14310B6E-A259-45A6-9CFE-56839366B44F}" presName="circle3" presStyleLbl="node1" presStyleIdx="2" presStyleCnt="4"/>
      <dgm:spPr/>
      <dgm:t>
        <a:bodyPr/>
        <a:lstStyle/>
        <a:p>
          <a:endParaRPr lang="th-TH"/>
        </a:p>
      </dgm:t>
    </dgm:pt>
    <dgm:pt modelId="{1512917B-1E42-4528-8677-91D056C7E645}" type="pres">
      <dgm:prSet presAssocID="{14310B6E-A259-45A6-9CFE-56839366B44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B36685-0422-4DE5-8425-E7CD127A8374}" type="pres">
      <dgm:prSet presAssocID="{14310B6E-A259-45A6-9CFE-56839366B44F}" presName="comp4" presStyleCnt="0"/>
      <dgm:spPr/>
    </dgm:pt>
    <dgm:pt modelId="{4E27BB8D-FC02-4F2C-B606-51BD3C88A25E}" type="pres">
      <dgm:prSet presAssocID="{14310B6E-A259-45A6-9CFE-56839366B44F}" presName="circle4" presStyleLbl="node1" presStyleIdx="3" presStyleCnt="4"/>
      <dgm:spPr/>
      <dgm:t>
        <a:bodyPr/>
        <a:lstStyle/>
        <a:p>
          <a:endParaRPr lang="th-TH"/>
        </a:p>
      </dgm:t>
    </dgm:pt>
    <dgm:pt modelId="{34D98A11-327B-45C4-A059-8AB57A35FE79}" type="pres">
      <dgm:prSet presAssocID="{14310B6E-A259-45A6-9CFE-56839366B44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84DFDC-7665-4BB0-8D07-026B7FF8629F}" type="presOf" srcId="{D9BACCAB-D90D-474B-94E2-27B2ABD894FB}" destId="{4E27BB8D-FC02-4F2C-B606-51BD3C88A25E}" srcOrd="0" destOrd="0" presId="urn:microsoft.com/office/officeart/2005/8/layout/venn2"/>
    <dgm:cxn modelId="{FD770D77-7FA0-4A77-B938-4C659E00A958}" srcId="{14310B6E-A259-45A6-9CFE-56839366B44F}" destId="{5CF0D06D-A23C-4262-96CB-66E2DC92F3C7}" srcOrd="0" destOrd="0" parTransId="{0C544B87-9785-465A-B8F1-842BECECB891}" sibTransId="{76850986-F0A3-4DE1-9265-B4BE745C9167}"/>
    <dgm:cxn modelId="{BC630B1B-0939-4FF7-A49E-24762BB7BF85}" type="presOf" srcId="{14310B6E-A259-45A6-9CFE-56839366B44F}" destId="{4188555C-491A-4650-809A-CB58076CB0D2}" srcOrd="0" destOrd="0" presId="urn:microsoft.com/office/officeart/2005/8/layout/venn2"/>
    <dgm:cxn modelId="{519C1277-A652-4E3E-A022-BE4CD035E064}" type="presOf" srcId="{D9BACCAB-D90D-474B-94E2-27B2ABD894FB}" destId="{34D98A11-327B-45C4-A059-8AB57A35FE79}" srcOrd="1" destOrd="0" presId="urn:microsoft.com/office/officeart/2005/8/layout/venn2"/>
    <dgm:cxn modelId="{57751D04-04B9-41C1-AB2C-F4790320B82F}" type="presOf" srcId="{5CF0D06D-A23C-4262-96CB-66E2DC92F3C7}" destId="{F631966A-B667-4012-A1F4-A6EA4B8BFBA8}" srcOrd="1" destOrd="0" presId="urn:microsoft.com/office/officeart/2005/8/layout/venn2"/>
    <dgm:cxn modelId="{79F6CFA2-8434-4D5F-BCD0-BDF8D5DBCEE2}" type="presOf" srcId="{3420FA52-4572-4874-A133-FBA154AB33A1}" destId="{5C3ADF3D-2834-4824-AE87-2E911B9A1224}" srcOrd="1" destOrd="0" presId="urn:microsoft.com/office/officeart/2005/8/layout/venn2"/>
    <dgm:cxn modelId="{152237A4-F7A2-4CBA-BECD-2B7A86CEE783}" type="presOf" srcId="{3420FA52-4572-4874-A133-FBA154AB33A1}" destId="{C8133062-CCAD-4538-9C61-279E23A46265}" srcOrd="0" destOrd="0" presId="urn:microsoft.com/office/officeart/2005/8/layout/venn2"/>
    <dgm:cxn modelId="{562C3885-CE95-4756-9F66-86658F425DE1}" srcId="{14310B6E-A259-45A6-9CFE-56839366B44F}" destId="{D9BACCAB-D90D-474B-94E2-27B2ABD894FB}" srcOrd="3" destOrd="0" parTransId="{EED20E84-B335-4341-9EC3-2E135F5ECB25}" sibTransId="{0CF96779-3B0E-4BB7-81B2-7E69A0A1A431}"/>
    <dgm:cxn modelId="{9B56D2E0-0C62-428B-AC17-0C63B7BB2BCF}" srcId="{14310B6E-A259-45A6-9CFE-56839366B44F}" destId="{0330D2EA-7BD3-4DB3-A796-A18490823EC3}" srcOrd="2" destOrd="0" parTransId="{210B8C07-A18F-4053-B126-3049BD3D7242}" sibTransId="{EDA28888-618A-4982-B6FB-001642A1F536}"/>
    <dgm:cxn modelId="{DC4A2A4B-FA33-4995-BA48-F4EAC61165F8}" type="presOf" srcId="{0330D2EA-7BD3-4DB3-A796-A18490823EC3}" destId="{212FE117-C7CB-4535-A6C2-71D32F37810F}" srcOrd="0" destOrd="0" presId="urn:microsoft.com/office/officeart/2005/8/layout/venn2"/>
    <dgm:cxn modelId="{B933BCB7-0FD3-415C-B2EA-0FB3EC0BD560}" srcId="{14310B6E-A259-45A6-9CFE-56839366B44F}" destId="{3420FA52-4572-4874-A133-FBA154AB33A1}" srcOrd="1" destOrd="0" parTransId="{3C47D172-8684-4141-B9E4-D3186C650297}" sibTransId="{BE4406D2-3B11-437B-B323-96C3D37140E3}"/>
    <dgm:cxn modelId="{0BD84A38-F4CC-4E13-997B-1697E205DF05}" type="presOf" srcId="{5CF0D06D-A23C-4262-96CB-66E2DC92F3C7}" destId="{5D12E0D9-1D30-4DEF-8C8A-391DB177F3DF}" srcOrd="0" destOrd="0" presId="urn:microsoft.com/office/officeart/2005/8/layout/venn2"/>
    <dgm:cxn modelId="{4446F697-701D-4C46-8012-5B5AF15D7D08}" type="presOf" srcId="{0330D2EA-7BD3-4DB3-A796-A18490823EC3}" destId="{1512917B-1E42-4528-8677-91D056C7E645}" srcOrd="1" destOrd="0" presId="urn:microsoft.com/office/officeart/2005/8/layout/venn2"/>
    <dgm:cxn modelId="{4FF4CD56-6479-4930-B3D3-19F337358EB6}" type="presParOf" srcId="{4188555C-491A-4650-809A-CB58076CB0D2}" destId="{5E24C8DD-128F-4FEF-B518-6640C34BB9B8}" srcOrd="0" destOrd="0" presId="urn:microsoft.com/office/officeart/2005/8/layout/venn2"/>
    <dgm:cxn modelId="{7048991C-8CF3-46F9-86F0-CEB55957EB62}" type="presParOf" srcId="{5E24C8DD-128F-4FEF-B518-6640C34BB9B8}" destId="{5D12E0D9-1D30-4DEF-8C8A-391DB177F3DF}" srcOrd="0" destOrd="0" presId="urn:microsoft.com/office/officeart/2005/8/layout/venn2"/>
    <dgm:cxn modelId="{DCF28940-4AC0-4CA1-8F29-7D81134E94B6}" type="presParOf" srcId="{5E24C8DD-128F-4FEF-B518-6640C34BB9B8}" destId="{F631966A-B667-4012-A1F4-A6EA4B8BFBA8}" srcOrd="1" destOrd="0" presId="urn:microsoft.com/office/officeart/2005/8/layout/venn2"/>
    <dgm:cxn modelId="{FA45A5D7-B741-404C-9722-A5DAB40CB273}" type="presParOf" srcId="{4188555C-491A-4650-809A-CB58076CB0D2}" destId="{361EC0B6-1623-4A41-89DF-ECD838D081DD}" srcOrd="1" destOrd="0" presId="urn:microsoft.com/office/officeart/2005/8/layout/venn2"/>
    <dgm:cxn modelId="{73D47433-DDA2-4B55-BC1E-3989215A7AA7}" type="presParOf" srcId="{361EC0B6-1623-4A41-89DF-ECD838D081DD}" destId="{C8133062-CCAD-4538-9C61-279E23A46265}" srcOrd="0" destOrd="0" presId="urn:microsoft.com/office/officeart/2005/8/layout/venn2"/>
    <dgm:cxn modelId="{2045D19C-CAFE-48EE-A537-47CA45DA4DF3}" type="presParOf" srcId="{361EC0B6-1623-4A41-89DF-ECD838D081DD}" destId="{5C3ADF3D-2834-4824-AE87-2E911B9A1224}" srcOrd="1" destOrd="0" presId="urn:microsoft.com/office/officeart/2005/8/layout/venn2"/>
    <dgm:cxn modelId="{9860F5FF-6812-4265-9E8D-06AB495536FB}" type="presParOf" srcId="{4188555C-491A-4650-809A-CB58076CB0D2}" destId="{D17ED219-D9D6-44CE-A72D-95DA55DB5ED0}" srcOrd="2" destOrd="0" presId="urn:microsoft.com/office/officeart/2005/8/layout/venn2"/>
    <dgm:cxn modelId="{DE9473F0-FA4B-4413-84D8-C74D51946CA2}" type="presParOf" srcId="{D17ED219-D9D6-44CE-A72D-95DA55DB5ED0}" destId="{212FE117-C7CB-4535-A6C2-71D32F37810F}" srcOrd="0" destOrd="0" presId="urn:microsoft.com/office/officeart/2005/8/layout/venn2"/>
    <dgm:cxn modelId="{AF2C9237-C6E7-4B5E-A50C-8217A705D4EB}" type="presParOf" srcId="{D17ED219-D9D6-44CE-A72D-95DA55DB5ED0}" destId="{1512917B-1E42-4528-8677-91D056C7E645}" srcOrd="1" destOrd="0" presId="urn:microsoft.com/office/officeart/2005/8/layout/venn2"/>
    <dgm:cxn modelId="{E911DE59-EBAC-4D6D-AD17-72FECB43EA21}" type="presParOf" srcId="{4188555C-491A-4650-809A-CB58076CB0D2}" destId="{5FB36685-0422-4DE5-8425-E7CD127A8374}" srcOrd="3" destOrd="0" presId="urn:microsoft.com/office/officeart/2005/8/layout/venn2"/>
    <dgm:cxn modelId="{1BB602FE-ABBA-4FCD-B5AE-BB56A05FE03C}" type="presParOf" srcId="{5FB36685-0422-4DE5-8425-E7CD127A8374}" destId="{4E27BB8D-FC02-4F2C-B606-51BD3C88A25E}" srcOrd="0" destOrd="0" presId="urn:microsoft.com/office/officeart/2005/8/layout/venn2"/>
    <dgm:cxn modelId="{3B746AAA-4B1D-46B3-8F65-20AA783C108D}" type="presParOf" srcId="{5FB36685-0422-4DE5-8425-E7CD127A8374}" destId="{34D98A11-327B-45C4-A059-8AB57A35FE7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2E0D9-1D30-4DEF-8C8A-391DB177F3DF}">
      <dsp:nvSpPr>
        <dsp:cNvPr id="0" name=""/>
        <dsp:cNvSpPr/>
      </dsp:nvSpPr>
      <dsp:spPr>
        <a:xfrm>
          <a:off x="1371599" y="0"/>
          <a:ext cx="5791200" cy="57912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สำรวจหมู่บ้าน</a:t>
          </a:r>
          <a:endParaRPr lang="th-TH" sz="2500" kern="1200" dirty="0"/>
        </a:p>
      </dsp:txBody>
      <dsp:txXfrm>
        <a:off x="3457590" y="289559"/>
        <a:ext cx="1619219" cy="868680"/>
      </dsp:txXfrm>
    </dsp:sp>
    <dsp:sp modelId="{C8133062-CCAD-4538-9C61-279E23A46265}">
      <dsp:nvSpPr>
        <dsp:cNvPr id="0" name=""/>
        <dsp:cNvSpPr/>
      </dsp:nvSpPr>
      <dsp:spPr>
        <a:xfrm>
          <a:off x="1950719" y="1158239"/>
          <a:ext cx="4632960" cy="46329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สำรวจโรงงาน</a:t>
          </a:r>
          <a:endParaRPr lang="th-TH" sz="2500" kern="1200" dirty="0"/>
        </a:p>
      </dsp:txBody>
      <dsp:txXfrm>
        <a:off x="3457590" y="1436217"/>
        <a:ext cx="1619219" cy="833932"/>
      </dsp:txXfrm>
    </dsp:sp>
    <dsp:sp modelId="{212FE117-C7CB-4535-A6C2-71D32F37810F}">
      <dsp:nvSpPr>
        <dsp:cNvPr id="0" name=""/>
        <dsp:cNvSpPr/>
      </dsp:nvSpPr>
      <dsp:spPr>
        <a:xfrm>
          <a:off x="2529839" y="2316479"/>
          <a:ext cx="3474720" cy="34747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สำรวจจุดงาน</a:t>
          </a:r>
          <a:endParaRPr lang="th-TH" sz="2500" kern="1200" dirty="0"/>
        </a:p>
      </dsp:txBody>
      <dsp:txXfrm>
        <a:off x="3457590" y="2577083"/>
        <a:ext cx="1619219" cy="781812"/>
      </dsp:txXfrm>
    </dsp:sp>
    <dsp:sp modelId="{4E27BB8D-FC02-4F2C-B606-51BD3C88A25E}">
      <dsp:nvSpPr>
        <dsp:cNvPr id="0" name=""/>
        <dsp:cNvSpPr/>
      </dsp:nvSpPr>
      <dsp:spPr>
        <a:xfrm>
          <a:off x="3108959" y="3474720"/>
          <a:ext cx="2316480" cy="231648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ตรวจวัดบุคคล</a:t>
          </a:r>
          <a:endParaRPr lang="th-TH" sz="2500" kern="1200" dirty="0"/>
        </a:p>
      </dsp:txBody>
      <dsp:txXfrm>
        <a:off x="3448200" y="4053840"/>
        <a:ext cx="1637998" cy="115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31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23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0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7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53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316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210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147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2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8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791F-6579-4A00-9F6A-52C62468508C}" type="datetimeFigureOut">
              <a:rPr lang="th-TH" smtClean="0"/>
              <a:pPr/>
              <a:t>29/01/56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D423-25A8-4637-B7B4-C9BEE92CE3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3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________Microsoft_Excel_97-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________Microsoft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________Microsoft_Excel_97-2003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 err="1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นัพ</a:t>
              </a:r>
              <a:r>
                <a:rPr lang="th-TH" sz="4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วุฒิ   ชื่นบาล</a:t>
              </a:r>
            </a:p>
            <a:p>
              <a:pPr algn="ctr"/>
              <a:r>
                <a:rPr lang="th-TH" sz="4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กลุ่มพัฒนาวิชาการ </a:t>
              </a:r>
              <a:r>
                <a:rPr lang="th-TH" sz="4000" b="1" dirty="0" err="1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สคร.</a:t>
              </a:r>
              <a:r>
                <a:rPr lang="th-TH" sz="4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ที่ </a:t>
              </a:r>
              <a:r>
                <a:rPr lang="en-US" sz="4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1 </a:t>
              </a:r>
              <a:r>
                <a:rPr lang="th-TH" sz="4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กรุงเทพฯ</a:t>
              </a:r>
            </a:p>
            <a:p>
              <a:pPr algn="ctr"/>
              <a:endParaRPr lang="th-TH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596" y="357166"/>
            <a:ext cx="8286808" cy="17774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แนวทางการดำเนินงานเกษตรกรปลอดโรค ปลอดภัย กายใจเป็นสุข</a:t>
            </a:r>
            <a:endParaRPr lang="th-TH" sz="6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1414"/>
            <a:ext cx="91440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องค์ประกอบของแบบประเมินความเสี่ยงฯ (</a:t>
            </a:r>
            <a:r>
              <a:rPr kumimoji="0" lang="th-TH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นบก.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1) 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1556" y="143353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ส่วนที่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ข้อมูลทั่วไป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มีตัวแปรสำคัญได้แก่ อายุ เพศ อาชีพหลัก </a:t>
            </a:r>
            <a:r>
              <a:rPr lang="th-TH" sz="3200" dirty="0" smtClean="0">
                <a:latin typeface="Angsana New" pitchFamily="18" charset="-34"/>
              </a:rPr>
              <a:t>ที่อยู่ หน่วยงานที่จัดเก็บข้อมูล</a:t>
            </a:r>
            <a:r>
              <a:rPr kumimoji="0" lang="th-TH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th-TH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วัน เดือน ปี ที่ประเมิน หมายเลขบัตรประชาชน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ส่วนที่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2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ข้อมูลการใช้สารเคมีกำจัดศัตรูพืช และการปฏิบัติตัวในขณะทำงาน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ข้อมูลที่นำมาวิเคราะห์หาความเสี่ยง และพฤติกรรมทางสุขภาพที่มีผลกระทบต่อสุขภาพในการทำงาน โดยนำคำตอบของข้อมูลความเสี่ยงแต่ละข้อที่ผู้ตอบแบบสอบถามมารวมกัน แล้วนำคะแนนที่ได้ไปเปรียบเทียบเป็นระดับความเสี่ยง ซึ่งได้แบ่งระดับความเสี่ยงเป็น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3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ระดับคือ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องค์ประกอบของ</a:t>
            </a:r>
            <a:r>
              <a:rPr kumimoji="0" lang="th-TH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นบก.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1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(ต่อ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) 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ระดับความเสี่ยงเล็กน้อย  	มีคะแนนรวม  </a:t>
            </a:r>
            <a:r>
              <a:rPr lang="en-US" sz="3200" b="1" dirty="0" smtClean="0">
                <a:latin typeface="Angsana New" pitchFamily="18" charset="-34"/>
              </a:rPr>
              <a:t>14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-  20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คะแนน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ระดับความเสี่ยงปานกลาง  	มีคะแนนรวม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21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-  28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คะแนน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ระดับความเสี่ยงสูง		มีคะแนนรวม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29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-</a:t>
            </a:r>
            <a:r>
              <a:rPr lang="en-US" sz="3200" b="1" dirty="0" smtClean="0">
                <a:latin typeface="Angsana New" pitchFamily="18" charset="-34"/>
              </a:rPr>
              <a:t> 42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คะแนน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ส่วนที่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ข้อมูลความเจ็บป่วยหรืออาการผิดปกติที่เกิดขึ้น หลังการใช้หรือสัมผัสสารเคมีกำจัดศัตรูพืช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dirty="0" smtClean="0"/>
              <a:t>ส่วนที่ </a:t>
            </a:r>
            <a:r>
              <a:rPr lang="en-US" sz="3600" b="1" dirty="0" smtClean="0"/>
              <a:t>4 </a:t>
            </a:r>
            <a:r>
              <a:rPr lang="th-TH" sz="3600" b="1" dirty="0" smtClean="0"/>
              <a:t>สรุปผลการประเมินความเสี่ยงต่อสุขภาพในการทำงานเบื้องต้น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องค์ประกอบของ</a:t>
            </a:r>
            <a:r>
              <a:rPr kumimoji="0" lang="th-TH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นบก.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1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(ต่อ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) 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ส่วนที่ </a:t>
            </a:r>
            <a:r>
              <a:rPr lang="en-US" sz="3600" b="1" dirty="0" smtClean="0"/>
              <a:t>5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การเจาะเลือดตรวจคัดกรอง </a:t>
            </a: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โดย มีการระบุเหตุผลในการตรวจคัดกรอง </a:t>
            </a:r>
            <a:r>
              <a:rPr lang="th-TH" sz="3600" dirty="0" smtClean="0"/>
              <a:t>เช่น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3600" dirty="0" smtClean="0"/>
              <a:t>มีความเสี่ยงค่อนข้างสูง        </a:t>
            </a:r>
            <a:r>
              <a:rPr lang="en-US" sz="3600" dirty="0" smtClean="0"/>
              <a:t>- </a:t>
            </a:r>
            <a:r>
              <a:rPr lang="th-TH" sz="3600" dirty="0" smtClean="0"/>
              <a:t>มีความเสี่ยงสูงมาก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มีความเสี่ยงสูง		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ประสงค์รับบริการ</a:t>
            </a:r>
            <a:endParaRPr kumimoji="0" lang="th-TH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dirty="0" smtClean="0"/>
              <a:t>ส่วนที่ </a:t>
            </a:r>
            <a:r>
              <a:rPr lang="en-US" sz="3600" b="1" dirty="0" smtClean="0"/>
              <a:t>6 </a:t>
            </a:r>
            <a:r>
              <a:rPr lang="th-TH" sz="3600" b="1" dirty="0" smtClean="0"/>
              <a:t>การปฏิบัติอื่นๆ </a:t>
            </a:r>
            <a:r>
              <a:rPr lang="th-TH" sz="3600" dirty="0" smtClean="0"/>
              <a:t>ได้แก่ การให้ความรู้</a:t>
            </a:r>
            <a:r>
              <a:rPr lang="en-US" sz="3600" dirty="0" smtClean="0"/>
              <a:t>/</a:t>
            </a:r>
            <a:r>
              <a:rPr lang="th-TH" sz="3600" dirty="0" smtClean="0"/>
              <a:t>คำแนะนำ สิ่งสนับสนุน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มาตรการและแนวทางในการจัดการปัญหา</a:t>
            </a:r>
            <a:b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ตามระดับความเสี่ยง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052513"/>
          <a:ext cx="914400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แผ่นงาน" r:id="rId4" imgW="4987924" imgH="5008009" progId="Excel.Sheet.8">
                  <p:embed/>
                </p:oleObj>
              </mc:Choice>
              <mc:Fallback>
                <p:oleObj name="แผ่นงาน" r:id="rId4" imgW="4987924" imgH="500800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144000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66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แผ่นงาน" r:id="rId4" imgW="4987924" imgH="4733425" progId="Excel.Sheet.8">
                  <p:embed/>
                </p:oleObj>
              </mc:Choice>
              <mc:Fallback>
                <p:oleObj name="แผ่นงาน" r:id="rId4" imgW="4987924" imgH="47334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66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476250"/>
            <a:ext cx="82296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มาตรการและแนวทางในการจัดการปัญหา</a:t>
            </a:r>
            <a:b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ตามระดับความเสี่ยง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9388" y="1700213"/>
          <a:ext cx="8785225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แผ่นงาน" r:id="rId4" imgW="5018452" imgH="1310662" progId="Excel.Sheet.8">
                  <p:embed/>
                </p:oleObj>
              </mc:Choice>
              <mc:Fallback>
                <p:oleObj name="แผ่นงาน" r:id="rId4" imgW="5018452" imgH="131066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6" name="ตัวยึดเนื้อหา 3"/>
          <p:cNvGraphicFramePr>
            <a:graphicFrameLocks/>
          </p:cNvGraphicFramePr>
          <p:nvPr/>
        </p:nvGraphicFramePr>
        <p:xfrm>
          <a:off x="228600" y="21429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91200" y="1295400"/>
            <a:ext cx="31242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DilleniaUPC" pitchFamily="18" charset="-34"/>
              </a:rPr>
              <a:t>Village mapping</a:t>
            </a:r>
            <a:endParaRPr lang="th-TH" dirty="0">
              <a:solidFill>
                <a:srgbClr val="FF0000"/>
              </a:solidFill>
              <a:cs typeface="LilyUPC" pitchFamily="34" charset="-34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943600" y="2819400"/>
            <a:ext cx="2590800" cy="523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DilleniaUPC" pitchFamily="18" charset="-34"/>
              </a:rPr>
              <a:t>Factory folder</a:t>
            </a:r>
            <a:endParaRPr lang="th-TH" dirty="0">
              <a:solidFill>
                <a:srgbClr val="FF0000"/>
              </a:solidFill>
              <a:cs typeface="LilyUPC" pitchFamily="34" charset="-34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62600" y="4038600"/>
            <a:ext cx="3048000" cy="523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DilleniaUPC" pitchFamily="18" charset="-34"/>
              </a:rPr>
              <a:t>Hazard   mapping</a:t>
            </a:r>
            <a:endParaRPr lang="th-TH">
              <a:solidFill>
                <a:srgbClr val="FF0000"/>
              </a:solidFill>
              <a:cs typeface="LilyUPC" pitchFamily="34" charset="-34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62600" y="4724400"/>
            <a:ext cx="3048000" cy="523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DilleniaUPC" pitchFamily="18" charset="-34"/>
              </a:rPr>
              <a:t>Body   mapping</a:t>
            </a:r>
            <a:endParaRPr lang="th-TH">
              <a:solidFill>
                <a:srgbClr val="FF0000"/>
              </a:solidFill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6" name="Picture 208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82599"/>
            <a:ext cx="8967787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เมฆ 7"/>
          <p:cNvSpPr/>
          <p:nvPr/>
        </p:nvSpPr>
        <p:spPr>
          <a:xfrm>
            <a:off x="2943193" y="3635399"/>
            <a:ext cx="5638800" cy="27432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Village mapping</a:t>
            </a:r>
          </a:p>
          <a:p>
            <a:pPr algn="ctr">
              <a:defRPr/>
            </a:pPr>
            <a:r>
              <a:rPr lang="en-US" dirty="0"/>
              <a:t>Community mapping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3399"/>
          </a:solidFill>
        </p:spPr>
        <p:txBody>
          <a:bodyPr vert="horz" lIns="45720" tIns="45720" rIns="4572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ฐานข้อมูลที่จำเป็นเกี่ยวข้องกับอันตรายและปัจจัยเสี่ยงต่อสุขภาพใน</a:t>
            </a: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factory folder</a:t>
            </a:r>
            <a:endParaRPr kumimoji="0" lang="th-TH" sz="3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ตัวยึดเนื้อหา 3"/>
          <p:cNvGraphicFramePr>
            <a:graphicFrameLocks/>
          </p:cNvGraphicFramePr>
          <p:nvPr/>
        </p:nvGraphicFramePr>
        <p:xfrm>
          <a:off x="357188" y="1772626"/>
          <a:ext cx="8577262" cy="5013960"/>
        </p:xfrm>
        <a:graphic>
          <a:graphicData uri="http://schemas.openxmlformats.org/drawingml/2006/table">
            <a:tbl>
              <a:tblPr/>
              <a:tblGrid>
                <a:gridCol w="1428750"/>
                <a:gridCol w="1430337"/>
                <a:gridCol w="1428750"/>
                <a:gridCol w="1430338"/>
                <a:gridCol w="1428750"/>
                <a:gridCol w="1430337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ลำดับ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ขั้นตอน/กระบวนการ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จำนวนคน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ปัจจัยคุกคาม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สุขภาพ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ความเสี่ยงที่เกิดขึ้น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Cordia New" pitchFamily="34" charset="-34"/>
                        </a:rPr>
                        <a:t>แนวทางแก้ไข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6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7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แผนผังลำดับงาน: หลายเอกสาร 8"/>
          <p:cNvSpPr/>
          <p:nvPr/>
        </p:nvSpPr>
        <p:spPr>
          <a:xfrm>
            <a:off x="3962400" y="3601426"/>
            <a:ext cx="4419600" cy="2590800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Factory folder</a:t>
            </a:r>
          </a:p>
          <a:p>
            <a:pPr algn="ctr">
              <a:defRPr/>
            </a:pPr>
            <a:r>
              <a:rPr lang="en-US" u="sng" dirty="0"/>
              <a:t>Factory A</a:t>
            </a:r>
            <a:endParaRPr lang="th-TH" u="sng" dirty="0"/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23850" y="142860"/>
            <a:ext cx="8208963" cy="1143000"/>
          </a:xfrm>
          <a:prstGeom prst="rect">
            <a:avLst/>
          </a:prstGeom>
          <a:solidFill>
            <a:srgbClr val="CCFF99"/>
          </a:solidFill>
        </p:spPr>
        <p:txBody>
          <a:bodyPr vert="horz" lIns="45720" tIns="45720" rIns="4572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Body mapping</a:t>
            </a:r>
            <a:endParaRPr kumimoji="0" lang="th-TH" sz="47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ตัวยึดเนื้อหา 3" descr="bodymap2"/>
          <p:cNvPicPr>
            <a:picLocks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>
          <a:xfrm>
            <a:off x="323850" y="1590699"/>
            <a:ext cx="8208963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1052"/>
            <a:chOff x="-33002" y="3874903"/>
            <a:chExt cx="9182055" cy="37010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057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แนวทางการดำเนินงาน ของ 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สสจ</a:t>
            </a:r>
            <a:r>
              <a:rPr lang="en-US" sz="4000" b="1" dirty="0" smtClean="0">
                <a:solidFill>
                  <a:schemeClr val="bg1"/>
                </a:solidFill>
                <a:latin typeface="Cordia New" pitchFamily="34" charset="-34"/>
                <a:ea typeface="+mj-ea"/>
                <a:cs typeface="Cordia New" pitchFamily="34" charset="-34"/>
              </a:rPr>
              <a:t>./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สสอ.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1428736"/>
            <a:ext cx="822960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atin typeface="Cordia New" pitchFamily="34" charset="-34"/>
              </a:rPr>
              <a:t>-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สนับสนุนการจัดบริการดูแลสุขภาพของสถานบริการสาธารณสุขในพื้นที่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-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สนับสนุนทรัพยากรในการแก้ไขปัญหาสุขภาพชุมชน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มีส่วนร่วมดำเนินการจัดบริการดูแลสุขภาพเกษตรกรในชุมชน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รวบรวมข้อมูลการดำเนินงานและรายงานสถานการณ์ความเสี่ยงในภาพรวมระดับจังหวัด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20" y="285728"/>
            <a:ext cx="8553945" cy="1077218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แผนการดำเนินงานในเกษตรกร ภายใต้นโยบายการขับเคลื่อนลดโรค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เพิ่มสุข สาธารณสุขร่วมใจ เทิดไท้องค์ราชัน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42845"/>
            <a:ext cx="46490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/>
              <a:t>ตรวจคัดกรองสุขภาพเบื้องต้นเพื่อประเมิน</a:t>
            </a:r>
          </a:p>
          <a:p>
            <a:pPr algn="ctr"/>
            <a:r>
              <a:rPr lang="th-TH" b="1" dirty="0" smtClean="0"/>
              <a:t>ความเสี่ยงโรคจากการประกอบอาชีพ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140968"/>
            <a:ext cx="34948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 smtClean="0"/>
              <a:t>ลดการใช้สารเคมีในภาคเกษตร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429132"/>
            <a:ext cx="546335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/>
              <a:t>การป้องกันควบคุมโรคเบาหวาน ความดันโลหิตสูง</a:t>
            </a:r>
          </a:p>
          <a:p>
            <a:pPr algn="ctr"/>
            <a:r>
              <a:rPr lang="th-TH" b="1" dirty="0" smtClean="0"/>
              <a:t>หัวใจและหลอดเลือด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500306"/>
            <a:ext cx="2624436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คลินิกสุขภาพเกษตรกร</a:t>
            </a:r>
          </a:p>
          <a:p>
            <a:pPr algn="ctr"/>
            <a:r>
              <a:rPr lang="th-TH" sz="4000" b="1" dirty="0" smtClean="0"/>
              <a:t>แบบครบวงจร </a:t>
            </a:r>
          </a:p>
          <a:p>
            <a:pPr algn="ctr"/>
            <a:r>
              <a:rPr lang="th-TH" sz="4000" b="1" dirty="0" smtClean="0"/>
              <a:t>ใน รพ.สต.</a:t>
            </a:r>
            <a:endParaRPr lang="th-TH" sz="4000" b="1" dirty="0"/>
          </a:p>
        </p:txBody>
      </p:sp>
      <p:sp>
        <p:nvSpPr>
          <p:cNvPr id="11" name="ลูกศรขวา 10"/>
          <p:cNvSpPr/>
          <p:nvPr/>
        </p:nvSpPr>
        <p:spPr>
          <a:xfrm>
            <a:off x="5143504" y="2643182"/>
            <a:ext cx="10715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5141852" y="3406477"/>
            <a:ext cx="10715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>
            <a:off x="5786446" y="48577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366681" y="3789040"/>
            <a:ext cx="32848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 smtClean="0"/>
              <a:t>ประเมินกระดูกและกล้ามเนื้อ</a:t>
            </a:r>
            <a:endParaRPr lang="th-TH" b="1" dirty="0"/>
          </a:p>
        </p:txBody>
      </p:sp>
      <p:sp>
        <p:nvSpPr>
          <p:cNvPr id="16" name="ลูกศรขวา 11"/>
          <p:cNvSpPr/>
          <p:nvPr/>
        </p:nvSpPr>
        <p:spPr>
          <a:xfrm>
            <a:off x="5156614" y="3984309"/>
            <a:ext cx="10715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6" name="Picture 3" descr="harvest maplec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608387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arvesting%20rice%20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89138"/>
            <a:ext cx="4175125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285984" y="857232"/>
            <a:ext cx="4429156" cy="15716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15378"/>
              </a:avLst>
            </a:prstTxWarp>
            <a:spAutoFit/>
          </a:bodyPr>
          <a:lstStyle/>
          <a:p>
            <a:r>
              <a:rPr lang="th-TH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ขอบคุณครับ</a:t>
            </a:r>
            <a:endParaRPr lang="th-TH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แนวทางการดำเนินงาน ของ รพ.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7088" y="1785926"/>
            <a:ext cx="7632700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จัดทำแผนสนับสนุนทรัพยากรและงบประมาณ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แก่สถานบริการสาธารณสุขเครือข่ายเพื่อการจัดบริการ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เชิงรุกแก่เกษตรกร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สนับสนุนวิชาการในการแก้ไขปัญหาสุขภาพ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ถ่ายทอดความรู้เพื่อพัฒนาศักยภาพ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+mn-cs"/>
              </a:rPr>
              <a:t> มีส่วนร่วมดำเนินการจัดบริการดูแลสุขภาพเชิงรุก</a:t>
            </a: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714348" y="71414"/>
            <a:ext cx="7858180" cy="100013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แนวทางการดำเนินงาน ของหน่วยบริการปฐมภูมิ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8363" y="1162050"/>
            <a:ext cx="2519362" cy="519113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/>
            <a:r>
              <a:rPr lang="th-TH" dirty="0">
                <a:cs typeface="Cordia New" pitchFamily="34" charset="-34"/>
              </a:rPr>
              <a:t>คัดเลือกพื้นที่เป้าหมาย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875" y="1984375"/>
            <a:ext cx="4392613" cy="519113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/>
            <a:r>
              <a:rPr lang="th-TH" dirty="0">
                <a:cs typeface="Cordia New" pitchFamily="34" charset="-34"/>
              </a:rPr>
              <a:t>ประเมินสุขภาพทางกายด้วยแบบสอบถาม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87450" y="2508250"/>
            <a:ext cx="1152525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>
                <a:cs typeface="Cordia New" pitchFamily="34" charset="-34"/>
              </a:rPr>
              <a:t>ผลปกติ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5047" y="2843213"/>
            <a:ext cx="1800225" cy="51911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/>
            <a:r>
              <a:rPr lang="th-TH">
                <a:cs typeface="Cordia New" pitchFamily="34" charset="-34"/>
              </a:rPr>
              <a:t>พบความเสี่ยง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725" y="3646488"/>
            <a:ext cx="2216175" cy="95410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th-TH" dirty="0">
                <a:cs typeface="Cordia New" pitchFamily="34" charset="-34"/>
              </a:rPr>
              <a:t>เจาะ</a:t>
            </a:r>
            <a:r>
              <a:rPr lang="th-TH" dirty="0" smtClean="0">
                <a:cs typeface="Cordia New" pitchFamily="34" charset="-34"/>
              </a:rPr>
              <a:t>เลือดเกษตรกรกลุ่มเสี่ยง</a:t>
            </a:r>
            <a:endParaRPr lang="th-TH" dirty="0">
              <a:cs typeface="Cord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072074"/>
            <a:ext cx="1296988" cy="519112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/>
            <a:r>
              <a:rPr lang="th-TH" dirty="0">
                <a:cs typeface="Cordia New" pitchFamily="34" charset="-34"/>
              </a:rPr>
              <a:t>ผลปกติ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49325" y="3260725"/>
            <a:ext cx="3908425" cy="5191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>
                <a:cs typeface="Cordia New" pitchFamily="34" charset="-34"/>
              </a:rPr>
              <a:t>ผลตรวจพบความเสี่ยง/ไม่ปลอดภัย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879475" y="4198938"/>
            <a:ext cx="3527425" cy="5191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>
                <a:cs typeface="Cordia New" pitchFamily="34" charset="-34"/>
              </a:rPr>
              <a:t>ให้คำแนะนำ</a:t>
            </a:r>
            <a:r>
              <a:rPr lang="en-US">
                <a:cs typeface="Cordia New" pitchFamily="34" charset="-34"/>
              </a:rPr>
              <a:t>&amp;</a:t>
            </a:r>
            <a:r>
              <a:rPr lang="th-TH">
                <a:cs typeface="Cordia New" pitchFamily="34" charset="-34"/>
              </a:rPr>
              <a:t>สมุนไพรล้างพิษ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879475" y="5105400"/>
            <a:ext cx="3886200" cy="5191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>
                <a:cs typeface="Cordia New" pitchFamily="34" charset="-34"/>
              </a:rPr>
              <a:t>ส่งต่อเพื่อการรักษาถ้ามีอาการรุนแรง</a:t>
            </a:r>
          </a:p>
        </p:txBody>
      </p:sp>
      <p:cxnSp>
        <p:nvCxnSpPr>
          <p:cNvPr id="17" name="Straight Arrow Connector 14"/>
          <p:cNvCxnSpPr/>
          <p:nvPr/>
        </p:nvCxnSpPr>
        <p:spPr>
          <a:xfrm>
            <a:off x="4643438" y="1714488"/>
            <a:ext cx="84137" cy="30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9550" y="2508250"/>
            <a:ext cx="0" cy="334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9"/>
          <p:cNvCxnSpPr/>
          <p:nvPr/>
        </p:nvCxnSpPr>
        <p:spPr>
          <a:xfrm>
            <a:off x="6557963" y="3365500"/>
            <a:ext cx="0" cy="28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1"/>
          <p:cNvCxnSpPr/>
          <p:nvPr/>
        </p:nvCxnSpPr>
        <p:spPr>
          <a:xfrm>
            <a:off x="6557963" y="4656149"/>
            <a:ext cx="0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4"/>
          <p:cNvCxnSpPr>
            <a:endCxn id="10" idx="3"/>
          </p:cNvCxnSpPr>
          <p:nvPr/>
        </p:nvCxnSpPr>
        <p:spPr>
          <a:xfrm rot="10800000" flipV="1">
            <a:off x="2339975" y="2508250"/>
            <a:ext cx="1068388" cy="260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8"/>
          <p:cNvCxnSpPr/>
          <p:nvPr/>
        </p:nvCxnSpPr>
        <p:spPr>
          <a:xfrm>
            <a:off x="3708400" y="3784600"/>
            <a:ext cx="0" cy="3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0"/>
          <p:cNvCxnSpPr/>
          <p:nvPr/>
        </p:nvCxnSpPr>
        <p:spPr>
          <a:xfrm>
            <a:off x="3708400" y="4725988"/>
            <a:ext cx="0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12" idx="1"/>
          </p:cNvCxnSpPr>
          <p:nvPr/>
        </p:nvCxnSpPr>
        <p:spPr>
          <a:xfrm rot="10800000">
            <a:off x="4929205" y="3571876"/>
            <a:ext cx="998521" cy="55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72594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765175"/>
            <a:ext cx="8064500" cy="3743325"/>
          </a:xfrm>
          <a:prstGeom prst="rect">
            <a:avLst/>
          </a:prstGeom>
          <a:solidFill>
            <a:schemeClr val="folHlink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th-TH"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การใช้แบบประเมินความเสี่ยงและการรายงานข้อมูลสถานการณ์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71414"/>
            <a:ext cx="8229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นบก.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1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000108"/>
            <a:ext cx="8229600" cy="4754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+mn-cs"/>
              </a:rPr>
              <a:t>แบบประเมินความเสี่ยงในการทำงานของเกษตรกรจากการสัมผัสสารเคมีกำจัดศัตรูพืช</a:t>
            </a:r>
            <a:r>
              <a:rPr kumimoji="0" lang="th-TH" sz="4000" b="1" i="0" u="non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th-TH" sz="4000" b="0" i="0" u="none" kern="1200" cap="none" spc="0" normalizeH="0" baseline="0" noProof="0" dirty="0" smtClean="0">
                <a:ln>
                  <a:noFill/>
                </a:ln>
                <a:uLnTx/>
                <a:uFillTx/>
                <a:latin typeface="Angsana New" pitchFamily="18" charset="-34"/>
                <a:ea typeface="+mn-ea"/>
                <a:cs typeface="+mn-cs"/>
              </a:rPr>
              <a:t>เป็นเครื่องมือใช้การสำรวจข้อมูลความเสี่ยงในการทำงานในกลุ่มเกษตรกรโดยเฉพาะอย่างยิ่งในกลุ่มเพาะปลูก</a:t>
            </a:r>
            <a:r>
              <a:rPr kumimoji="0" lang="th-TH" sz="4000" b="0" i="0" u="none" kern="1200" cap="none" spc="0" normalizeH="0" noProof="0" dirty="0" smtClean="0">
                <a:ln>
                  <a:noFill/>
                </a:ln>
                <a:uLnTx/>
                <a:uFillTx/>
                <a:latin typeface="Angsana New" pitchFamily="18" charset="-34"/>
                <a:ea typeface="+mn-ea"/>
                <a:cs typeface="+mn-cs"/>
              </a:rPr>
              <a:t> ได้แก่ ทำนา ทำสวน ทำไร่</a:t>
            </a:r>
            <a:endParaRPr kumimoji="0" lang="th-TH" sz="800" b="1" i="0" u="non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000" b="1" i="0" u="non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ngsana New" pitchFamily="18" charset="-34"/>
                <a:ea typeface="+mn-ea"/>
                <a:cs typeface="+mn-cs"/>
              </a:rPr>
              <a:t>วัตถุประสงค์</a:t>
            </a:r>
            <a:r>
              <a:rPr kumimoji="0" lang="th-TH" sz="4000" b="1" i="0" u="none" kern="1200" cap="none" spc="0" normalizeH="0" baseline="0" noProof="0" dirty="0" smtClean="0">
                <a:ln>
                  <a:noFill/>
                </a:ln>
                <a:solidFill>
                  <a:srgbClr val="99FFCC"/>
                </a:solidFill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th-TH" sz="4000" b="0" i="0" u="none" kern="1200" cap="none" spc="0" normalizeH="0" baseline="0" noProof="0" dirty="0" smtClean="0">
                <a:ln>
                  <a:noFill/>
                </a:ln>
                <a:uLnTx/>
                <a:uFillTx/>
                <a:latin typeface="Angsana New" pitchFamily="18" charset="-34"/>
                <a:ea typeface="+mn-ea"/>
                <a:cs typeface="+mn-cs"/>
              </a:rPr>
              <a:t>เพื่อประเมินระดับความเสี่ยงฯ จากคำตอบของเกษตรกรผู้ใช้หรือสัมผัสสารเคมีกำจัดศัตรูพืช เกี่ยวกับโอกาสที่จะได้รับเข้าสู่ร่างกายจากการทำงาน พฤติกรรมความปลอดภัยในการทำงาน และพฤติกรรมเสี่ยงทางสุขภาพ </a:t>
            </a:r>
            <a:r>
              <a:rPr kumimoji="0" lang="th-TH" sz="4000" b="1" i="0" u="none" kern="1200" cap="none" spc="0" normalizeH="0" baseline="0" noProof="0" dirty="0" smtClean="0">
                <a:ln>
                  <a:noFill/>
                </a:ln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endParaRPr kumimoji="0" lang="th-TH" sz="4000" b="1" i="0" u="none" kern="1200" cap="none" spc="0" normalizeH="0" baseline="0" noProof="0" dirty="0">
              <a:ln>
                <a:noFill/>
              </a:ln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33002" y="3874903"/>
            <a:ext cx="9182055" cy="3709602"/>
            <a:chOff x="-33002" y="3874903"/>
            <a:chExt cx="9182055" cy="3709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0"/>
              <a:ext cx="9149053" cy="3075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33002" y="3874903"/>
              <a:ext cx="9182055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ผู้ใช้เครื่องมือ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</a:rPr>
              <a:t>รพช.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</a:rPr>
              <a:t>/สอ./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</a:rPr>
              <a:t>PCU</a:t>
            </a: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gsana New" pitchFamily="18" charset="-34"/>
              <a:ea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         เจ้าหน้าที่สาธารณสุข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</a:rPr>
              <a:t>ชุมชน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         </a:t>
            </a:r>
            <a:r>
              <a:rPr kumimoji="0" lang="th-T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อส</a:t>
            </a:r>
            <a:r>
              <a:rPr kumimoji="0" lang="th-T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ม.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         </a:t>
            </a:r>
            <a:r>
              <a:rPr kumimoji="0" lang="th-T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อสอช.</a:t>
            </a:r>
            <a:endParaRPr kumimoji="0" lang="th-TH" sz="4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8" name="Picture 4" descr="MCj023302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3100385" cy="256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591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แผ่นงาน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100</cp:lastModifiedBy>
  <cp:revision>37</cp:revision>
  <dcterms:created xsi:type="dcterms:W3CDTF">2012-07-12T16:19:10Z</dcterms:created>
  <dcterms:modified xsi:type="dcterms:W3CDTF">2013-01-29T02:25:39Z</dcterms:modified>
</cp:coreProperties>
</file>