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71" r:id="rId3"/>
    <p:sldId id="272" r:id="rId4"/>
    <p:sldId id="273" r:id="rId5"/>
    <p:sldId id="274" r:id="rId6"/>
    <p:sldId id="262" r:id="rId7"/>
    <p:sldId id="263" r:id="rId8"/>
    <p:sldId id="267" r:id="rId9"/>
    <p:sldId id="264" r:id="rId10"/>
    <p:sldId id="275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1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229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2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1398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1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97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84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12/13/2017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>
                <a:solidFill>
                  <a:srgbClr val="90C226"/>
                </a:solidFill>
              </a:rPr>
              <a:pPr/>
              <a:t>‹#›</a:t>
            </a:fld>
            <a:endParaRPr>
              <a:solidFill>
                <a:srgbClr val="90C226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445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3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5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76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2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77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2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4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รูปภาพ 6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7" y="180409"/>
            <a:ext cx="788116" cy="789830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892" y="6181604"/>
            <a:ext cx="572770" cy="57277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253679"/>
            <a:ext cx="1478690" cy="43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5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300480" y="2514601"/>
            <a:ext cx="7242387" cy="2262781"/>
          </a:xfrm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HDC Service Plan </a:t>
            </a:r>
            <a:r>
              <a:rPr lang="th-T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สาขาไต</a:t>
            </a:r>
            <a:endParaRPr lang="th-TH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32560" y="4777380"/>
            <a:ext cx="7110307" cy="1126283"/>
          </a:xfr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74438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2919D02C-93DA-440C-86F4-3FAEEC080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08" y="806043"/>
            <a:ext cx="8976691" cy="293107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8B33EF7-5E91-4187-8FD5-B8468F350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60" y="3853068"/>
            <a:ext cx="8976692" cy="393700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E0E2AF95-FC47-42E5-9FDC-A879C45522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215"/>
          <a:stretch/>
        </p:blipFill>
        <p:spPr>
          <a:xfrm>
            <a:off x="286577" y="4227443"/>
            <a:ext cx="733333" cy="3562625"/>
          </a:xfrm>
          <a:prstGeom prst="rect">
            <a:avLst/>
          </a:prstGeom>
        </p:spPr>
      </p:pic>
      <p:sp>
        <p:nvSpPr>
          <p:cNvPr id="11" name="ชื่อเรื่อง 1">
            <a:extLst>
              <a:ext uri="{FF2B5EF4-FFF2-40B4-BE49-F238E27FC236}">
                <a16:creationId xmlns:a16="http://schemas.microsoft.com/office/drawing/2014/main" id="{03992FBE-F069-4355-ADB1-7FCD81525876}"/>
              </a:ext>
            </a:extLst>
          </p:cNvPr>
          <p:cNvSpPr txBox="1">
            <a:spLocks/>
          </p:cNvSpPr>
          <p:nvPr/>
        </p:nvSpPr>
        <p:spPr>
          <a:xfrm>
            <a:off x="1158241" y="132080"/>
            <a:ext cx="771144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การคืนข้อมูลผ่านระบบ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 Data Exchange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63748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58241" y="132080"/>
            <a:ext cx="7711440" cy="1280890"/>
          </a:xfrm>
        </p:spPr>
        <p:txBody>
          <a:bodyPr>
            <a:normAutofit/>
          </a:bodyPr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การคืนข้อมูลผ่านระบบ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 Data Exchange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719476"/>
            <a:ext cx="8940800" cy="613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18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" y="1019072"/>
            <a:ext cx="8971280" cy="343809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" y="3343714"/>
            <a:ext cx="8971280" cy="3514286"/>
          </a:xfrm>
          <a:prstGeom prst="rect">
            <a:avLst/>
          </a:prstGeom>
        </p:spPr>
      </p:pic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1508321" y="39100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การคืนข้อมูลผ่านระบบ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 Data Exchange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ทะเบียนเป้าหมายการคัดกรองพร้อมผลการคัดกรอง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60525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9" y="981362"/>
            <a:ext cx="8808671" cy="5805518"/>
          </a:xfrm>
          <a:prstGeom prst="rect">
            <a:avLst/>
          </a:prstGeom>
        </p:spPr>
      </p:pic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1579441" y="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การคืนข้อมูลผ่านระบบ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 Data Exchange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ทะเบียนผู้ป่วยที่รักษาที่หน่วยบริการจำแนก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Stage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0526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15113" y="398822"/>
            <a:ext cx="6589199" cy="1280890"/>
          </a:xfrm>
        </p:spPr>
        <p:txBody>
          <a:bodyPr/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การเปลี่ยนแปลงโครงสร้างของแฟ้ม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Chronic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CE5923C-E59E-4DB9-92CC-28E63B617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6899"/>
            <a:ext cx="9144000" cy="557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10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F41A65C-CE34-4606-9C39-778176510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" y="2994992"/>
            <a:ext cx="9037983" cy="3889512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34383" y="253046"/>
            <a:ext cx="6589199" cy="1280890"/>
          </a:xfrm>
        </p:spPr>
        <p:txBody>
          <a:bodyPr/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การเปลี่ยนแปลงโครงสร้างของแฟ้ม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CHRONICFU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ลูกศรขวา 6"/>
          <p:cNvSpPr/>
          <p:nvPr/>
        </p:nvSpPr>
        <p:spPr>
          <a:xfrm rot="5400000">
            <a:off x="4216400" y="3523805"/>
            <a:ext cx="546100" cy="578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3045BA8-F0B7-4625-A642-EE3A7EECF2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37"/>
          <a:stretch/>
        </p:blipFill>
        <p:spPr>
          <a:xfrm>
            <a:off x="0" y="1189973"/>
            <a:ext cx="9144000" cy="359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21131" y="173538"/>
            <a:ext cx="6589199" cy="1280890"/>
          </a:xfrm>
        </p:spPr>
        <p:txBody>
          <a:bodyPr/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การเปลี่ยนแปลงโครงสร้างของแฟ้ม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LABFU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FE83B0B-2F7A-4644-A2AE-C3909CCA3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04" y="1117922"/>
            <a:ext cx="9170504" cy="4211342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BEA0D43-FC0B-467A-BDF0-8ED0A4AA2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52" y="5329264"/>
            <a:ext cx="9104244" cy="154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4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1861" y="279553"/>
            <a:ext cx="6589199" cy="1280890"/>
          </a:xfrm>
        </p:spPr>
        <p:txBody>
          <a:bodyPr/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การเปลี่ยนแปลงโครงสร้างของแฟ้ม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LABFU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2224"/>
          <a:stretch/>
        </p:blipFill>
        <p:spPr>
          <a:xfrm>
            <a:off x="158750" y="1320800"/>
            <a:ext cx="8985250" cy="18669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" y="2578100"/>
            <a:ext cx="898525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7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71269" y="180340"/>
            <a:ext cx="7328149" cy="723900"/>
          </a:xfr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t">
            <a:noAutofit/>
          </a:bodyPr>
          <a:lstStyle/>
          <a:p>
            <a:pPr algn="ctr"/>
            <a:r>
              <a:rPr lang="th-TH" sz="33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แฟ้มข้อมูลที่ใช้ในการประมวลผลรายงาน</a:t>
            </a:r>
            <a:r>
              <a:rPr lang="en-US" sz="33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Service Plan </a:t>
            </a:r>
            <a:r>
              <a:rPr lang="th-TH" sz="33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สาขาไต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517663" y="2157283"/>
            <a:ext cx="1504950" cy="50482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+mj-lt"/>
                <a:cs typeface="TH SarabunPSK" panose="020B0500040200020003" pitchFamily="34" charset="-34"/>
              </a:rPr>
              <a:t>PERSON</a:t>
            </a:r>
            <a:endParaRPr lang="th-TH" sz="1500" b="1" dirty="0">
              <a:latin typeface="+mj-lt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2619376" y="2157283"/>
            <a:ext cx="1590675" cy="5048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+mj-lt"/>
                <a:cs typeface="TH SarabunPSK" panose="020B0500040200020003" pitchFamily="34" charset="-34"/>
              </a:rPr>
              <a:t>SERVICE</a:t>
            </a:r>
            <a:endParaRPr lang="th-TH" sz="1500" b="1" dirty="0">
              <a:latin typeface="+mj-lt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2619376" y="2914572"/>
            <a:ext cx="1590675" cy="504825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+mj-lt"/>
                <a:cs typeface="TH SarabunPSK" panose="020B0500040200020003" pitchFamily="34" charset="-34"/>
              </a:rPr>
              <a:t>DIAGNOSIS_OPD</a:t>
            </a:r>
            <a:endParaRPr lang="th-TH" sz="1350" b="1" dirty="0">
              <a:latin typeface="+mj-lt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4890053" y="2157283"/>
            <a:ext cx="1590675" cy="50482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+mj-lt"/>
                <a:cs typeface="TH SarabunPSK" panose="020B0500040200020003" pitchFamily="34" charset="-34"/>
              </a:rPr>
              <a:t>CHRONIC</a:t>
            </a:r>
            <a:endParaRPr lang="th-TH" sz="1350" b="1" dirty="0">
              <a:latin typeface="+mj-lt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2619376" y="3653872"/>
            <a:ext cx="1590675" cy="504825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+mj-lt"/>
                <a:cs typeface="TH SarabunPSK" panose="020B0500040200020003" pitchFamily="34" charset="-34"/>
              </a:rPr>
              <a:t>DRUG_OPD</a:t>
            </a:r>
            <a:endParaRPr lang="th-TH" sz="1350" b="1" dirty="0">
              <a:latin typeface="+mj-lt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4890053" y="3653872"/>
            <a:ext cx="1590675" cy="50482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+mj-lt"/>
                <a:cs typeface="TH SarabunPSK" panose="020B0500040200020003" pitchFamily="34" charset="-34"/>
              </a:rPr>
              <a:t>LABFU</a:t>
            </a:r>
            <a:endParaRPr lang="th-TH" sz="1350" b="1" dirty="0">
              <a:latin typeface="+mj-lt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7008743" y="2914572"/>
            <a:ext cx="1590675" cy="504825"/>
          </a:xfrm>
          <a:prstGeom prst="roundRect">
            <a:avLst/>
          </a:prstGeom>
          <a:solidFill>
            <a:srgbClr val="9C1C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+mj-lt"/>
                <a:cs typeface="TH SarabunPSK" panose="020B0500040200020003" pitchFamily="34" charset="-34"/>
              </a:rPr>
              <a:t>DIAGNOSIS_IPD</a:t>
            </a:r>
            <a:endParaRPr lang="th-TH" sz="1350" b="1" dirty="0">
              <a:latin typeface="+mj-lt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517663" y="2914572"/>
            <a:ext cx="1504950" cy="50482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+mj-lt"/>
                <a:cs typeface="TH SarabunPSK" panose="020B0500040200020003" pitchFamily="34" charset="-34"/>
              </a:rPr>
              <a:t>HOME</a:t>
            </a:r>
            <a:endParaRPr lang="th-TH" sz="1350" b="1" dirty="0">
              <a:latin typeface="+mj-lt"/>
              <a:cs typeface="TH SarabunPSK" panose="020B0500040200020003" pitchFamily="34" charset="-34"/>
            </a:endParaRP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4890053" y="2914572"/>
            <a:ext cx="1590675" cy="50482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+mj-lt"/>
                <a:cs typeface="TH SarabunPSK" panose="020B0500040200020003" pitchFamily="34" charset="-34"/>
              </a:rPr>
              <a:t>CHRONICFU</a:t>
            </a:r>
            <a:endParaRPr lang="th-TH" sz="1350" b="1" dirty="0">
              <a:latin typeface="+mj-lt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7008743" y="3653872"/>
            <a:ext cx="1590675" cy="504825"/>
          </a:xfrm>
          <a:prstGeom prst="roundRect">
            <a:avLst/>
          </a:prstGeom>
          <a:solidFill>
            <a:srgbClr val="9C1C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+mj-lt"/>
                <a:cs typeface="TH SarabunPSK" panose="020B0500040200020003" pitchFamily="34" charset="-34"/>
              </a:rPr>
              <a:t>DRUG_IPD</a:t>
            </a:r>
            <a:endParaRPr lang="th-TH" sz="1350" b="1" dirty="0">
              <a:latin typeface="+mj-lt"/>
              <a:cs typeface="TH SarabunPSK" panose="020B0500040200020003" pitchFamily="34" charset="-34"/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7008743" y="2157283"/>
            <a:ext cx="1590675" cy="504825"/>
          </a:xfrm>
          <a:prstGeom prst="roundRect">
            <a:avLst/>
          </a:prstGeom>
          <a:solidFill>
            <a:srgbClr val="9C1C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+mj-lt"/>
                <a:cs typeface="TH SarabunPSK" panose="020B0500040200020003" pitchFamily="34" charset="-34"/>
              </a:rPr>
              <a:t>ADMISSION</a:t>
            </a:r>
            <a:endParaRPr lang="th-TH" sz="1350" b="1" dirty="0">
              <a:latin typeface="+mj-lt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3618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247649" y="114300"/>
            <a:ext cx="8629650" cy="95250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51435" tIns="25718" rIns="51435" bIns="25718" rtlCol="0" anchor="t">
            <a:noAutofit/>
          </a:bodyPr>
          <a:lstStyle>
            <a:lvl1pPr algn="ctr" defTabSz="342900">
              <a:spcBef>
                <a:spcPct val="0"/>
              </a:spcBef>
              <a:buNone/>
              <a:defRPr sz="3000" b="1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th-TH" sz="4050" dirty="0"/>
              <a:t>สาเหตุที่ทำให้รายงาน </a:t>
            </a:r>
            <a:r>
              <a:rPr lang="en-US" sz="4050" dirty="0"/>
              <a:t>HDC </a:t>
            </a:r>
            <a:r>
              <a:rPr lang="th-TH" sz="4050" dirty="0"/>
              <a:t>กับหน่วยบริการไม่เท่ากัน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47649" y="1066800"/>
            <a:ext cx="8743951" cy="5791200"/>
          </a:xfrm>
          <a:ln>
            <a:noFill/>
          </a:ln>
        </p:spPr>
        <p:style>
          <a:lnRef idx="1">
            <a:schemeClr val="dk1"/>
          </a:lnRef>
          <a:fillRef idx="1002">
            <a:schemeClr val="lt2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2800" b="1" dirty="0">
                <a:solidFill>
                  <a:schemeClr val="tx1"/>
                </a:solidFill>
              </a:rPr>
              <a:t>ปัญหาการนำเข้าไม่ได้เนื่องจากข้อมูลไม่ตรงโครงสร้าง</a:t>
            </a:r>
          </a:p>
          <a:p>
            <a:r>
              <a:rPr lang="th-TH" sz="2800" b="1" dirty="0">
                <a:solidFill>
                  <a:schemeClr val="tx1"/>
                </a:solidFill>
              </a:rPr>
              <a:t>ข้อมูลที่นำเข้าได้ แต่มีความซ้ำซ้อนกับหน่วยบริการอื่น</a:t>
            </a:r>
          </a:p>
          <a:p>
            <a:r>
              <a:rPr lang="th-TH" sz="2800" b="1" dirty="0">
                <a:solidFill>
                  <a:schemeClr val="tx1"/>
                </a:solidFill>
              </a:rPr>
              <a:t>กฎเกณฑ์ของเงื่อนไขการประมวลผล จากเจ้าของรายงาน</a:t>
            </a:r>
          </a:p>
          <a:p>
            <a:r>
              <a:rPr lang="th-TH" sz="2800" b="1" dirty="0">
                <a:solidFill>
                  <a:schemeClr val="tx1"/>
                </a:solidFill>
              </a:rPr>
              <a:t>การประมวลผลแบบหน่วยงานเดียว กับ แบบหลายหน่วยบริการ</a:t>
            </a:r>
            <a:br>
              <a:rPr lang="th-TH" sz="2800" b="1" dirty="0">
                <a:solidFill>
                  <a:schemeClr val="tx1"/>
                </a:solidFill>
              </a:rPr>
            </a:br>
            <a:r>
              <a:rPr lang="th-TH" sz="2800" b="1" dirty="0">
                <a:solidFill>
                  <a:schemeClr val="tx1"/>
                </a:solidFill>
              </a:rPr>
              <a:t>องค์ประกอบในการประมวลผลต่างกัน</a:t>
            </a:r>
          </a:p>
          <a:p>
            <a:r>
              <a:rPr lang="th-TH" sz="2800" b="1" dirty="0">
                <a:solidFill>
                  <a:schemeClr val="tx1"/>
                </a:solidFill>
              </a:rPr>
              <a:t>การ </a:t>
            </a:r>
            <a:r>
              <a:rPr lang="en-US" sz="2800" b="1" dirty="0">
                <a:solidFill>
                  <a:schemeClr val="tx1"/>
                </a:solidFill>
              </a:rPr>
              <a:t>Mapping </a:t>
            </a:r>
            <a:r>
              <a:rPr lang="th-TH" sz="2800" b="1" dirty="0">
                <a:solidFill>
                  <a:schemeClr val="tx1"/>
                </a:solidFill>
              </a:rPr>
              <a:t>รหัสต่างๆ จาก </a:t>
            </a:r>
            <a:r>
              <a:rPr lang="en-US" sz="2800" b="1" dirty="0">
                <a:solidFill>
                  <a:schemeClr val="tx1"/>
                </a:solidFill>
              </a:rPr>
              <a:t>HIS </a:t>
            </a:r>
            <a:r>
              <a:rPr lang="th-TH" sz="2800" b="1" dirty="0">
                <a:solidFill>
                  <a:schemeClr val="tx1"/>
                </a:solidFill>
              </a:rPr>
              <a:t>เช่น </a:t>
            </a:r>
            <a:r>
              <a:rPr lang="en-US" sz="2800" b="1" dirty="0">
                <a:solidFill>
                  <a:schemeClr val="tx1"/>
                </a:solidFill>
              </a:rPr>
              <a:t>Lab</a:t>
            </a:r>
            <a:r>
              <a:rPr lang="th-TH" sz="2800" b="1" dirty="0">
                <a:solidFill>
                  <a:schemeClr val="tx1"/>
                </a:solidFill>
              </a:rPr>
              <a:t> ในโปรแกรมของหน่วยบริการ หากไม่ถูกต้องจะทำให้ไม่มีข้อมูล </a:t>
            </a:r>
            <a:r>
              <a:rPr lang="en-US" sz="2800" b="1" dirty="0">
                <a:solidFill>
                  <a:schemeClr val="tx1"/>
                </a:solidFill>
              </a:rPr>
              <a:t>Lab </a:t>
            </a:r>
            <a:r>
              <a:rPr lang="th-TH" sz="2800" b="1" dirty="0">
                <a:solidFill>
                  <a:schemeClr val="tx1"/>
                </a:solidFill>
              </a:rPr>
              <a:t>นั้นๆส่งออก    รหัสการวินิจฉัย เป็นต้น</a:t>
            </a:r>
          </a:p>
          <a:p>
            <a:r>
              <a:rPr lang="th-TH" sz="2800" b="1" dirty="0">
                <a:solidFill>
                  <a:schemeClr val="tx1"/>
                </a:solidFill>
              </a:rPr>
              <a:t>การบันทึกเลขบัตรประชาชน ต้องบันทึกให้ถูกต้องตรงความเป็นจริงมากที่สุด ซึ่งเลขบัตรประชาชนใช้ในการเชื่อมโยงข้อมูล</a:t>
            </a:r>
          </a:p>
          <a:p>
            <a:r>
              <a:rPr lang="th-TH" sz="2800" b="1" dirty="0">
                <a:solidFill>
                  <a:schemeClr val="tx1"/>
                </a:solidFill>
              </a:rPr>
              <a:t>ความผิดพลาดของ </a:t>
            </a:r>
            <a:r>
              <a:rPr lang="en-US" sz="2800" b="1" dirty="0">
                <a:solidFill>
                  <a:schemeClr val="tx1"/>
                </a:solidFill>
              </a:rPr>
              <a:t>Code SQL </a:t>
            </a:r>
            <a:endParaRPr lang="th-TH" sz="2800" b="1" dirty="0">
              <a:solidFill>
                <a:schemeClr val="tx1"/>
              </a:solidFill>
            </a:endParaRPr>
          </a:p>
          <a:p>
            <a:endParaRPr lang="th-TH" sz="2800" b="1" dirty="0">
              <a:solidFill>
                <a:schemeClr val="tx1"/>
              </a:solidFill>
            </a:endParaRPr>
          </a:p>
          <a:p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val="389600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คำบรรยายภาพแบบเส้น 2 (แถบเน้น) 20"/>
          <p:cNvSpPr/>
          <p:nvPr/>
        </p:nvSpPr>
        <p:spPr>
          <a:xfrm rot="10800000">
            <a:off x="101600" y="4445512"/>
            <a:ext cx="2126686" cy="875788"/>
          </a:xfrm>
          <a:prstGeom prst="accentCallout2">
            <a:avLst>
              <a:gd name="adj1" fmla="val 18751"/>
              <a:gd name="adj2" fmla="val 8"/>
              <a:gd name="adj3" fmla="val 18750"/>
              <a:gd name="adj4" fmla="val -21308"/>
              <a:gd name="adj5" fmla="val 125737"/>
              <a:gd name="adj6" fmla="val -38027"/>
            </a:avLst>
          </a:prstGeom>
          <a:solidFill>
            <a:schemeClr val="accent4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คำบรรยายภาพแบบเส้น 2 (แถบเน้น) 19"/>
          <p:cNvSpPr/>
          <p:nvPr/>
        </p:nvSpPr>
        <p:spPr>
          <a:xfrm>
            <a:off x="4552376" y="5937590"/>
            <a:ext cx="2436244" cy="717210"/>
          </a:xfrm>
          <a:prstGeom prst="accentCallout2">
            <a:avLst>
              <a:gd name="adj1" fmla="val 18751"/>
              <a:gd name="adj2" fmla="val 8"/>
              <a:gd name="adj3" fmla="val 18750"/>
              <a:gd name="adj4" fmla="val -16667"/>
              <a:gd name="adj5" fmla="val -101856"/>
              <a:gd name="adj6" fmla="val -28421"/>
            </a:avLst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คำบรรยายภาพแบบเส้น 2 (แถบเน้น) 18"/>
          <p:cNvSpPr/>
          <p:nvPr/>
        </p:nvSpPr>
        <p:spPr>
          <a:xfrm>
            <a:off x="6605730" y="4415711"/>
            <a:ext cx="2538270" cy="657825"/>
          </a:xfrm>
          <a:prstGeom prst="accentCallout2">
            <a:avLst>
              <a:gd name="adj1" fmla="val 18751"/>
              <a:gd name="adj2" fmla="val 8"/>
              <a:gd name="adj3" fmla="val 18750"/>
              <a:gd name="adj4" fmla="val -16667"/>
              <a:gd name="adj5" fmla="val -39167"/>
              <a:gd name="adj6" fmla="val -32070"/>
            </a:avLst>
          </a:prstGeom>
          <a:solidFill>
            <a:srgbClr val="F57B8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คำบรรยายภาพแบบเส้น 2 (แถบเน้น) 17"/>
          <p:cNvSpPr/>
          <p:nvPr/>
        </p:nvSpPr>
        <p:spPr>
          <a:xfrm>
            <a:off x="6046930" y="1219166"/>
            <a:ext cx="2436244" cy="723934"/>
          </a:xfrm>
          <a:prstGeom prst="accentCallout2">
            <a:avLst>
              <a:gd name="adj1" fmla="val 18751"/>
              <a:gd name="adj2" fmla="val 8"/>
              <a:gd name="adj3" fmla="val 18750"/>
              <a:gd name="adj4" fmla="val -16667"/>
              <a:gd name="adj5" fmla="val 88233"/>
              <a:gd name="adj6" fmla="val -33113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วงรี 14"/>
          <p:cNvSpPr/>
          <p:nvPr/>
        </p:nvSpPr>
        <p:spPr>
          <a:xfrm>
            <a:off x="3411903" y="3733371"/>
            <a:ext cx="2010210" cy="17634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วงรี 13"/>
          <p:cNvSpPr/>
          <p:nvPr/>
        </p:nvSpPr>
        <p:spPr>
          <a:xfrm>
            <a:off x="5144338" y="2591314"/>
            <a:ext cx="2010210" cy="1763415"/>
          </a:xfrm>
          <a:prstGeom prst="ellipse">
            <a:avLst/>
          </a:prstGeom>
          <a:solidFill>
            <a:srgbClr val="F57B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วงรี 12"/>
          <p:cNvSpPr/>
          <p:nvPr/>
        </p:nvSpPr>
        <p:spPr>
          <a:xfrm>
            <a:off x="3346926" y="1355010"/>
            <a:ext cx="2010210" cy="176341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วงรี 11"/>
          <p:cNvSpPr/>
          <p:nvPr/>
        </p:nvSpPr>
        <p:spPr>
          <a:xfrm>
            <a:off x="1647390" y="2574210"/>
            <a:ext cx="2010210" cy="1763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3505200" y="1854200"/>
            <a:ext cx="18357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รู้วิธีประเมิน</a:t>
            </a:r>
            <a:b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WHAT?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396043" y="2991495"/>
            <a:ext cx="16546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รู้เป้าหมาย</a:t>
            </a:r>
            <a:b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WHO?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6206996" y="1226176"/>
            <a:ext cx="2210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วิธีคิด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43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แฟ้ม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HDC</a:t>
            </a:r>
            <a:endPara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970278" y="2946400"/>
            <a:ext cx="13548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ลงมือทำ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WHEN?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3744367" y="4163892"/>
            <a:ext cx="14895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รู้วิธีแก้ไข</a:t>
            </a:r>
            <a:b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WHERE?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6661872" y="4536309"/>
            <a:ext cx="210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Exchange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4567764" y="5998572"/>
            <a:ext cx="2420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รู้วิธีแก้ข้อมูลใน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endPara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261993" y="4416624"/>
            <a:ext cx="1910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ความร่วมมือ</a:t>
            </a:r>
            <a:b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ของหน่วยงาน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259840" y="145708"/>
            <a:ext cx="7720688" cy="820187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แนวคิดความสำเร็จการจัดการข้อมูล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</a:t>
            </a:r>
          </a:p>
        </p:txBody>
      </p:sp>
    </p:spTree>
    <p:extLst>
      <p:ext uri="{BB962C8B-B14F-4D97-AF65-F5344CB8AC3E}">
        <p14:creationId xmlns:p14="http://schemas.microsoft.com/office/powerpoint/2010/main" val="918894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52121" y="146590"/>
            <a:ext cx="6589199" cy="1280890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 Service Plan 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สาขาไต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E1B73C7B-CAD2-4649-9631-F8FD2F5CD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296" y="1007167"/>
            <a:ext cx="8985704" cy="585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48844"/>
      </p:ext>
    </p:extLst>
  </p:cSld>
  <p:clrMapOvr>
    <a:masterClrMapping/>
  </p:clrMapOvr>
</p:sld>
</file>

<file path=ppt/theme/theme1.xml><?xml version="1.0" encoding="utf-8"?>
<a:theme xmlns:a="http://schemas.openxmlformats.org/drawingml/2006/main" name="ช่อ">
  <a:themeElements>
    <a:clrScheme name="ช่อ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221</TotalTime>
  <Words>179</Words>
  <Application>Microsoft Office PowerPoint</Application>
  <PresentationFormat>นำเสนอทางหน้าจอ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DilleniaUPC</vt:lpstr>
      <vt:lpstr>TH SarabunPSK</vt:lpstr>
      <vt:lpstr>Wingdings 3</vt:lpstr>
      <vt:lpstr>ช่อ</vt:lpstr>
      <vt:lpstr>HDC Service Plan สาขาไต</vt:lpstr>
      <vt:lpstr>การเปลี่ยนแปลงโครงสร้างของแฟ้ม Chronic</vt:lpstr>
      <vt:lpstr>การเปลี่ยนแปลงโครงสร้างของแฟ้ม CHRONICFU</vt:lpstr>
      <vt:lpstr>การเปลี่ยนแปลงโครงสร้างของแฟ้ม LABFU</vt:lpstr>
      <vt:lpstr>การเปลี่ยนแปลงโครงสร้างของแฟ้ม LABFU</vt:lpstr>
      <vt:lpstr>แฟ้มข้อมูลที่ใช้ในการประมวลผลรายงาน Service Plan สาขาไต</vt:lpstr>
      <vt:lpstr>สาเหตุที่ทำให้รายงาน HDC กับหน่วยบริการไม่เท่ากัน</vt:lpstr>
      <vt:lpstr>งานนำเสนอ PowerPoint</vt:lpstr>
      <vt:lpstr>HDC Service Plan สาขาไต</vt:lpstr>
      <vt:lpstr>งานนำเสนอ PowerPoint</vt:lpstr>
      <vt:lpstr>การคืนข้อมูลผ่านระบบ HDC Data Exchange </vt:lpstr>
      <vt:lpstr>การคืนข้อมูลผ่านระบบ HDC Data Exchange ทะเบียนเป้าหมายการคัดกรองพร้อมผลการคัดกรอง </vt:lpstr>
      <vt:lpstr>การคืนข้อมูลผ่านระบบ HDC Data Exchange ทะเบียนผู้ป่วยที่รักษาที่หน่วยบริการจำแนก Stage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ไพบูลย์ อยุธยา</dc:creator>
  <cp:lastModifiedBy>ไพบูลย์ อยุธยา</cp:lastModifiedBy>
  <cp:revision>22</cp:revision>
  <dcterms:created xsi:type="dcterms:W3CDTF">2016-12-13T04:13:58Z</dcterms:created>
  <dcterms:modified xsi:type="dcterms:W3CDTF">2017-12-13T00:56:27Z</dcterms:modified>
</cp:coreProperties>
</file>