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notesMasterIdLst>
    <p:notesMasterId r:id="rId30"/>
  </p:notesMasterIdLst>
  <p:handoutMasterIdLst>
    <p:handoutMasterId r:id="rId31"/>
  </p:handoutMasterIdLst>
  <p:sldIdLst>
    <p:sldId id="273" r:id="rId2"/>
    <p:sldId id="274" r:id="rId3"/>
    <p:sldId id="275" r:id="rId4"/>
    <p:sldId id="276" r:id="rId5"/>
    <p:sldId id="277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2" r:id="rId14"/>
    <p:sldId id="301" r:id="rId15"/>
    <p:sldId id="300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1" r:id="rId24"/>
    <p:sldId id="312" r:id="rId25"/>
    <p:sldId id="313" r:id="rId26"/>
    <p:sldId id="314" r:id="rId27"/>
    <p:sldId id="315" r:id="rId28"/>
    <p:sldId id="31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1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366E1-519A-44FF-BD3C-B0C8A627FDDB}" type="datetimeFigureOut">
              <a:rPr lang="th-TH" smtClean="0"/>
              <a:t>07/12/60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69934-BC53-421B-B909-97C821373E4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20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35281-8FA2-4994-830C-2B55C3626E12}" type="datetimeFigureOut">
              <a:rPr lang="th-TH" smtClean="0"/>
              <a:t>07/12/60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71DA-2F51-443D-BEE9-45CE2C3494F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132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987" y="802299"/>
            <a:ext cx="6822848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987" y="3531205"/>
            <a:ext cx="6822847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AAD347D-5ACD-4C99-B74B-A9C85AD731AF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38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101415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1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12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090530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8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21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22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1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117742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5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95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smtClean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4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12/7/2017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68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014" y="156789"/>
            <a:ext cx="7522029" cy="942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015" y="1099457"/>
            <a:ext cx="8665028" cy="56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รูปภาพ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2492" y="116142"/>
            <a:ext cx="876900" cy="878806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820" y="6134100"/>
            <a:ext cx="705397" cy="705397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364187" y="6280566"/>
            <a:ext cx="1709057" cy="5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800" b="1" kern="1200" cap="none">
          <a:solidFill>
            <a:schemeClr val="tx1"/>
          </a:solidFill>
          <a:effectLst/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 cap="none" baseline="0">
          <a:solidFill>
            <a:schemeClr val="tx1"/>
          </a:solidFill>
          <a:effectLst/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 cap="none">
          <a:solidFill>
            <a:schemeClr val="tx1"/>
          </a:solidFill>
          <a:effectLst/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 cap="none">
          <a:solidFill>
            <a:schemeClr val="tx1"/>
          </a:solidFill>
          <a:effectLst/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.hdc.moph.go.th/hdc/reports/report.php?source=pformated/format1.php&amp;cat_id=b2b59e64c4e6c92d4b1ec16a599d882b&amp;id=2e3813337b6b5377c2f68affe247d5f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.hdc.moph.go.th/hdc/reports/report.php?source=pformated/format1.php&amp;cat_id=b2b59e64c4e6c92d4b1ec16a599d882b&amp;id=cc7ca5d68ea315208e2039d7c64792c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B67416-1C0E-48F5-954D-D5056819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1756130"/>
            <a:ext cx="5712684" cy="188795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HDC </a:t>
            </a:r>
            <a:r>
              <a:rPr lang="en-US" sz="4800" dirty="0" err="1">
                <a:solidFill>
                  <a:srgbClr val="FF0000"/>
                </a:solidFill>
              </a:rPr>
              <a:t>Ncd</a:t>
            </a:r>
            <a:r>
              <a:rPr lang="en-US" sz="4800" dirty="0">
                <a:solidFill>
                  <a:srgbClr val="FF0000"/>
                </a:solidFill>
              </a:rPr>
              <a:t> PLus2018</a:t>
            </a:r>
            <a:endParaRPr lang="th-TH" sz="4800" dirty="0">
              <a:solidFill>
                <a:srgbClr val="FF0000"/>
              </a:solidFill>
            </a:endParaRP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F9CCDAF-CEC9-4511-88EE-E528472A2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3490" y="3806195"/>
            <a:ext cx="5617002" cy="1012929"/>
          </a:xfrm>
        </p:spPr>
        <p:txBody>
          <a:bodyPr/>
          <a:lstStyle/>
          <a:p>
            <a:pPr algn="ctr"/>
            <a:r>
              <a:rPr lang="en-US" sz="2400" dirty="0"/>
              <a:t>7 </a:t>
            </a:r>
            <a:r>
              <a:rPr lang="th-TH" sz="2400" dirty="0"/>
              <a:t>ธันวาคม </a:t>
            </a:r>
            <a:r>
              <a:rPr lang="en-US" sz="2400" dirty="0"/>
              <a:t>2560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903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B0F71E-F27F-471B-881A-38A26C29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C85C9BE-CA3D-4EA5-8B2D-EC17B10AE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rgbClr val="FF0000"/>
                </a:solidFill>
              </a:rPr>
              <a:t>เมื่อ </a:t>
            </a:r>
            <a:r>
              <a:rPr lang="en-US" dirty="0">
                <a:solidFill>
                  <a:srgbClr val="FF0000"/>
                </a:solidFill>
              </a:rPr>
              <a:t>login </a:t>
            </a:r>
            <a:r>
              <a:rPr lang="th-TH" dirty="0">
                <a:solidFill>
                  <a:srgbClr val="FF0000"/>
                </a:solidFill>
              </a:rPr>
              <a:t>ระดับสิทธิ </a:t>
            </a:r>
            <a:r>
              <a:rPr lang="en-US" dirty="0">
                <a:solidFill>
                  <a:srgbClr val="FF0000"/>
                </a:solidFill>
              </a:rPr>
              <a:t>PM </a:t>
            </a:r>
            <a:r>
              <a:rPr lang="th-TH" dirty="0">
                <a:solidFill>
                  <a:srgbClr val="FF0000"/>
                </a:solidFill>
              </a:rPr>
              <a:t>อำเภอ</a:t>
            </a:r>
            <a:r>
              <a:rPr lang="th-TH" dirty="0"/>
              <a:t> จะแสดงข้อมูลทั้งอำเภอ(</a:t>
            </a:r>
            <a:r>
              <a:rPr lang="en-US" dirty="0"/>
              <a:t>CUP</a:t>
            </a:r>
            <a:r>
              <a:rPr lang="th-TH" dirty="0"/>
              <a:t>) </a:t>
            </a:r>
            <a:r>
              <a:rPr lang="th-TH" dirty="0">
                <a:solidFill>
                  <a:srgbClr val="FF0000"/>
                </a:solidFill>
              </a:rPr>
              <a:t>รวมโรงพยาบาลด้วย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5ED4B6-E345-4E5E-8E45-5F2E603BAED9}"/>
              </a:ext>
            </a:extLst>
          </p:cNvPr>
          <p:cNvSpPr txBox="1">
            <a:spLocks/>
          </p:cNvSpPr>
          <p:nvPr/>
        </p:nvSpPr>
        <p:spPr>
          <a:xfrm>
            <a:off x="1110097" y="184777"/>
            <a:ext cx="7720688" cy="8201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ภาพตัวอย่างเมื่อ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login 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ระดับหน่วยงาน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E931E47-6616-45B1-96E8-BE2DE5DE5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85" y="1643023"/>
            <a:ext cx="8458899" cy="497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9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B0F71E-F27F-471B-881A-38A26C29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C85C9BE-CA3D-4EA5-8B2D-EC17B10AE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rgbClr val="FF0000"/>
                </a:solidFill>
              </a:rPr>
              <a:t>เมื่อ </a:t>
            </a:r>
            <a:r>
              <a:rPr lang="en-US" dirty="0">
                <a:solidFill>
                  <a:srgbClr val="FF0000"/>
                </a:solidFill>
              </a:rPr>
              <a:t>login </a:t>
            </a:r>
            <a:r>
              <a:rPr lang="th-TH" dirty="0">
                <a:solidFill>
                  <a:srgbClr val="FF0000"/>
                </a:solidFill>
              </a:rPr>
              <a:t>ระดับสิทธิ </a:t>
            </a:r>
            <a:r>
              <a:rPr lang="en-US" dirty="0">
                <a:solidFill>
                  <a:srgbClr val="FF0000"/>
                </a:solidFill>
              </a:rPr>
              <a:t>PM </a:t>
            </a:r>
            <a:r>
              <a:rPr lang="th-TH" dirty="0">
                <a:solidFill>
                  <a:srgbClr val="FF0000"/>
                </a:solidFill>
              </a:rPr>
              <a:t>อำเภอ</a:t>
            </a:r>
            <a:r>
              <a:rPr lang="th-TH" dirty="0"/>
              <a:t> จะแสดงข้อมูลทั้งอำเภอ(</a:t>
            </a:r>
            <a:r>
              <a:rPr lang="en-US" dirty="0"/>
              <a:t>CUP</a:t>
            </a:r>
            <a:r>
              <a:rPr lang="th-TH" dirty="0"/>
              <a:t>) </a:t>
            </a:r>
            <a:r>
              <a:rPr lang="th-TH" dirty="0">
                <a:solidFill>
                  <a:srgbClr val="FF0000"/>
                </a:solidFill>
              </a:rPr>
              <a:t>รวมโรงพยาบาลด้วย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5ED4B6-E345-4E5E-8E45-5F2E603BAED9}"/>
              </a:ext>
            </a:extLst>
          </p:cNvPr>
          <p:cNvSpPr txBox="1">
            <a:spLocks/>
          </p:cNvSpPr>
          <p:nvPr/>
        </p:nvSpPr>
        <p:spPr>
          <a:xfrm>
            <a:off x="1110097" y="184777"/>
            <a:ext cx="7720688" cy="8201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ภาพตัวอย่างเมื่อ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login 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เป็นระดับหน่วยงาน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89FE448-E985-4CFD-8826-DED36C6C9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77" y="1597481"/>
            <a:ext cx="8440683" cy="52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3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086678"/>
            <a:ext cx="8665028" cy="6182371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u="sng" dirty="0"/>
              <a:t>ระบบ </a:t>
            </a:r>
            <a:r>
              <a:rPr lang="en-US" sz="3200" u="sng" dirty="0"/>
              <a:t>Data-Exchange</a:t>
            </a:r>
            <a:r>
              <a:rPr lang="th-TH" sz="3200" u="sng" dirty="0"/>
              <a:t> มีทั้งหมด </a:t>
            </a:r>
            <a:r>
              <a:rPr lang="en-US" sz="3200" u="sng" dirty="0"/>
              <a:t>2 </a:t>
            </a:r>
            <a:r>
              <a:rPr lang="th-TH" sz="3200" u="sng" dirty="0"/>
              <a:t>แบบ ดังนี้</a:t>
            </a:r>
          </a:p>
          <a:p>
            <a:pPr algn="thaiDist"/>
            <a:r>
              <a:rPr lang="th-TH" sz="2800" dirty="0"/>
              <a:t>แบบทะเบียนข้อมูล</a:t>
            </a:r>
            <a:r>
              <a:rPr lang="th-TH" sz="2800" dirty="0" err="1"/>
              <a:t>ต่างๆ</a:t>
            </a:r>
            <a:r>
              <a:rPr lang="th-TH" sz="2800" dirty="0"/>
              <a:t> </a:t>
            </a:r>
            <a:r>
              <a:rPr lang="th-TH" sz="2800" i="1" dirty="0"/>
              <a:t>ที่เมนูนำเข้า/ส่งออกข้อมูล</a:t>
            </a:r>
            <a:r>
              <a:rPr lang="en-US" sz="2800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i="1" dirty="0">
                <a:sym typeface="Wingdings" panose="05000000000000000000" pitchFamily="2" charset="2"/>
              </a:rPr>
              <a:t> Data-Exchange</a:t>
            </a:r>
            <a:r>
              <a:rPr lang="th-TH" dirty="0">
                <a:sym typeface="Wingdings" panose="05000000000000000000" pitchFamily="2" charset="2"/>
              </a:rPr>
              <a:t> เช่น </a:t>
            </a:r>
            <a:r>
              <a:rPr lang="th-TH" u="sng" dirty="0">
                <a:solidFill>
                  <a:srgbClr val="E44C79"/>
                </a:solidFill>
                <a:sym typeface="Wingdings" panose="05000000000000000000" pitchFamily="2" charset="2"/>
              </a:rPr>
              <a:t>ทะเบียนผู้ป่วยเบาหวานทั้งหมดของหน่วยบริการ</a:t>
            </a:r>
            <a:r>
              <a:rPr lang="th-TH" dirty="0">
                <a:solidFill>
                  <a:srgbClr val="E44C79"/>
                </a:solidFill>
                <a:sym typeface="Wingdings" panose="05000000000000000000" pitchFamily="2" charset="2"/>
              </a:rPr>
              <a:t> , </a:t>
            </a:r>
            <a:r>
              <a:rPr lang="th-TH" u="sng" dirty="0">
                <a:solidFill>
                  <a:srgbClr val="E44C79"/>
                </a:solidFill>
                <a:sym typeface="Wingdings" panose="05000000000000000000" pitchFamily="2" charset="2"/>
              </a:rPr>
              <a:t>ข้อมูลทะเบียนกลุ่มเสี่ยงและเสี่ยงสูงโรคความดันโลหิตสูงจากผลการคัดกรองของหน่วยบริการ</a:t>
            </a:r>
            <a:r>
              <a:rPr lang="th-TH" dirty="0">
                <a:solidFill>
                  <a:srgbClr val="E44C79"/>
                </a:solidFill>
                <a:sym typeface="Wingdings" panose="05000000000000000000" pitchFamily="2" charset="2"/>
              </a:rPr>
              <a:t> </a:t>
            </a:r>
            <a:r>
              <a:rPr lang="th-TH" dirty="0">
                <a:sym typeface="Wingdings" panose="05000000000000000000" pitchFamily="2" charset="2"/>
              </a:rPr>
              <a:t>เป็นต้น</a:t>
            </a:r>
            <a:endParaRPr lang="en-US" dirty="0">
              <a:sym typeface="Wingdings" panose="05000000000000000000" pitchFamily="2" charset="2"/>
            </a:endParaRPr>
          </a:p>
          <a:p>
            <a:pPr algn="thaiDist"/>
            <a:r>
              <a:rPr lang="th-TH" dirty="0">
                <a:sym typeface="Wingdings" panose="05000000000000000000" pitchFamily="2" charset="2"/>
              </a:rPr>
              <a:t>แบบข้อมูลตามเป้าหมาย/ผลงาน ของรายงาน</a:t>
            </a:r>
            <a:r>
              <a:rPr lang="th-TH" dirty="0" err="1">
                <a:sym typeface="Wingdings" panose="05000000000000000000" pitchFamily="2" charset="2"/>
              </a:rPr>
              <a:t>ต่างๆ</a:t>
            </a:r>
            <a:r>
              <a:rPr lang="th-TH" dirty="0">
                <a:sym typeface="Wingdings" panose="05000000000000000000" pitchFamily="2" charset="2"/>
              </a:rPr>
              <a:t> เช่น รายงาน </a:t>
            </a:r>
            <a:r>
              <a:rPr lang="th-TH" u="sng" dirty="0">
                <a:solidFill>
                  <a:srgbClr val="E44C79"/>
                </a:solidFill>
                <a:sym typeface="Wingdings" panose="05000000000000000000" pitchFamily="2" charset="2"/>
              </a:rPr>
              <a:t>ร้อยละผู้ป่วยโรคเบาหวานที่ควบคุมระดับน้ำตาลได้ดี</a:t>
            </a:r>
            <a:r>
              <a:rPr lang="th-TH" dirty="0">
                <a:solidFill>
                  <a:srgbClr val="E44C79"/>
                </a:solidFill>
                <a:sym typeface="Wingdings" panose="05000000000000000000" pitchFamily="2" charset="2"/>
              </a:rPr>
              <a:t> , </a:t>
            </a:r>
            <a:r>
              <a:rPr lang="th-TH" dirty="0">
                <a:hlinkClick r:id="rId2"/>
              </a:rPr>
              <a:t>ร้อยละผู้ป่วยโรคความดันโลหิตสูงที่ควบคุมความดันโลหิตได้ดี</a:t>
            </a:r>
            <a:r>
              <a:rPr lang="th-TH" dirty="0"/>
              <a:t> เป็นต้น</a:t>
            </a:r>
            <a:endParaRPr lang="th-TH" sz="2800" dirty="0">
              <a:solidFill>
                <a:srgbClr val="0070C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D652BF-6916-4937-ABF6-031226621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2696" y="156789"/>
            <a:ext cx="7619289" cy="92988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การคืนข้อมูลผ่านเมนู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DATA-Exchange</a:t>
            </a:r>
          </a:p>
        </p:txBody>
      </p:sp>
    </p:spTree>
    <p:extLst>
      <p:ext uri="{BB962C8B-B14F-4D97-AF65-F5344CB8AC3E}">
        <p14:creationId xmlns:p14="http://schemas.microsoft.com/office/powerpoint/2010/main" val="60685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086678"/>
            <a:ext cx="8665028" cy="6182371"/>
          </a:xfrm>
        </p:spPr>
        <p:txBody>
          <a:bodyPr/>
          <a:lstStyle/>
          <a:p>
            <a:pPr algn="thaiDist"/>
            <a:r>
              <a:rPr lang="th-TH" dirty="0"/>
              <a:t>ระบบ </a:t>
            </a:r>
            <a:r>
              <a:rPr lang="en-US" dirty="0"/>
              <a:t>Data-Exchange </a:t>
            </a:r>
            <a:r>
              <a:rPr lang="th-TH" dirty="0"/>
              <a:t>แบบใหม่ซึ่งอำนวยความสะดวกให้ผู้ใช้งานในการ </a:t>
            </a:r>
            <a:r>
              <a:rPr lang="en-US" dirty="0"/>
              <a:t>Views </a:t>
            </a:r>
            <a:r>
              <a:rPr lang="th-TH" dirty="0"/>
              <a:t>ข้อมูลผ่านหน้าเว็บได้โดยไม่ต้อง </a:t>
            </a:r>
            <a:r>
              <a:rPr lang="en-US" dirty="0"/>
              <a:t>export </a:t>
            </a:r>
            <a:r>
              <a:rPr lang="th-TH" dirty="0"/>
              <a:t>ไฟล์  และยังเอื้อประโยชน์ในการควบคุมกำกับข้อมูลแบบรายบุคคล  แก่ผู้ใช้งานในแต่ละระดับเช่นกัน  คือ  </a:t>
            </a:r>
          </a:p>
          <a:p>
            <a:pPr lvl="1" algn="thaiDist"/>
            <a:r>
              <a:rPr lang="th-TH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ผู้ใช้งาน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 </a:t>
            </a:r>
            <a:r>
              <a:rPr lang="th-TH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จังหวัด สามารถ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 individual </a:t>
            </a:r>
            <a:r>
              <a:rPr lang="th-TH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ได้ทั้งจังหวัด</a:t>
            </a:r>
          </a:p>
          <a:p>
            <a:pPr lvl="1" algn="thaiDist"/>
            <a:r>
              <a:rPr lang="th-TH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ผู้ใช้งาน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 </a:t>
            </a:r>
            <a:r>
              <a:rPr lang="th-TH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อำเภอ สามารถ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 individual </a:t>
            </a:r>
            <a:r>
              <a:rPr lang="th-TH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ได้ทั้งอำเภอ รวมโรงพยาบาล</a:t>
            </a:r>
          </a:p>
          <a:p>
            <a:pPr lvl="1" algn="thaiDist"/>
            <a:r>
              <a:rPr lang="th-TH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ผู้ใช้งานระดับ</a:t>
            </a:r>
            <a:r>
              <a:rPr lang="th-TH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สส</a:t>
            </a:r>
            <a:r>
              <a:rPr lang="th-TH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อ. สามารถ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 individual </a:t>
            </a:r>
            <a:r>
              <a:rPr lang="th-TH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ได้ทุก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PCU </a:t>
            </a:r>
            <a:r>
              <a:rPr lang="th-TH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ที่มีที่ตั้งอยู่ในอำเภอเดียวกัน ไม่รวมโรงพยาบาล</a:t>
            </a:r>
          </a:p>
          <a:p>
            <a:pPr lvl="1" algn="thaiDist"/>
            <a:r>
              <a:rPr lang="th-TH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ผู้ใช้งานระดับหน่วยงาน สามารถ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Views individual </a:t>
            </a:r>
            <a:r>
              <a:rPr lang="th-TH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ได้เฉพาะหน่วยงานตนเองเท่านั้น</a:t>
            </a:r>
          </a:p>
          <a:p>
            <a:pPr lvl="1" algn="thaiDist"/>
            <a:endParaRPr lang="th-TH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D652BF-6916-4937-ABF6-031226621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2696" y="156789"/>
            <a:ext cx="7619289" cy="92988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การคืนข้อมูลผ่านเมนู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DATA-Exchange</a:t>
            </a:r>
          </a:p>
        </p:txBody>
      </p:sp>
    </p:spTree>
    <p:extLst>
      <p:ext uri="{BB962C8B-B14F-4D97-AF65-F5344CB8AC3E}">
        <p14:creationId xmlns:p14="http://schemas.microsoft.com/office/powerpoint/2010/main" val="4112821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ตัวแทนเนื้อหา 10">
            <a:extLst>
              <a:ext uri="{FF2B5EF4-FFF2-40B4-BE49-F238E27FC236}">
                <a16:creationId xmlns:a16="http://schemas.microsoft.com/office/drawing/2014/main" id="{288B3D8F-2CCF-4687-A2FC-07A176371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96617"/>
            <a:ext cx="5161905" cy="57746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471424-16C7-42D1-A5EF-F58563773188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การคืนข้อมูลผ่านเมนู </a:t>
            </a: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DATA-Exchange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54A43601-B100-47B4-AA47-0E8C34BC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933" y="1096617"/>
            <a:ext cx="5857143" cy="5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ระบบ </a:t>
            </a:r>
            <a:r>
              <a:rPr lang="en-US" dirty="0"/>
              <a:t>Data-Exchange </a:t>
            </a:r>
            <a:r>
              <a:rPr lang="th-TH" dirty="0"/>
              <a:t>แบบใหม่ซึ่งอำนวยความสะดวกให้ผู้ใช้งานในเมนูรายงาน</a:t>
            </a:r>
            <a:endParaRPr lang="th-TH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AEAFFC-1352-45CD-8AFD-5B107C14698A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การคืนข้อมูลผ่านเมนู </a:t>
            </a: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DATA-Exchange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6C04492-56F5-43B5-BB5A-188BDC72F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457"/>
            <a:ext cx="9144000" cy="60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3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ระบบ </a:t>
            </a:r>
            <a:r>
              <a:rPr lang="en-US" dirty="0"/>
              <a:t>Data-Exchange </a:t>
            </a:r>
            <a:r>
              <a:rPr lang="th-TH" dirty="0"/>
              <a:t>แบบใหม่ซึ่งอำนวยความสะดวกให้ผู้ใช้งานในเมนูรายงาน</a:t>
            </a:r>
            <a:endParaRPr lang="th-TH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AEAFFC-1352-45CD-8AFD-5B107C14698A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การคืนข้อมูลผ่านเมนู </a:t>
            </a: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DATA-Exchange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795AF1A-D7C5-41F4-AD29-E927286F3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758"/>
            <a:ext cx="9144000" cy="52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1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ระบบ </a:t>
            </a:r>
            <a:r>
              <a:rPr lang="en-US" dirty="0"/>
              <a:t>Data-Exchange </a:t>
            </a:r>
            <a:r>
              <a:rPr lang="th-TH" dirty="0"/>
              <a:t>แบบใหม่ซึ่งอำนวยความสะดวกให้ผู้ใช้งานในเมนูรายงาน</a:t>
            </a:r>
            <a:endParaRPr lang="th-TH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471424-16C7-42D1-A5EF-F58563773188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การคืนข้อมูลผ่านเมนู </a:t>
            </a:r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DATA-Exchange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BC60FDA-C077-4AED-BAC4-FDFEF5E69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5834"/>
            <a:ext cx="9144000" cy="435624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68EFAE6-B0EB-4476-B0FB-61E667A0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9488"/>
            <a:ext cx="9144000" cy="352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7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sz="2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471424-16C7-42D1-A5EF-F58563773188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Plus 15 </a:t>
            </a:r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7F29BAF-2D72-44A4-8915-820804F0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6678"/>
            <a:ext cx="9144000" cy="577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6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192695"/>
            <a:ext cx="8665028" cy="5572775"/>
          </a:xfrm>
        </p:spPr>
        <p:txBody>
          <a:bodyPr>
            <a:normAutofit fontScale="92500"/>
          </a:bodyPr>
          <a:lstStyle/>
          <a:p>
            <a:pPr algn="thaiDist"/>
            <a:r>
              <a:rPr lang="th-TH" u="sng" dirty="0">
                <a:solidFill>
                  <a:srgbClr val="E44C79"/>
                </a:solidFill>
              </a:rPr>
              <a:t>อัตราผู้ป่วยเบาหวานที่ขึ้นทะเบียน และมารับการรักษาในเขตพื้นที่รับผิดชอบ</a:t>
            </a:r>
            <a:r>
              <a:rPr lang="th-TH" dirty="0"/>
              <a:t> นับจากแฟ้ม</a:t>
            </a:r>
            <a:r>
              <a:rPr lang="th-TH" dirty="0">
                <a:solidFill>
                  <a:srgbClr val="0070C0"/>
                </a:solidFill>
              </a:rPr>
              <a:t>ผู้ป่วยโรคเรื้อรังเฉพาะโรคเบาหวานที่เป็นคนในเขตรับผิดชอบ </a:t>
            </a:r>
            <a:r>
              <a:rPr lang="th-TH" dirty="0"/>
              <a:t>เปรียบเทียบกับ </a:t>
            </a:r>
            <a:r>
              <a:rPr lang="th-TH" dirty="0">
                <a:solidFill>
                  <a:srgbClr val="0070C0"/>
                </a:solidFill>
              </a:rPr>
              <a:t>ผู้ป่วยโรคเบาหวานที่เป็นคนในเขตรับผิดชอบและมารับบริการในคลินิกโรคเรื้อรังของหน่วยบริการเฉพาะปีงบประมาณปัจจุบัน </a:t>
            </a:r>
            <a:r>
              <a:rPr lang="th-TH" dirty="0"/>
              <a:t>จากแฟ้ม </a:t>
            </a:r>
            <a:r>
              <a:rPr lang="en-US" dirty="0">
                <a:solidFill>
                  <a:srgbClr val="FF0000"/>
                </a:solidFill>
              </a:rPr>
              <a:t>CHRONICFU</a:t>
            </a:r>
            <a:r>
              <a:rPr lang="en-US" dirty="0"/>
              <a:t> </a:t>
            </a:r>
            <a:r>
              <a:rPr lang="th-TH" dirty="0">
                <a:solidFill>
                  <a:srgbClr val="FF0000"/>
                </a:solidFill>
              </a:rPr>
              <a:t>ปีงบประมาณนี้แฟ้ม </a:t>
            </a:r>
            <a:r>
              <a:rPr lang="en-US" dirty="0">
                <a:solidFill>
                  <a:srgbClr val="FF0000"/>
                </a:solidFill>
              </a:rPr>
              <a:t>CHRONICFU </a:t>
            </a:r>
            <a:r>
              <a:rPr lang="th-TH" dirty="0">
                <a:solidFill>
                  <a:srgbClr val="FF0000"/>
                </a:solidFill>
              </a:rPr>
              <a:t>เก็บความครอบคลุมมาบันทึกได้ แต่ต้องระบุว่าได้รับบริการจากหน่วยบริการใดมา เช่น ตรวจตา ตรวจเท้า เป็นต้น</a:t>
            </a:r>
            <a:endParaRPr lang="th-TH" dirty="0"/>
          </a:p>
          <a:p>
            <a:pPr algn="thaiDist"/>
            <a:r>
              <a:rPr lang="th-TH" u="sng" dirty="0">
                <a:solidFill>
                  <a:srgbClr val="E44C79"/>
                </a:solidFill>
              </a:rPr>
              <a:t>ร้อยละของผู้ป่วยโรคเบาหวานที่ควบคุมระดับน้ำตาลได้ดี (</a:t>
            </a:r>
            <a:r>
              <a:rPr lang="en-US" u="sng" dirty="0">
                <a:solidFill>
                  <a:srgbClr val="E44C79"/>
                </a:solidFill>
              </a:rPr>
              <a:t>HbA1C </a:t>
            </a:r>
            <a:r>
              <a:rPr lang="th-TH" u="sng" dirty="0">
                <a:solidFill>
                  <a:srgbClr val="E44C79"/>
                </a:solidFill>
              </a:rPr>
              <a:t>น้อยกว่า 7 %)</a:t>
            </a:r>
            <a:r>
              <a:rPr lang="th-TH" dirty="0">
                <a:solidFill>
                  <a:srgbClr val="E44C79"/>
                </a:solidFill>
              </a:rPr>
              <a:t> </a:t>
            </a:r>
            <a:r>
              <a:rPr lang="th-TH" dirty="0"/>
              <a:t>นับจากแฟ้ม</a:t>
            </a:r>
            <a:r>
              <a:rPr lang="th-TH" dirty="0">
                <a:solidFill>
                  <a:srgbClr val="0070C0"/>
                </a:solidFill>
              </a:rPr>
              <a:t>ผู้ป่วยโรคเรื้อรังเฉพาะโรคเบาหวานที่เป็นคนในเขตรับผิดชอบ </a:t>
            </a:r>
            <a:r>
              <a:rPr lang="th-TH" dirty="0"/>
              <a:t>เปรียบเทียบกับ </a:t>
            </a:r>
            <a:r>
              <a:rPr lang="th-TH" dirty="0">
                <a:solidFill>
                  <a:srgbClr val="0070C0"/>
                </a:solidFill>
              </a:rPr>
              <a:t>ผู้ป่วยโรคเบาหวานที่เป็นคนในเขตรับผิดชอบที่มีค่า</a:t>
            </a:r>
            <a:r>
              <a:rPr lang="en-US" dirty="0">
                <a:solidFill>
                  <a:srgbClr val="0070C0"/>
                </a:solidFill>
              </a:rPr>
              <a:t> HbA1C </a:t>
            </a:r>
            <a:r>
              <a:rPr lang="th-TH" dirty="0">
                <a:solidFill>
                  <a:srgbClr val="0070C0"/>
                </a:solidFill>
              </a:rPr>
              <a:t>น้อยกว่า 7 % ในปีงบประมาณไม่ว่าจะได้รับการตรวจที่หน่วยบริการใดก็ตาม </a:t>
            </a:r>
            <a:r>
              <a:rPr lang="th-TH" dirty="0"/>
              <a:t>จากแฟ้ม 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LABFU </a:t>
            </a:r>
            <a:r>
              <a:rPr lang="th-TH" dirty="0">
                <a:solidFill>
                  <a:srgbClr val="FF0000"/>
                </a:solidFill>
              </a:rPr>
              <a:t>ปีงบประมาณนี้แฟ้ม </a:t>
            </a:r>
            <a:r>
              <a:rPr lang="en-US" dirty="0">
                <a:solidFill>
                  <a:srgbClr val="FF0000"/>
                </a:solidFill>
              </a:rPr>
              <a:t> LABFU </a:t>
            </a:r>
            <a:r>
              <a:rPr lang="th-TH" dirty="0">
                <a:solidFill>
                  <a:srgbClr val="FF0000"/>
                </a:solidFill>
                <a:highlight>
                  <a:srgbClr val="FFFF00"/>
                </a:highlight>
              </a:rPr>
              <a:t>เก็บความครอบคลุมมาบันทึกได้ แต่ต้องระบุว่าได้รับการบริการจากหน่วยบริการใดมา</a:t>
            </a:r>
            <a:endParaRPr lang="th-TH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471424-16C7-42D1-A5EF-F58563773188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Plus 15 </a:t>
            </a:r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150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5FAD53-3E62-4EC4-9FE3-8213C8E9B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56" y="156789"/>
            <a:ext cx="7522029" cy="942668"/>
          </a:xfrm>
        </p:spPr>
        <p:txBody>
          <a:bodyPr anchor="ctr">
            <a:normAutofit fontScale="90000"/>
          </a:bodyPr>
          <a:lstStyle/>
          <a:p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มีอะไรใหม่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ในโครงสร้างมาตรฐานข้อมูลสุขภาพ (43แฟ้ม)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2.3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21EEA906-AFD5-4020-B955-88768FA8A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788" y="1219200"/>
            <a:ext cx="8664575" cy="48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192695"/>
            <a:ext cx="8665028" cy="5572775"/>
          </a:xfrm>
        </p:spPr>
        <p:txBody>
          <a:bodyPr>
            <a:normAutofit fontScale="92500"/>
          </a:bodyPr>
          <a:lstStyle/>
          <a:p>
            <a:pPr algn="thaiDist"/>
            <a:r>
              <a:rPr lang="th-TH" u="sng" dirty="0">
                <a:solidFill>
                  <a:srgbClr val="E44C79"/>
                </a:solidFill>
              </a:rPr>
              <a:t>อัตราผู้ป่วยเบาหวานที่ได้รับการตรวจไขมัน </a:t>
            </a:r>
            <a:r>
              <a:rPr lang="en-US" u="sng" dirty="0">
                <a:solidFill>
                  <a:srgbClr val="E44C79"/>
                </a:solidFill>
              </a:rPr>
              <a:t>LDL </a:t>
            </a:r>
            <a:r>
              <a:rPr lang="th-TH" u="sng" dirty="0">
                <a:solidFill>
                  <a:srgbClr val="E44C79"/>
                </a:solidFill>
              </a:rPr>
              <a:t>และมีค่า </a:t>
            </a:r>
            <a:r>
              <a:rPr lang="en-US" u="sng" dirty="0">
                <a:solidFill>
                  <a:srgbClr val="E44C79"/>
                </a:solidFill>
              </a:rPr>
              <a:t>LDL &lt; 100 mg/dl</a:t>
            </a:r>
            <a:r>
              <a:rPr lang="en-US" dirty="0">
                <a:solidFill>
                  <a:srgbClr val="E44C79"/>
                </a:solidFill>
              </a:rPr>
              <a:t> </a:t>
            </a:r>
            <a:r>
              <a:rPr lang="th-TH" dirty="0">
                <a:solidFill>
                  <a:srgbClr val="E44C79"/>
                </a:solidFill>
              </a:rPr>
              <a:t> </a:t>
            </a:r>
            <a:r>
              <a:rPr lang="th-TH" dirty="0"/>
              <a:t>นับจากแฟ้ม</a:t>
            </a:r>
            <a:r>
              <a:rPr lang="th-TH" dirty="0">
                <a:solidFill>
                  <a:srgbClr val="0070C0"/>
                </a:solidFill>
              </a:rPr>
              <a:t>ผู้ป่วยโรคเรื้อรังเฉพาะโรคเบาหวานที่เป็นคนในเขตรับผิดชอบ </a:t>
            </a:r>
            <a:r>
              <a:rPr lang="th-TH" dirty="0"/>
              <a:t>เปรียบเทียบกับ </a:t>
            </a:r>
            <a:r>
              <a:rPr lang="th-TH" dirty="0">
                <a:solidFill>
                  <a:srgbClr val="0070C0"/>
                </a:solidFill>
              </a:rPr>
              <a:t>ผู้ป่วยโรคเบาหวานที่เป็นคนในเขตรับผิดชอบที่ได้รับการตรวจ </a:t>
            </a:r>
            <a:r>
              <a:rPr lang="en-US" dirty="0">
                <a:solidFill>
                  <a:srgbClr val="0070C0"/>
                </a:solidFill>
              </a:rPr>
              <a:t>LDL </a:t>
            </a:r>
            <a:r>
              <a:rPr lang="th-TH" dirty="0">
                <a:solidFill>
                  <a:srgbClr val="0070C0"/>
                </a:solidFill>
              </a:rPr>
              <a:t>และค่า </a:t>
            </a:r>
            <a:r>
              <a:rPr lang="en-US" dirty="0">
                <a:solidFill>
                  <a:srgbClr val="0070C0"/>
                </a:solidFill>
              </a:rPr>
              <a:t>LDL&lt; 100 mg/dl </a:t>
            </a:r>
            <a:r>
              <a:rPr lang="th-TH" dirty="0">
                <a:solidFill>
                  <a:srgbClr val="0070C0"/>
                </a:solidFill>
              </a:rPr>
              <a:t>ในปีงบประมาณปัจจุบันไม่ว่าจะได้รับการตรวจที่หน่วยบริการใดก็ตาม </a:t>
            </a:r>
            <a:r>
              <a:rPr lang="th-TH" dirty="0"/>
              <a:t>จากแฟ้ม </a:t>
            </a:r>
            <a:r>
              <a:rPr lang="en-US" dirty="0">
                <a:solidFill>
                  <a:srgbClr val="FF0000"/>
                </a:solidFill>
              </a:rPr>
              <a:t>LABFU</a:t>
            </a:r>
            <a:r>
              <a:rPr lang="en-US" dirty="0"/>
              <a:t> </a:t>
            </a:r>
            <a:r>
              <a:rPr lang="th-TH" dirty="0">
                <a:solidFill>
                  <a:srgbClr val="FF0000"/>
                </a:solidFill>
              </a:rPr>
              <a:t>ปีงบประมาณนี้แฟ้ม </a:t>
            </a:r>
            <a:r>
              <a:rPr lang="en-US" dirty="0">
                <a:solidFill>
                  <a:srgbClr val="FF0000"/>
                </a:solidFill>
              </a:rPr>
              <a:t>LABFU </a:t>
            </a:r>
            <a:r>
              <a:rPr lang="th-TH" dirty="0">
                <a:solidFill>
                  <a:srgbClr val="FF0000"/>
                </a:solidFill>
              </a:rPr>
              <a:t>เก็บความครอบคลุมมาบันทึกได้ แต่ต้องระบุว่าได้รับบริการจากหน่วยบริการใดมา</a:t>
            </a:r>
            <a:endParaRPr lang="th-TH" dirty="0"/>
          </a:p>
          <a:p>
            <a:pPr algn="thaiDist"/>
            <a:r>
              <a:rPr lang="th-TH" u="sng" dirty="0">
                <a:solidFill>
                  <a:srgbClr val="E44C79"/>
                </a:solidFill>
              </a:rPr>
              <a:t>อัตราผู้ป่วยเบาหวานที่ได้รับการตรวจ </a:t>
            </a:r>
            <a:r>
              <a:rPr lang="en-US" u="sng" dirty="0">
                <a:solidFill>
                  <a:srgbClr val="E44C79"/>
                </a:solidFill>
              </a:rPr>
              <a:t>Retinal exam</a:t>
            </a:r>
            <a:r>
              <a:rPr lang="en-US" dirty="0"/>
              <a:t> </a:t>
            </a:r>
            <a:r>
              <a:rPr lang="th-TH" dirty="0"/>
              <a:t>นับจากแฟ้ม</a:t>
            </a:r>
            <a:r>
              <a:rPr lang="th-TH" dirty="0">
                <a:solidFill>
                  <a:srgbClr val="0070C0"/>
                </a:solidFill>
              </a:rPr>
              <a:t>ผู้ป่วยโรคเรื้อรังเฉพาะโรคเบาหวานที่เป็นคนในเขตรับผิดชอบ </a:t>
            </a:r>
            <a:r>
              <a:rPr lang="th-TH" dirty="0"/>
              <a:t>เปรียบเทียบกับ </a:t>
            </a:r>
            <a:r>
              <a:rPr lang="th-TH" dirty="0">
                <a:solidFill>
                  <a:srgbClr val="0070C0"/>
                </a:solidFill>
              </a:rPr>
              <a:t>ผู้ป่วยโรคโรคเบาหวานที่เป็นคนในเขตรับผิดชอบที่ได้รับการตรวจ </a:t>
            </a:r>
            <a:r>
              <a:rPr lang="en-US" dirty="0">
                <a:solidFill>
                  <a:srgbClr val="0070C0"/>
                </a:solidFill>
              </a:rPr>
              <a:t>Retinal exam </a:t>
            </a:r>
            <a:r>
              <a:rPr lang="th-TH" dirty="0">
                <a:solidFill>
                  <a:srgbClr val="0070C0"/>
                </a:solidFill>
              </a:rPr>
              <a:t>ในปีงบประมาณปัจจุบันไม่ว่าจะได้รับการตรวจที่หน่วยบริการใดก็ตาม </a:t>
            </a:r>
            <a:r>
              <a:rPr lang="th-TH" dirty="0"/>
              <a:t>จากแฟ้ม 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CHRONICFU </a:t>
            </a:r>
            <a:r>
              <a:rPr lang="th-TH" dirty="0">
                <a:solidFill>
                  <a:srgbClr val="FF0000"/>
                </a:solidFill>
              </a:rPr>
              <a:t>ปีงบประมาณนี้แฟ้ม </a:t>
            </a:r>
            <a:r>
              <a:rPr lang="en-US" dirty="0">
                <a:solidFill>
                  <a:srgbClr val="FF0000"/>
                </a:solidFill>
              </a:rPr>
              <a:t>CHRONICFU </a:t>
            </a:r>
            <a:r>
              <a:rPr lang="th-TH" dirty="0">
                <a:solidFill>
                  <a:srgbClr val="FF0000"/>
                </a:solidFill>
                <a:highlight>
                  <a:srgbClr val="FFFF00"/>
                </a:highlight>
              </a:rPr>
              <a:t>เก็บความครอบคลุมมาบันทึกได้ แต่ต้องระบุว่าได้รับการบริการจากหน่วยบริการใดมา</a:t>
            </a:r>
            <a:endParaRPr lang="th-TH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471424-16C7-42D1-A5EF-F58563773188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Plus 15 </a:t>
            </a:r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267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192695"/>
            <a:ext cx="8665028" cy="5572775"/>
          </a:xfrm>
        </p:spPr>
        <p:txBody>
          <a:bodyPr>
            <a:normAutofit fontScale="92500" lnSpcReduction="10000"/>
          </a:bodyPr>
          <a:lstStyle/>
          <a:p>
            <a:pPr algn="thaiDist"/>
            <a:r>
              <a:rPr lang="th-TH" u="sng" dirty="0">
                <a:solidFill>
                  <a:srgbClr val="E44C79"/>
                </a:solidFill>
              </a:rPr>
              <a:t>อัตราผู้ป่วยเบาหวานที่ได้รับการตรวจ </a:t>
            </a:r>
            <a:r>
              <a:rPr lang="en-US" u="sng" dirty="0">
                <a:solidFill>
                  <a:srgbClr val="E44C79"/>
                </a:solidFill>
              </a:rPr>
              <a:t>Complete foot exam</a:t>
            </a:r>
            <a:r>
              <a:rPr lang="en-US" dirty="0">
                <a:solidFill>
                  <a:srgbClr val="E44C79"/>
                </a:solidFill>
              </a:rPr>
              <a:t> </a:t>
            </a:r>
            <a:r>
              <a:rPr lang="th-TH" dirty="0"/>
              <a:t>นับจากแฟ้ม</a:t>
            </a:r>
            <a:r>
              <a:rPr lang="th-TH" dirty="0">
                <a:solidFill>
                  <a:srgbClr val="0070C0"/>
                </a:solidFill>
              </a:rPr>
              <a:t>ผู้ป่วยโรคเรื้อรังเฉพาะโรคเบาหวานที่เป็นคนในเขตรับผิดชอบ </a:t>
            </a:r>
            <a:r>
              <a:rPr lang="th-TH" dirty="0"/>
              <a:t>เปรียบเทียบกับ </a:t>
            </a:r>
            <a:r>
              <a:rPr lang="th-TH" dirty="0">
                <a:solidFill>
                  <a:srgbClr val="0070C0"/>
                </a:solidFill>
              </a:rPr>
              <a:t>ผู้ป่วยโรคโรคเบาหวานที่เป็นคนในเขตรับผิดชอบที่ได้รับการตรวจ </a:t>
            </a:r>
            <a:r>
              <a:rPr lang="en-US" dirty="0">
                <a:solidFill>
                  <a:srgbClr val="0070C0"/>
                </a:solidFill>
              </a:rPr>
              <a:t>Complete foot exam </a:t>
            </a:r>
            <a:r>
              <a:rPr lang="th-TH" dirty="0">
                <a:solidFill>
                  <a:srgbClr val="0070C0"/>
                </a:solidFill>
              </a:rPr>
              <a:t>ในปีงบประมาณปัจจุบันไม่ว่าจะได้รับการตรวจที่หน่วยบริการใดก็ตาม </a:t>
            </a:r>
            <a:r>
              <a:rPr lang="th-TH" dirty="0"/>
              <a:t>จากแฟ้ม 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CHRONICFU </a:t>
            </a:r>
            <a:r>
              <a:rPr lang="th-TH" dirty="0">
                <a:solidFill>
                  <a:srgbClr val="FF0000"/>
                </a:solidFill>
              </a:rPr>
              <a:t>ปีงบประมาณนี้แฟ้ม </a:t>
            </a:r>
            <a:r>
              <a:rPr lang="en-US" dirty="0">
                <a:solidFill>
                  <a:srgbClr val="FF0000"/>
                </a:solidFill>
              </a:rPr>
              <a:t>CHRONICFU </a:t>
            </a:r>
            <a:r>
              <a:rPr lang="th-TH" dirty="0">
                <a:solidFill>
                  <a:srgbClr val="FF0000"/>
                </a:solidFill>
              </a:rPr>
              <a:t>เก็บความครอบคลุมมาบันทึกได้ แต่ต้องระบุว่าได้รับการบริการจากหน่วยบริการใดมา</a:t>
            </a:r>
          </a:p>
          <a:p>
            <a:pPr algn="thaiDist"/>
            <a:r>
              <a:rPr lang="th-TH" u="sng" dirty="0">
                <a:solidFill>
                  <a:srgbClr val="E44C79"/>
                </a:solidFill>
              </a:rPr>
              <a:t>อัตราผู้ป่วยเบาหวานที่มีความดันโลหิตน้อยกว่า 140/90 </a:t>
            </a:r>
            <a:r>
              <a:rPr lang="en-US" u="sng" dirty="0">
                <a:solidFill>
                  <a:srgbClr val="E44C79"/>
                </a:solidFill>
              </a:rPr>
              <a:t>mmHg</a:t>
            </a:r>
            <a:r>
              <a:rPr lang="en-US" dirty="0"/>
              <a:t> </a:t>
            </a:r>
            <a:r>
              <a:rPr lang="th-TH" dirty="0"/>
              <a:t>นับจากแฟ้ม</a:t>
            </a:r>
            <a:r>
              <a:rPr lang="th-TH" dirty="0">
                <a:solidFill>
                  <a:srgbClr val="0070C0"/>
                </a:solidFill>
              </a:rPr>
              <a:t>ผู้ป่วยโรคเรื้อรังเฉพาะโรคเบาหวานที่เป็นคนในเขตรับผิดชอบ </a:t>
            </a:r>
            <a:r>
              <a:rPr lang="th-TH" dirty="0"/>
              <a:t>เปรียบเทียบกับ </a:t>
            </a:r>
            <a:r>
              <a:rPr lang="th-TH" dirty="0">
                <a:solidFill>
                  <a:srgbClr val="0070C0"/>
                </a:solidFill>
              </a:rPr>
              <a:t>ผู้ป่วยโรคโรคเบาหวานที่เป็นคนในเขตรับผิดชอบและมีความดันโลหิตน้อยกว่า 140/90 </a:t>
            </a:r>
            <a:r>
              <a:rPr lang="en-US" dirty="0">
                <a:solidFill>
                  <a:srgbClr val="0070C0"/>
                </a:solidFill>
              </a:rPr>
              <a:t>mmHg</a:t>
            </a:r>
            <a:r>
              <a:rPr lang="th-TH" dirty="0">
                <a:solidFill>
                  <a:srgbClr val="0070C0"/>
                </a:solidFill>
              </a:rPr>
              <a:t> ในปีงบประมาณปัจจุบันไม่ว่าจะได้รับการตรวจที่หน่วยบริการใดก็ตาม </a:t>
            </a:r>
            <a:r>
              <a:rPr lang="th-TH" dirty="0"/>
              <a:t>จากแฟ้ม 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CHRONICFU </a:t>
            </a:r>
            <a:r>
              <a:rPr lang="th-TH" dirty="0">
                <a:solidFill>
                  <a:srgbClr val="FF0000"/>
                </a:solidFill>
              </a:rPr>
              <a:t>ปีงบประมาณนี้แฟ้ม </a:t>
            </a:r>
            <a:r>
              <a:rPr lang="en-US" dirty="0">
                <a:solidFill>
                  <a:srgbClr val="FF0000"/>
                </a:solidFill>
              </a:rPr>
              <a:t>CHRONICFU </a:t>
            </a:r>
            <a:r>
              <a:rPr lang="th-TH" dirty="0">
                <a:solidFill>
                  <a:srgbClr val="FF0000"/>
                </a:solidFill>
                <a:highlight>
                  <a:srgbClr val="FFFF00"/>
                </a:highlight>
              </a:rPr>
              <a:t>เก็บความครอบคลุมมาบันทึกได้ แต่ต้องระบุว่าได้รับการบริการจากหน่วยบริการใดมา</a:t>
            </a:r>
            <a:endParaRPr lang="th-TH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471424-16C7-42D1-A5EF-F58563773188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Plus 15 </a:t>
            </a:r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1238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192695"/>
            <a:ext cx="8665028" cy="5572775"/>
          </a:xfrm>
        </p:spPr>
        <p:txBody>
          <a:bodyPr>
            <a:normAutofit/>
          </a:bodyPr>
          <a:lstStyle/>
          <a:p>
            <a:pPr algn="thaiDist"/>
            <a:r>
              <a:rPr lang="th-TH" u="sng" dirty="0">
                <a:solidFill>
                  <a:srgbClr val="E44C79"/>
                </a:solidFill>
              </a:rPr>
              <a:t>อัตราผู้ป่วยเบาหวานที่มีภาวะอ้วนลงพุง (รอบเอว มากกกว่า (ส่วนสูง(ซม.)/2) )</a:t>
            </a:r>
            <a:r>
              <a:rPr lang="th-TH" dirty="0">
                <a:solidFill>
                  <a:srgbClr val="E44C79"/>
                </a:solidFill>
              </a:rPr>
              <a:t>  </a:t>
            </a:r>
            <a:r>
              <a:rPr lang="th-TH" dirty="0"/>
              <a:t>นับจาก</a:t>
            </a:r>
            <a:r>
              <a:rPr lang="th-TH" dirty="0">
                <a:solidFill>
                  <a:srgbClr val="0070C0"/>
                </a:solidFill>
              </a:rPr>
              <a:t>ผู้ป่วยโรคเรื้อรังเฉพาะโรคเบาหวานที่เป็นคนในเขตรับผิดชอบ </a:t>
            </a:r>
            <a:r>
              <a:rPr lang="th-TH" dirty="0"/>
              <a:t>เปรียบเทียบกับ </a:t>
            </a:r>
            <a:r>
              <a:rPr lang="th-TH" dirty="0">
                <a:solidFill>
                  <a:srgbClr val="0070C0"/>
                </a:solidFill>
              </a:rPr>
              <a:t>ผู้ป่วยโรคเบาหวานที่เป็นคนในเขตรับผิดชอบ ที่มีภาวะอ้วนลงพุง (รอบเอว มากกกว่า (ส่วนสูง(ซม.)/2) ) ในปีงบประมาณปัจจุบันไม่ว่าจะได้รับการตรวจที่หน่วยบริการใดก็ตาม </a:t>
            </a:r>
            <a:r>
              <a:rPr lang="th-TH" dirty="0"/>
              <a:t>จากแฟ้ม 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CHRONICFU </a:t>
            </a:r>
            <a:r>
              <a:rPr lang="th-TH" dirty="0">
                <a:solidFill>
                  <a:srgbClr val="FF0000"/>
                </a:solidFill>
              </a:rPr>
              <a:t>ปีงบประมาณนี้แฟ้ม </a:t>
            </a:r>
            <a:r>
              <a:rPr lang="en-US" dirty="0">
                <a:solidFill>
                  <a:srgbClr val="FF0000"/>
                </a:solidFill>
              </a:rPr>
              <a:t>CHRONICFU </a:t>
            </a:r>
            <a:r>
              <a:rPr lang="th-TH" dirty="0">
                <a:solidFill>
                  <a:srgbClr val="FF0000"/>
                </a:solidFill>
              </a:rPr>
              <a:t>เก็บความครอบคลุมมาบันทึกได้ แต่ต้องระบุว่าได้รับการบริการจากหน่วยบริการใดมา</a:t>
            </a:r>
            <a:endParaRPr lang="th-TH" u="sng" dirty="0">
              <a:solidFill>
                <a:srgbClr val="FF0000"/>
              </a:solidFill>
            </a:endParaRPr>
          </a:p>
          <a:p>
            <a:pPr algn="thaiDist"/>
            <a:r>
              <a:rPr lang="th-TH" u="sng" dirty="0">
                <a:solidFill>
                  <a:srgbClr val="E44C79"/>
                </a:solidFill>
              </a:rPr>
              <a:t>อัตราการเกิดภาวะแทรกซ้อนเฉียบพลันในผู้ป่วยเบาหวาน</a:t>
            </a:r>
            <a:r>
              <a:rPr lang="en-US" dirty="0">
                <a:solidFill>
                  <a:srgbClr val="E44C79"/>
                </a:solidFill>
              </a:rPr>
              <a:t> </a:t>
            </a:r>
            <a:r>
              <a:rPr lang="th-TH" dirty="0"/>
              <a:t>นับจาก </a:t>
            </a:r>
            <a:r>
              <a:rPr lang="th-TH" dirty="0">
                <a:solidFill>
                  <a:srgbClr val="0070C0"/>
                </a:solidFill>
              </a:rPr>
              <a:t>ผู้ป่วยโรคเรื้อรังเฉพาะโรคเบาหวานที่เป็นคนในเขตรับผิดชอบ </a:t>
            </a:r>
            <a:r>
              <a:rPr lang="th-TH" dirty="0"/>
              <a:t>เปรียบเทียบ </a:t>
            </a:r>
            <a:r>
              <a:rPr lang="th-TH" dirty="0">
                <a:solidFill>
                  <a:srgbClr val="0070C0"/>
                </a:solidFill>
              </a:rPr>
              <a:t>ผู้ป่วยโรคเบาหวานที่เป็นคนในเขตรับผิดชอบที่ได้รับบริการรักษาด้วยภาวะ </a:t>
            </a:r>
            <a:r>
              <a:rPr lang="en-US" dirty="0">
                <a:solidFill>
                  <a:srgbClr val="0070C0"/>
                </a:solidFill>
              </a:rPr>
              <a:t>Hypoglycemia</a:t>
            </a:r>
            <a:r>
              <a:rPr lang="th-TH" dirty="0">
                <a:solidFill>
                  <a:srgbClr val="0070C0"/>
                </a:solidFill>
              </a:rPr>
              <a:t>และ/หรือ 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Hyperglycemia</a:t>
            </a:r>
            <a:r>
              <a:rPr lang="th-TH" dirty="0">
                <a:solidFill>
                  <a:srgbClr val="0070C0"/>
                </a:solidFill>
                <a:highlight>
                  <a:srgbClr val="FFFF00"/>
                </a:highlight>
              </a:rPr>
              <a:t>ไม่ว่าจะรับบริการที่สถานพยาบาล</a:t>
            </a:r>
            <a:r>
              <a:rPr lang="th-TH" dirty="0" err="1">
                <a:solidFill>
                  <a:srgbClr val="0070C0"/>
                </a:solidFill>
                <a:highlight>
                  <a:srgbClr val="FFFF00"/>
                </a:highlight>
              </a:rPr>
              <a:t>ใดๆ</a:t>
            </a:r>
            <a:r>
              <a:rPr lang="th-TH" dirty="0">
                <a:solidFill>
                  <a:srgbClr val="0070C0"/>
                </a:solidFill>
                <a:highlight>
                  <a:srgbClr val="FFFF00"/>
                </a:highlight>
              </a:rPr>
              <a:t> </a:t>
            </a:r>
            <a:r>
              <a:rPr lang="th-TH" dirty="0">
                <a:highlight>
                  <a:srgbClr val="FFFF00"/>
                </a:highlight>
              </a:rPr>
              <a:t>จากแฟ้ม 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DIAGNOSIS_OPD</a:t>
            </a:r>
            <a:endParaRPr lang="th-TH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471424-16C7-42D1-A5EF-F58563773188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Plus 15 </a:t>
            </a:r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3308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192695"/>
            <a:ext cx="8665028" cy="5572775"/>
          </a:xfrm>
        </p:spPr>
        <p:txBody>
          <a:bodyPr>
            <a:normAutofit/>
          </a:bodyPr>
          <a:lstStyle/>
          <a:p>
            <a:pPr algn="thaiDist"/>
            <a:r>
              <a:rPr lang="th-TH" dirty="0">
                <a:hlinkClick r:id="rId2"/>
              </a:rPr>
              <a:t>อัตราประชากรกลุ่มเสี่ยงเบาหวานในพื้นที่รับผิดชอบของปีที่ผ่านมาได้รับการตรวจน้ำตาลซ้</a:t>
            </a:r>
            <a:r>
              <a:rPr lang="th-TH" dirty="0"/>
              <a:t>ำ นับจาก </a:t>
            </a:r>
            <a:r>
              <a:rPr lang="th-TH" dirty="0">
                <a:solidFill>
                  <a:srgbClr val="0070C0"/>
                </a:solidFill>
              </a:rPr>
              <a:t>ทะเบียนการคัดกรองโรคเบาหวาน/ความดันโลหิตสูงของคนในเขตรับผิดชอบและมีความเสี่ยงต่อเบาหวานของปีที่ผ่านมา </a:t>
            </a:r>
            <a:r>
              <a:rPr lang="th-TH" dirty="0"/>
              <a:t>เปรียบเทียบกับ </a:t>
            </a:r>
            <a:r>
              <a:rPr lang="th-TH" dirty="0">
                <a:solidFill>
                  <a:srgbClr val="0070C0"/>
                </a:solidFill>
              </a:rPr>
              <a:t>คนที่เสี่ยงในปีงบประมาณปัจจุบันได้รับการตรวจน้ำตาลซ้ำ ไม่ว่าจะได้รับการตรวจที่หน่วยบริการใดก็ตาม </a:t>
            </a:r>
            <a:r>
              <a:rPr lang="th-TH" dirty="0"/>
              <a:t>จากแฟ้ม 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NCDSCREEN </a:t>
            </a:r>
            <a:endParaRPr lang="th-TH" dirty="0">
              <a:solidFill>
                <a:srgbClr val="FF0000"/>
              </a:solidFill>
            </a:endParaRPr>
          </a:p>
          <a:p>
            <a:pPr algn="thaiDist"/>
            <a:r>
              <a:rPr lang="th-TH" u="sng" dirty="0">
                <a:solidFill>
                  <a:srgbClr val="E44C79"/>
                </a:solidFill>
              </a:rPr>
              <a:t>อัตราผู้ป่วยเบาหวานรายใหม่ลดลง</a:t>
            </a:r>
            <a:r>
              <a:rPr lang="en-US" dirty="0">
                <a:solidFill>
                  <a:srgbClr val="E44C79"/>
                </a:solidFill>
              </a:rPr>
              <a:t> </a:t>
            </a:r>
            <a:r>
              <a:rPr lang="th-TH" dirty="0"/>
              <a:t>นับจาก </a:t>
            </a:r>
            <a:r>
              <a:rPr lang="th-TH" dirty="0">
                <a:solidFill>
                  <a:srgbClr val="0070C0"/>
                </a:solidFill>
              </a:rPr>
              <a:t>ทะเบียนการวินิจฉัยผู้ป่วยเบาหวานรายใหม่ปีงบประมาณที่แล้ว </a:t>
            </a:r>
            <a:r>
              <a:rPr lang="th-TH" dirty="0"/>
              <a:t>เปรียบเทียบ</a:t>
            </a:r>
            <a:r>
              <a:rPr lang="th-TH" dirty="0">
                <a:solidFill>
                  <a:srgbClr val="0070C0"/>
                </a:solidFill>
              </a:rPr>
              <a:t>ทะเบียนการวินิจฉัยผู้ป่วยเบาหวานรายใหม่ปีงบประมาณปัจจุบัน</a:t>
            </a:r>
            <a:endParaRPr lang="th-TH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471424-16C7-42D1-A5EF-F58563773188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Plus 15 </a:t>
            </a:r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6502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192695"/>
            <a:ext cx="8665028" cy="5572775"/>
          </a:xfrm>
        </p:spPr>
        <p:txBody>
          <a:bodyPr>
            <a:normAutofit/>
          </a:bodyPr>
          <a:lstStyle/>
          <a:p>
            <a:pPr algn="thaiDist"/>
            <a:r>
              <a:rPr lang="th-TH" u="sng" dirty="0">
                <a:solidFill>
                  <a:srgbClr val="E44C79"/>
                </a:solidFill>
              </a:rPr>
              <a:t>อัตราผู้ป่วยความดันโลหิตสูงที่ขึ้นทะเบียน และมารับการรักษาในเขตพื้นที่รับผิดชอบ</a:t>
            </a:r>
            <a:r>
              <a:rPr lang="th-TH" dirty="0"/>
              <a:t> นับจากแฟ้ม</a:t>
            </a:r>
            <a:r>
              <a:rPr lang="th-TH" dirty="0">
                <a:solidFill>
                  <a:srgbClr val="0070C0"/>
                </a:solidFill>
              </a:rPr>
              <a:t>ผู้ป่วยโรคเรื้อรังเฉพาะโรคความดันโลหิตสูงที่เป็นคนในเขตรับผิดชอบ </a:t>
            </a:r>
            <a:r>
              <a:rPr lang="th-TH" dirty="0"/>
              <a:t>เปรียบเทียบกับ </a:t>
            </a:r>
            <a:r>
              <a:rPr lang="th-TH" dirty="0">
                <a:solidFill>
                  <a:srgbClr val="0070C0"/>
                </a:solidFill>
              </a:rPr>
              <a:t>ผู้ป่วยโรคความดันโลหิตสูงที่เป็นคนในเขตรับผิดชอบและมารับบริการในคลินิกโรคเรื้อรังของหน่วยบริการเฉพาะปีงบประมาณปัจจุบัน </a:t>
            </a:r>
            <a:r>
              <a:rPr lang="th-TH" dirty="0"/>
              <a:t>จากแฟ้ม </a:t>
            </a:r>
            <a:r>
              <a:rPr lang="en-US" dirty="0">
                <a:solidFill>
                  <a:srgbClr val="FF0000"/>
                </a:solidFill>
              </a:rPr>
              <a:t>CHRONICFU</a:t>
            </a:r>
            <a:r>
              <a:rPr lang="en-US" dirty="0"/>
              <a:t> </a:t>
            </a:r>
            <a:r>
              <a:rPr lang="th-TH" dirty="0">
                <a:solidFill>
                  <a:srgbClr val="FF0000"/>
                </a:solidFill>
              </a:rPr>
              <a:t>ปีงบประมาณนี้แฟ้ม </a:t>
            </a:r>
            <a:r>
              <a:rPr lang="en-US" dirty="0">
                <a:solidFill>
                  <a:srgbClr val="FF0000"/>
                </a:solidFill>
              </a:rPr>
              <a:t>CHRONICFU </a:t>
            </a:r>
            <a:r>
              <a:rPr lang="th-TH" dirty="0">
                <a:solidFill>
                  <a:srgbClr val="FF0000"/>
                </a:solidFill>
              </a:rPr>
              <a:t>เก็บความครอบคลุมมาบันทึกได้ แต่ต้องระบุว่าได้รับบริการจากหน่วยบริการใดมา เช่น ตรวจตา ตรวจเท้า เป็นต้น</a:t>
            </a:r>
            <a:endParaRPr lang="th-TH" dirty="0"/>
          </a:p>
          <a:p>
            <a:pPr algn="thaiDist"/>
            <a:r>
              <a:rPr lang="th-TH" u="sng" dirty="0">
                <a:solidFill>
                  <a:srgbClr val="E44C79"/>
                </a:solidFill>
              </a:rPr>
              <a:t>อัตราผู้ป่วยความดันโลหิตสูงรายใหม่ลดลง</a:t>
            </a:r>
            <a:r>
              <a:rPr lang="en-US" dirty="0">
                <a:solidFill>
                  <a:srgbClr val="E44C79"/>
                </a:solidFill>
              </a:rPr>
              <a:t> </a:t>
            </a:r>
            <a:r>
              <a:rPr lang="th-TH" dirty="0"/>
              <a:t>นับจาก </a:t>
            </a:r>
            <a:r>
              <a:rPr lang="th-TH" dirty="0">
                <a:solidFill>
                  <a:srgbClr val="0070C0"/>
                </a:solidFill>
              </a:rPr>
              <a:t>ทะเบียนการวินิจฉัยผู้ป่วยความดันโลหิตสูงรายใหม่ปีงบประมาณที่แล้ว </a:t>
            </a:r>
            <a:r>
              <a:rPr lang="th-TH" dirty="0"/>
              <a:t>เปรียบเทียบ</a:t>
            </a:r>
            <a:r>
              <a:rPr lang="th-TH" dirty="0">
                <a:solidFill>
                  <a:srgbClr val="0070C0"/>
                </a:solidFill>
              </a:rPr>
              <a:t>ทะเบียนการวินิจฉัยผู้ป่วยผู้ป่วยความดันโลหิตสูงรายใหม่ปีงบประมาณปัจจุบัน</a:t>
            </a:r>
            <a:endParaRPr lang="th-TH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471424-16C7-42D1-A5EF-F58563773188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Plus 15 </a:t>
            </a:r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8466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192695"/>
            <a:ext cx="8665028" cy="5777948"/>
          </a:xfrm>
        </p:spPr>
        <p:txBody>
          <a:bodyPr>
            <a:normAutofit lnSpcReduction="10000"/>
          </a:bodyPr>
          <a:lstStyle/>
          <a:p>
            <a:pPr algn="thaiDist"/>
            <a:r>
              <a:rPr lang="th-TH" u="sng" dirty="0">
                <a:solidFill>
                  <a:srgbClr val="E44C79"/>
                </a:solidFill>
              </a:rPr>
              <a:t>ร้อยละผู้ป่วยความดันโลหิตสูงที่ควบคุมระดับความดันโลหิตได้ดี (น้อยกว่า 140/90 มม.ปรอท)</a:t>
            </a:r>
            <a:r>
              <a:rPr lang="th-TH" dirty="0"/>
              <a:t> นับจากแฟ้ม</a:t>
            </a:r>
            <a:r>
              <a:rPr lang="th-TH" dirty="0">
                <a:solidFill>
                  <a:srgbClr val="0070C0"/>
                </a:solidFill>
              </a:rPr>
              <a:t>ผู้ป่วยโรคเรื้อรังเฉพาะโรคความดันโลหิตสูงที่เป็นคนในเขตรับผิดชอบ </a:t>
            </a:r>
            <a:r>
              <a:rPr lang="th-TH" dirty="0"/>
              <a:t>เปรียบเทียบกับ </a:t>
            </a:r>
            <a:r>
              <a:rPr lang="th-TH" dirty="0">
                <a:solidFill>
                  <a:srgbClr val="0070C0"/>
                </a:solidFill>
              </a:rPr>
              <a:t>ผู้ป่วยโรคความดันโลหิตสูงที่เป็นคนในเขตรับผิดชอบที่มีค่าความดันโลหิต </a:t>
            </a:r>
            <a:r>
              <a:rPr lang="en-US" dirty="0">
                <a:solidFill>
                  <a:srgbClr val="0070C0"/>
                </a:solidFill>
              </a:rPr>
              <a:t>2 </a:t>
            </a:r>
            <a:r>
              <a:rPr lang="th-TH" dirty="0">
                <a:solidFill>
                  <a:srgbClr val="0070C0"/>
                </a:solidFill>
              </a:rPr>
              <a:t>ครั้งสุดท้ายในปีงบประมาณน้อยกว่า 140/90 มม.ปรอท ไม่ว่าจะได้รับการตรวจที่หน่วยบริการใดก็ตาม </a:t>
            </a:r>
            <a:r>
              <a:rPr lang="th-TH" dirty="0"/>
              <a:t>จากแฟ้ม </a:t>
            </a:r>
            <a:r>
              <a:rPr lang="en-US" dirty="0">
                <a:solidFill>
                  <a:srgbClr val="FF0000"/>
                </a:solidFill>
              </a:rPr>
              <a:t>CHRONICFU </a:t>
            </a:r>
            <a:r>
              <a:rPr lang="th-TH" dirty="0">
                <a:solidFill>
                  <a:srgbClr val="FF0000"/>
                </a:solidFill>
              </a:rPr>
              <a:t>ปีงบประมาณนี้แฟ้ม </a:t>
            </a:r>
            <a:r>
              <a:rPr lang="en-US" dirty="0">
                <a:solidFill>
                  <a:srgbClr val="FF0000"/>
                </a:solidFill>
              </a:rPr>
              <a:t>CHRONICFU </a:t>
            </a:r>
            <a:r>
              <a:rPr lang="th-TH" dirty="0">
                <a:solidFill>
                  <a:srgbClr val="FF0000"/>
                </a:solidFill>
              </a:rPr>
              <a:t>เก็บความครอบคลุมมาบันทึกได้ แต่ต้องระบุว่าได้รับบริการจากหน่วยบริการใดมา เช่น ตรวจตา ตรวจเท้า วัดความดันโลหิต เป็นต้น</a:t>
            </a:r>
            <a:endParaRPr lang="th-TH" dirty="0"/>
          </a:p>
          <a:p>
            <a:pPr algn="thaiDist"/>
            <a:r>
              <a:rPr lang="th-TH" u="sng" dirty="0">
                <a:solidFill>
                  <a:srgbClr val="E44C79"/>
                </a:solidFill>
              </a:rPr>
              <a:t>อัตราผู้ป่วยเบาหวาน และความดันโลหิตสูงที่ได้รับการคัดกรองภาวะแทรกซ้อนทางไต</a:t>
            </a:r>
            <a:r>
              <a:rPr lang="en-US" dirty="0">
                <a:solidFill>
                  <a:srgbClr val="E44C79"/>
                </a:solidFill>
              </a:rPr>
              <a:t> </a:t>
            </a:r>
            <a:r>
              <a:rPr lang="th-TH" dirty="0"/>
              <a:t>นับจาก </a:t>
            </a:r>
            <a:r>
              <a:rPr lang="th-TH" dirty="0">
                <a:solidFill>
                  <a:srgbClr val="0070C0"/>
                </a:solidFill>
              </a:rPr>
              <a:t>ผู้ป่วยเบาหวาน และความดันโลหิตสูงในเขตรับผิดชอบ </a:t>
            </a:r>
            <a:r>
              <a:rPr lang="th-TH" dirty="0"/>
              <a:t>เปรียบเทียบกับ</a:t>
            </a:r>
            <a:r>
              <a:rPr lang="th-TH" dirty="0">
                <a:solidFill>
                  <a:srgbClr val="0070C0"/>
                </a:solidFill>
              </a:rPr>
              <a:t> ทะเบียนคัดกรองผู้ป่วยโรคไตเรื้อรังจากกลุ่มผู้ป่วยเบาหวานความดันโลหิตสูงในเขต</a:t>
            </a:r>
            <a:r>
              <a:rPr lang="th-TH" dirty="0">
                <a:solidFill>
                  <a:srgbClr val="0070C0"/>
                </a:solidFill>
                <a:highlight>
                  <a:srgbClr val="FFFF00"/>
                </a:highlight>
              </a:rPr>
              <a:t>รับผิดชอบ จากแฟ้ม </a:t>
            </a:r>
            <a:r>
              <a:rPr lang="en-US" dirty="0">
                <a:solidFill>
                  <a:srgbClr val="0070C0"/>
                </a:solidFill>
                <a:highlight>
                  <a:srgbClr val="FFFF00"/>
                </a:highlight>
              </a:rPr>
              <a:t>LABFU</a:t>
            </a:r>
            <a:endParaRPr lang="th-TH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471424-16C7-42D1-A5EF-F58563773188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Plus 15 </a:t>
            </a:r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7344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3957E43-C248-4387-8ED1-20AE2C4A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192695"/>
            <a:ext cx="8665028" cy="5777948"/>
          </a:xfrm>
        </p:spPr>
        <p:txBody>
          <a:bodyPr>
            <a:normAutofit/>
          </a:bodyPr>
          <a:lstStyle/>
          <a:p>
            <a:pPr algn="thaiDist"/>
            <a:r>
              <a:rPr lang="th-TH" u="sng" dirty="0">
                <a:solidFill>
                  <a:srgbClr val="E44C79"/>
                </a:solidFill>
              </a:rPr>
              <a:t>อัตราผู้ป่วยเบาหวาน และความดันโลหิตสูงได้รับการประเมินความเสี่ยงต่อโรคหัวใจ และหลอดเลือด (</a:t>
            </a:r>
            <a:r>
              <a:rPr lang="en-US" u="sng" dirty="0">
                <a:solidFill>
                  <a:srgbClr val="E44C79"/>
                </a:solidFill>
              </a:rPr>
              <a:t>CVD)</a:t>
            </a:r>
            <a:r>
              <a:rPr lang="th-TH" dirty="0"/>
              <a:t> นับจากแฟ้ม</a:t>
            </a:r>
            <a:r>
              <a:rPr lang="th-TH" dirty="0">
                <a:solidFill>
                  <a:srgbClr val="0070C0"/>
                </a:solidFill>
              </a:rPr>
              <a:t>ผู้ป่วยโรคเรื้อรังโรคเบาหวาน/โรคความดันโลหิตสูงที่เป็นคนในเขตรับผิดชอบ </a:t>
            </a:r>
            <a:r>
              <a:rPr lang="th-TH" dirty="0"/>
              <a:t>เปรียบเทียบกับ</a:t>
            </a:r>
            <a:r>
              <a:rPr lang="th-TH" dirty="0">
                <a:solidFill>
                  <a:srgbClr val="0070C0"/>
                </a:solidFill>
              </a:rPr>
              <a:t>ผู้ป่วยโรคเรื้อรังโรคเบาหวาน/โรคความดันโลหิตสูงที่เป็นคนในเขตรับผิดชอบที่ได้รับการคัดกรอง </a:t>
            </a:r>
            <a:r>
              <a:rPr lang="en-US" dirty="0">
                <a:solidFill>
                  <a:srgbClr val="0070C0"/>
                </a:solidFill>
              </a:rPr>
              <a:t>CVD </a:t>
            </a:r>
            <a:r>
              <a:rPr lang="th-TH" dirty="0">
                <a:solidFill>
                  <a:srgbClr val="0070C0"/>
                </a:solidFill>
              </a:rPr>
              <a:t>โดยมีองค์ประกอบของข้อมูลครบตามเกณฑ์ประเมิน </a:t>
            </a:r>
            <a:r>
              <a:rPr lang="en-US" dirty="0">
                <a:solidFill>
                  <a:srgbClr val="0070C0"/>
                </a:solidFill>
              </a:rPr>
              <a:t>CVD</a:t>
            </a:r>
            <a:r>
              <a:rPr lang="th-TH" dirty="0">
                <a:solidFill>
                  <a:srgbClr val="0070C0"/>
                </a:solidFill>
              </a:rPr>
              <a:t> ไม่ว่าจะได้รับการตรวจที่หน่วยบริการใดก็ตาม </a:t>
            </a:r>
            <a:r>
              <a:rPr lang="th-TH" dirty="0"/>
              <a:t>จากแฟ้ม </a:t>
            </a:r>
            <a:r>
              <a:rPr lang="en-US" dirty="0">
                <a:solidFill>
                  <a:srgbClr val="FF0000"/>
                </a:solidFill>
              </a:rPr>
              <a:t>CHRONICFU LABFU NCDSCREEN</a:t>
            </a:r>
            <a:endParaRPr lang="th-TH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471424-16C7-42D1-A5EF-F58563773188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Plus 15 </a:t>
            </a:r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379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C471424-16C7-42D1-A5EF-F58563773188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Home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bp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4" name="ตัวแทนเนื้อหา 3">
            <a:extLst>
              <a:ext uri="{FF2B5EF4-FFF2-40B4-BE49-F238E27FC236}">
                <a16:creationId xmlns:a16="http://schemas.microsoft.com/office/drawing/2014/main" id="{908DF14C-B8C2-43FE-899E-4E24ED34C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52" y="1417984"/>
            <a:ext cx="8493933" cy="51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08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C471424-16C7-42D1-A5EF-F58563773188}"/>
              </a:ext>
            </a:extLst>
          </p:cNvPr>
          <p:cNvSpPr txBox="1">
            <a:spLocks/>
          </p:cNvSpPr>
          <p:nvPr/>
        </p:nvSpPr>
        <p:spPr>
          <a:xfrm>
            <a:off x="1192696" y="156789"/>
            <a:ext cx="7619289" cy="929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การบันทึก 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Home </a:t>
            </a:r>
            <a:r>
              <a:rPr lang="en-US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bp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69EE6561-EAAB-4BFF-BB73-D4750F014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92368"/>
            <a:ext cx="9144000" cy="2441363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E2A0030-4993-4632-B940-C5C825180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457"/>
            <a:ext cx="9144000" cy="31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3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C036EAE-CF40-4771-9B10-A0823FA3B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245229"/>
            <a:ext cx="8665028" cy="5666014"/>
          </a:xfrm>
        </p:spPr>
        <p:txBody>
          <a:bodyPr>
            <a:normAutofit lnSpcReduction="10000"/>
          </a:bodyPr>
          <a:lstStyle/>
          <a:p>
            <a:pPr algn="thaiDist"/>
            <a:r>
              <a:rPr lang="th-TH" dirty="0">
                <a:solidFill>
                  <a:srgbClr val="FF0000"/>
                </a:solidFill>
              </a:rPr>
              <a:t>เลขบัตรประชาชน(</a:t>
            </a:r>
            <a:r>
              <a:rPr lang="en-US" dirty="0">
                <a:solidFill>
                  <a:srgbClr val="FF0000"/>
                </a:solidFill>
              </a:rPr>
              <a:t>CID</a:t>
            </a:r>
            <a:r>
              <a:rPr lang="th-TH" dirty="0">
                <a:solidFill>
                  <a:srgbClr val="FF0000"/>
                </a:solidFill>
              </a:rPr>
              <a:t>)ทุกแฟ้มข้อมูลบริการที่เกี่ยวกับบุคคล เพื่อสะดวกในการเชื่อมโยงประวัติบุคคลเมื่อใช้ในฐานข้อมูล ระดับจังหวัด เขต และประเทศ</a:t>
            </a:r>
          </a:p>
          <a:p>
            <a:pPr algn="thaiDist"/>
            <a:r>
              <a:rPr lang="th-TH" dirty="0">
                <a:solidFill>
                  <a:srgbClr val="FF0000"/>
                </a:solidFill>
              </a:rPr>
              <a:t>ย้ายเบอร์โทรศัพท์และเบอร์โทรศัพท์มือถือ(</a:t>
            </a:r>
            <a:r>
              <a:rPr lang="en-US" dirty="0">
                <a:solidFill>
                  <a:srgbClr val="FF0000"/>
                </a:solidFill>
              </a:rPr>
              <a:t>TELEPHONE,MOBILE</a:t>
            </a:r>
            <a:r>
              <a:rPr lang="th-TH" dirty="0">
                <a:solidFill>
                  <a:srgbClr val="FF0000"/>
                </a:solidFill>
              </a:rPr>
              <a:t>) จากแฟ้ม </a:t>
            </a:r>
            <a:r>
              <a:rPr lang="en-US" dirty="0">
                <a:solidFill>
                  <a:srgbClr val="FF0000"/>
                </a:solidFill>
              </a:rPr>
              <a:t>ADDRESS </a:t>
            </a:r>
            <a:r>
              <a:rPr lang="th-TH" dirty="0">
                <a:solidFill>
                  <a:srgbClr val="FF0000"/>
                </a:solidFill>
              </a:rPr>
              <a:t>มาไว้แฟ้ม </a:t>
            </a:r>
            <a:r>
              <a:rPr lang="en-US" dirty="0">
                <a:solidFill>
                  <a:srgbClr val="FF0000"/>
                </a:solidFill>
              </a:rPr>
              <a:t>PERSON </a:t>
            </a:r>
            <a:r>
              <a:rPr lang="th-TH" dirty="0">
                <a:solidFill>
                  <a:srgbClr val="FF0000"/>
                </a:solidFill>
              </a:rPr>
              <a:t>เพื่อรองรับการติดต่อบุคคล/</a:t>
            </a:r>
            <a:r>
              <a:rPr lang="en-US" dirty="0">
                <a:solidFill>
                  <a:srgbClr val="FF0000"/>
                </a:solidFill>
              </a:rPr>
              <a:t>Register</a:t>
            </a:r>
            <a:r>
              <a:rPr lang="th-TH" dirty="0">
                <a:solidFill>
                  <a:srgbClr val="FF0000"/>
                </a:solidFill>
              </a:rPr>
              <a:t>/</a:t>
            </a:r>
            <a:r>
              <a:rPr lang="en-US" dirty="0">
                <a:solidFill>
                  <a:srgbClr val="FF0000"/>
                </a:solidFill>
              </a:rPr>
              <a:t>OTP </a:t>
            </a:r>
            <a:r>
              <a:rPr lang="th-TH" dirty="0">
                <a:solidFill>
                  <a:srgbClr val="FF0000"/>
                </a:solidFill>
              </a:rPr>
              <a:t>ยืนยันตัวบุคคล  เดิม </a:t>
            </a:r>
            <a:r>
              <a:rPr lang="en-US" dirty="0">
                <a:solidFill>
                  <a:srgbClr val="FF0000"/>
                </a:solidFill>
              </a:rPr>
              <a:t>ADDRESS </a:t>
            </a:r>
            <a:r>
              <a:rPr lang="th-TH" dirty="0">
                <a:solidFill>
                  <a:srgbClr val="FF0000"/>
                </a:solidFill>
              </a:rPr>
              <a:t>เก็บได้เฉพาะคนนอกเขต</a:t>
            </a:r>
          </a:p>
          <a:p>
            <a:pPr algn="thaiDist"/>
            <a:r>
              <a:rPr lang="th-TH" dirty="0">
                <a:solidFill>
                  <a:srgbClr val="FF0000"/>
                </a:solidFill>
              </a:rPr>
              <a:t>ปรับนิยามข้อมูลแฟ้ม </a:t>
            </a:r>
            <a:r>
              <a:rPr lang="en-US" dirty="0">
                <a:solidFill>
                  <a:srgbClr val="FF0000"/>
                </a:solidFill>
              </a:rPr>
              <a:t>NCDSCREEN </a:t>
            </a:r>
            <a:r>
              <a:rPr lang="th-TH" dirty="0">
                <a:solidFill>
                  <a:srgbClr val="FF0000"/>
                </a:solidFill>
              </a:rPr>
              <a:t>ให้ชัดเจนมากขึ้นสอดคล้องกับแนวทางปฏิบัติงาน</a:t>
            </a:r>
          </a:p>
          <a:p>
            <a:pPr algn="thaiDist"/>
            <a:r>
              <a:rPr lang="th-TH" dirty="0"/>
              <a:t>เพิ่มรายละเอียดและขยายขนาดข้อมูล</a:t>
            </a:r>
            <a:r>
              <a:rPr lang="en-US" dirty="0"/>
              <a:t> PROVIDERTYPE </a:t>
            </a:r>
            <a:r>
              <a:rPr lang="th-TH" dirty="0"/>
              <a:t>ของแฟ้ม </a:t>
            </a:r>
            <a:r>
              <a:rPr lang="en-US" dirty="0"/>
              <a:t>PROVIDER </a:t>
            </a:r>
            <a:r>
              <a:rPr lang="th-TH" dirty="0"/>
              <a:t>เป็น </a:t>
            </a:r>
            <a:r>
              <a:rPr lang="en-US" dirty="0"/>
              <a:t>3 </a:t>
            </a:r>
            <a:r>
              <a:rPr lang="th-TH" dirty="0"/>
              <a:t>หลักและเพิ่มรายละเอียด เช่น บุคลากรแพทย์แผนไทย,แผนจีน</a:t>
            </a:r>
          </a:p>
          <a:p>
            <a:pPr algn="thaiDist"/>
            <a:r>
              <a:rPr lang="th-TH" dirty="0"/>
              <a:t>เพิ่ม รหัสสถานบริการรอง </a:t>
            </a:r>
            <a:r>
              <a:rPr lang="en-US" dirty="0"/>
              <a:t>(HSUB</a:t>
            </a:r>
            <a:r>
              <a:rPr lang="th-TH" dirty="0"/>
              <a:t>) ในแฟ้ม </a:t>
            </a:r>
            <a:r>
              <a:rPr lang="en-US" dirty="0"/>
              <a:t>SERVICE </a:t>
            </a:r>
            <a:r>
              <a:rPr lang="th-TH" dirty="0"/>
              <a:t>เพื่อสามารถวิเคราะห์การ</a:t>
            </a:r>
            <a:r>
              <a:rPr lang="th-TH" dirty="0">
                <a:solidFill>
                  <a:schemeClr val="bg1"/>
                </a:solidFill>
              </a:rPr>
              <a:t>ให้บริการข้ามเครือข่ายได้สะดวกยิ่งขึ้น</a:t>
            </a:r>
          </a:p>
        </p:txBody>
      </p:sp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CEA35A25-B9CC-4E8B-90C1-084EE0DF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56" y="156789"/>
            <a:ext cx="7522029" cy="942668"/>
          </a:xfrm>
        </p:spPr>
        <p:txBody>
          <a:bodyPr anchor="ctr">
            <a:normAutofit fontScale="90000"/>
          </a:bodyPr>
          <a:lstStyle/>
          <a:p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มีอะไรใหม่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ในโครงสร้างมาตรฐานข้อมูลสุขภาพ (43แฟ้ม)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2.3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09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3C4C95F-CBB2-459F-9A75-941E93760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046449"/>
            <a:ext cx="8665028" cy="5666014"/>
          </a:xfrm>
        </p:spPr>
        <p:txBody>
          <a:bodyPr>
            <a:normAutofit/>
          </a:bodyPr>
          <a:lstStyle/>
          <a:p>
            <a:pPr algn="thaiDist"/>
            <a:r>
              <a:rPr lang="th-TH" dirty="0" err="1"/>
              <a:t>อฺธิ</a:t>
            </a:r>
            <a:r>
              <a:rPr lang="th-TH" dirty="0"/>
              <a:t>บาย </a:t>
            </a:r>
            <a:r>
              <a:rPr lang="en-US" dirty="0"/>
              <a:t>DRUGPRICE,DRUGCOST </a:t>
            </a:r>
            <a:r>
              <a:rPr lang="th-TH" dirty="0"/>
              <a:t>ในแฟ้ม </a:t>
            </a:r>
            <a:r>
              <a:rPr lang="en-US" dirty="0"/>
              <a:t>DRUG_OPD,DRUG_IPD </a:t>
            </a:r>
            <a:r>
              <a:rPr lang="th-TH" dirty="0"/>
              <a:t>ให้ชัดเจนขึ้น เรื่องยังไม่ได้คูณจำนวนที่จ่าย เนื่องจากมีความเข้าใจผิดในหลาย </a:t>
            </a:r>
            <a:r>
              <a:rPr lang="en-US" dirty="0"/>
              <a:t>vender</a:t>
            </a:r>
            <a:endParaRPr lang="th-TH" dirty="0"/>
          </a:p>
          <a:p>
            <a:pPr algn="thaiDist"/>
            <a:r>
              <a:rPr lang="th-TH" dirty="0">
                <a:solidFill>
                  <a:srgbClr val="FF0000"/>
                </a:solidFill>
              </a:rPr>
              <a:t>ปรับนิยามแฟ้ม </a:t>
            </a:r>
            <a:r>
              <a:rPr lang="en-US" dirty="0">
                <a:solidFill>
                  <a:srgbClr val="FF0000"/>
                </a:solidFill>
              </a:rPr>
              <a:t>LABFU </a:t>
            </a:r>
            <a:r>
              <a:rPr lang="th-TH" dirty="0">
                <a:solidFill>
                  <a:srgbClr val="FF0000"/>
                </a:solidFill>
              </a:rPr>
              <a:t>ให้สามารถบันทึกแบบความครอบคลุมได้ และเพิ่มสถานที่ตรวจ</a:t>
            </a:r>
            <a:r>
              <a:rPr lang="en-US" dirty="0">
                <a:solidFill>
                  <a:srgbClr val="FF0000"/>
                </a:solidFill>
              </a:rPr>
              <a:t>(LABPLACE) </a:t>
            </a:r>
            <a:r>
              <a:rPr lang="th-TH" dirty="0">
                <a:solidFill>
                  <a:srgbClr val="FF0000"/>
                </a:solidFill>
              </a:rPr>
              <a:t>เพื่อความครอบคุลมในการบันทึก </a:t>
            </a:r>
            <a:r>
              <a:rPr lang="en-US" dirty="0">
                <a:solidFill>
                  <a:srgbClr val="FF0000"/>
                </a:solidFill>
              </a:rPr>
              <a:t>LAB </a:t>
            </a:r>
            <a:r>
              <a:rPr lang="th-TH" dirty="0">
                <a:solidFill>
                  <a:srgbClr val="FF0000"/>
                </a:solidFill>
              </a:rPr>
              <a:t>ที่ตรวจเอกชน/สถานบริการ</a:t>
            </a:r>
            <a:r>
              <a:rPr lang="th-TH" dirty="0" err="1">
                <a:solidFill>
                  <a:srgbClr val="FF0000"/>
                </a:solidFill>
              </a:rPr>
              <a:t>อื่นๆ</a:t>
            </a:r>
            <a:endParaRPr lang="th-TH" dirty="0">
              <a:solidFill>
                <a:srgbClr val="FF0000"/>
              </a:solidFill>
            </a:endParaRPr>
          </a:p>
          <a:p>
            <a:pPr algn="thaiDist"/>
            <a:r>
              <a:rPr lang="th-TH" dirty="0">
                <a:solidFill>
                  <a:srgbClr val="FF0000"/>
                </a:solidFill>
              </a:rPr>
              <a:t>ปรับนิยามแฟ้ม </a:t>
            </a:r>
            <a:r>
              <a:rPr lang="en-US" dirty="0">
                <a:solidFill>
                  <a:srgbClr val="FF0000"/>
                </a:solidFill>
              </a:rPr>
              <a:t>CHRONICFU </a:t>
            </a:r>
            <a:r>
              <a:rPr lang="th-TH" dirty="0">
                <a:solidFill>
                  <a:srgbClr val="FF0000"/>
                </a:solidFill>
              </a:rPr>
              <a:t>ให้สามารถบันทึกแบบความครอบคลุมได้ และเพิ่มสถานที่ตรวจ</a:t>
            </a:r>
            <a:r>
              <a:rPr lang="en-US" dirty="0">
                <a:solidFill>
                  <a:srgbClr val="FF0000"/>
                </a:solidFill>
              </a:rPr>
              <a:t>(CHRONICPLACE)</a:t>
            </a:r>
            <a:endParaRPr lang="th-TH" dirty="0">
              <a:solidFill>
                <a:srgbClr val="FF0000"/>
              </a:solidFill>
            </a:endParaRPr>
          </a:p>
          <a:p>
            <a:pPr algn="thaiDist"/>
            <a:r>
              <a:rPr lang="th-TH" dirty="0"/>
              <a:t>ปรับนิยามแฟ้ม </a:t>
            </a:r>
            <a:r>
              <a:rPr lang="en-US" dirty="0"/>
              <a:t>EPI </a:t>
            </a:r>
            <a:r>
              <a:rPr lang="th-TH" dirty="0"/>
              <a:t>ให้สามารถบันทึกการให้บริการวัคซีนกลุ่ม</a:t>
            </a:r>
            <a:r>
              <a:rPr lang="th-TH" dirty="0" err="1"/>
              <a:t>อื่นๆ</a:t>
            </a:r>
            <a:r>
              <a:rPr lang="th-TH" dirty="0"/>
              <a:t>เพิ่มเติมได้ เช่น </a:t>
            </a:r>
            <a:r>
              <a:rPr lang="en-US" dirty="0"/>
              <a:t>dT </a:t>
            </a:r>
            <a:r>
              <a:rPr lang="th-TH" dirty="0"/>
              <a:t>ผู้ใหญ่</a:t>
            </a:r>
          </a:p>
          <a:p>
            <a:pPr algn="thaiDist"/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8018866-CCF0-403F-BC9E-8FFA2F8D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56" y="156789"/>
            <a:ext cx="7522029" cy="942668"/>
          </a:xfrm>
        </p:spPr>
        <p:txBody>
          <a:bodyPr anchor="ctr">
            <a:normAutofit fontScale="90000"/>
          </a:bodyPr>
          <a:lstStyle/>
          <a:p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มีอะไรใหม่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ในโครงสร้างมาตรฐานข้อมูลสุขภาพ (43แฟ้ม)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2.3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09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3C4C95F-CBB2-459F-9A75-941E93760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046449"/>
            <a:ext cx="8665028" cy="5666014"/>
          </a:xfrm>
        </p:spPr>
        <p:txBody>
          <a:bodyPr/>
          <a:lstStyle/>
          <a:p>
            <a:pPr algn="thaiDist"/>
            <a:r>
              <a:rPr lang="th-TH" dirty="0"/>
              <a:t>ปรับนิยามแฟ้ม </a:t>
            </a:r>
            <a:r>
              <a:rPr lang="en-US" dirty="0"/>
              <a:t>NUTRITION </a:t>
            </a:r>
            <a:r>
              <a:rPr lang="th-TH" dirty="0"/>
              <a:t>ให้สามารถบันทึกการให้บริการกลุ่ม</a:t>
            </a:r>
            <a:r>
              <a:rPr lang="th-TH" dirty="0" err="1"/>
              <a:t>อื่นๆ</a:t>
            </a:r>
            <a:r>
              <a:rPr lang="th-TH" dirty="0"/>
              <a:t> เพิ่มได้ นอกเหนือจากเด็ก </a:t>
            </a:r>
            <a:r>
              <a:rPr lang="en-US" dirty="0"/>
              <a:t>0-5 </a:t>
            </a:r>
            <a:r>
              <a:rPr lang="th-TH" dirty="0"/>
              <a:t>ปีและเด็กนักเรียน</a:t>
            </a:r>
          </a:p>
          <a:p>
            <a:pPr algn="thaiDist"/>
            <a:r>
              <a:rPr lang="th-TH" dirty="0">
                <a:solidFill>
                  <a:srgbClr val="FF0000"/>
                </a:solidFill>
              </a:rPr>
              <a:t>ปรับแฟ้ม </a:t>
            </a:r>
            <a:r>
              <a:rPr lang="en-US" dirty="0">
                <a:solidFill>
                  <a:srgbClr val="FF0000"/>
                </a:solidFill>
              </a:rPr>
              <a:t>DATA_CORRECT</a:t>
            </a:r>
            <a:r>
              <a:rPr lang="th-TH" dirty="0">
                <a:solidFill>
                  <a:srgbClr val="FF0000"/>
                </a:solidFill>
              </a:rPr>
              <a:t> ให้การส่งข้อมูลใน </a:t>
            </a:r>
            <a:r>
              <a:rPr lang="en-US" dirty="0">
                <a:solidFill>
                  <a:srgbClr val="FF0000"/>
                </a:solidFill>
              </a:rPr>
              <a:t>JSON </a:t>
            </a:r>
            <a:r>
              <a:rPr lang="th-TH" dirty="0">
                <a:solidFill>
                  <a:srgbClr val="FF0000"/>
                </a:solidFill>
              </a:rPr>
              <a:t>เป็น </a:t>
            </a:r>
            <a:r>
              <a:rPr lang="en-US" dirty="0">
                <a:solidFill>
                  <a:srgbClr val="FF0000"/>
                </a:solidFill>
              </a:rPr>
              <a:t>Primary key </a:t>
            </a:r>
            <a:r>
              <a:rPr lang="th-TH" dirty="0">
                <a:solidFill>
                  <a:srgbClr val="FF0000"/>
                </a:solidFill>
              </a:rPr>
              <a:t>ของ </a:t>
            </a:r>
            <a:r>
              <a:rPr lang="en-US" dirty="0">
                <a:solidFill>
                  <a:srgbClr val="FF0000"/>
                </a:solidFill>
              </a:rPr>
              <a:t>table </a:t>
            </a:r>
            <a:r>
              <a:rPr lang="th-TH" dirty="0">
                <a:solidFill>
                  <a:srgbClr val="FF0000"/>
                </a:solidFill>
              </a:rPr>
              <a:t>ข้อมูลที่จะส่งมาลบ/ลบเพื่อการแก้ไขข้อมูล</a:t>
            </a:r>
          </a:p>
          <a:p>
            <a:pPr algn="thaiDist"/>
            <a:r>
              <a:rPr lang="th-TH" dirty="0">
                <a:solidFill>
                  <a:srgbClr val="FF0000"/>
                </a:solidFill>
              </a:rPr>
              <a:t>เพิ่มรหัส </a:t>
            </a:r>
            <a:r>
              <a:rPr lang="en-US" dirty="0">
                <a:solidFill>
                  <a:srgbClr val="FF0000"/>
                </a:solidFill>
              </a:rPr>
              <a:t>SPECIALPP</a:t>
            </a:r>
            <a:r>
              <a:rPr lang="th-TH" dirty="0">
                <a:solidFill>
                  <a:srgbClr val="FF0000"/>
                </a:solidFill>
              </a:rPr>
              <a:t> คัดกรองโรคมะเร็งลำไส้ , คัดกรองแอลกอฮอล์  การให้คำปรึกษาสำหรับงานโรคติดต่อทางเพศสัมพันธ์</a:t>
            </a:r>
          </a:p>
          <a:p>
            <a:pPr algn="thaiDist"/>
            <a:r>
              <a:rPr lang="th-TH" dirty="0">
                <a:solidFill>
                  <a:srgbClr val="FF0000"/>
                </a:solidFill>
              </a:rPr>
              <a:t>ปรับชื่อหน่วยงานจากสำนักนโยบายและยุทธศาสตร์ เป็น กองยุทธศาสตร์และแผนงาน</a:t>
            </a:r>
          </a:p>
          <a:p>
            <a:pPr algn="thaiDist"/>
            <a:endParaRPr lang="th-TH" dirty="0"/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8018866-CCF0-403F-BC9E-8FFA2F8D9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956" y="156789"/>
            <a:ext cx="7522029" cy="942668"/>
          </a:xfrm>
        </p:spPr>
        <p:txBody>
          <a:bodyPr anchor="ctr">
            <a:normAutofit fontScale="90000"/>
          </a:bodyPr>
          <a:lstStyle/>
          <a:p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มีอะไรใหม่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ในโครงสร้างมาตรฐานข้อมูลสุขภาพ (43แฟ้ม)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2.3 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032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B0F71E-F27F-471B-881A-38A26C29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014" y="156789"/>
            <a:ext cx="7522029" cy="942668"/>
          </a:xfrm>
        </p:spPr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C85C9BE-CA3D-4EA5-8B2D-EC17B10AE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15" y="1099457"/>
            <a:ext cx="8665028" cy="5666014"/>
          </a:xfrm>
        </p:spPr>
        <p:txBody>
          <a:bodyPr/>
          <a:lstStyle/>
          <a:p>
            <a:r>
              <a:rPr lang="th-TH" dirty="0">
                <a:solidFill>
                  <a:srgbClr val="FF0000"/>
                </a:solidFill>
              </a:rPr>
              <a:t>เมื่อไม่ </a:t>
            </a:r>
            <a:r>
              <a:rPr lang="en-US" dirty="0">
                <a:solidFill>
                  <a:srgbClr val="FF0000"/>
                </a:solidFill>
              </a:rPr>
              <a:t>login</a:t>
            </a:r>
            <a:r>
              <a:rPr lang="en-US" dirty="0"/>
              <a:t> </a:t>
            </a:r>
            <a:r>
              <a:rPr lang="th-TH" dirty="0"/>
              <a:t>จะแสดงข้อมูลในระดับจังหวัด ดังภาพ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5ED4B6-E345-4E5E-8E45-5F2E603BAED9}"/>
              </a:ext>
            </a:extLst>
          </p:cNvPr>
          <p:cNvSpPr txBox="1">
            <a:spLocks/>
          </p:cNvSpPr>
          <p:nvPr/>
        </p:nvSpPr>
        <p:spPr>
          <a:xfrm>
            <a:off x="1110097" y="184777"/>
            <a:ext cx="7720688" cy="8201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ภาพตัวอย่างเมื่อไม่มีการ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login 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เข้าใช้งาน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500D7E6-217D-4DBD-A887-BEFAD3292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1" y="1660169"/>
            <a:ext cx="8301644" cy="510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91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B0F71E-F27F-471B-881A-38A26C29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C85C9BE-CA3D-4EA5-8B2D-EC17B10AE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rgbClr val="FF0000"/>
                </a:solidFill>
              </a:rPr>
              <a:t>เมื่อ </a:t>
            </a:r>
            <a:r>
              <a:rPr lang="en-US" dirty="0">
                <a:solidFill>
                  <a:srgbClr val="FF0000"/>
                </a:solidFill>
              </a:rPr>
              <a:t>login </a:t>
            </a:r>
            <a:r>
              <a:rPr lang="th-TH" dirty="0">
                <a:solidFill>
                  <a:srgbClr val="FF0000"/>
                </a:solidFill>
              </a:rPr>
              <a:t>ระดับจังหวัด(สสจ.) โดยมีสิทธิ </a:t>
            </a:r>
            <a:r>
              <a:rPr lang="en-US" dirty="0">
                <a:solidFill>
                  <a:srgbClr val="FF0000"/>
                </a:solidFill>
              </a:rPr>
              <a:t>PM </a:t>
            </a:r>
            <a:r>
              <a:rPr lang="th-TH" dirty="0">
                <a:solidFill>
                  <a:srgbClr val="FF0000"/>
                </a:solidFill>
              </a:rPr>
              <a:t>สสจ.</a:t>
            </a:r>
            <a:r>
              <a:rPr lang="th-TH" dirty="0"/>
              <a:t>จะแสดงข้อมูลในระดับจังหวัด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5ED4B6-E345-4E5E-8E45-5F2E603BAED9}"/>
              </a:ext>
            </a:extLst>
          </p:cNvPr>
          <p:cNvSpPr txBox="1">
            <a:spLocks/>
          </p:cNvSpPr>
          <p:nvPr/>
        </p:nvSpPr>
        <p:spPr>
          <a:xfrm>
            <a:off x="1110097" y="184777"/>
            <a:ext cx="7720688" cy="8201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ภาพตัวอย่างเมื่อ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login 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เป็นระดับสสจ.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95A5109-FDC7-4CC1-B108-B00572555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5" y="1657450"/>
            <a:ext cx="8498770" cy="52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7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B0F71E-F27F-471B-881A-38A26C29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C85C9BE-CA3D-4EA5-8B2D-EC17B10AE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rgbClr val="FF0000"/>
                </a:solidFill>
              </a:rPr>
              <a:t>เมื่อ </a:t>
            </a:r>
            <a:r>
              <a:rPr lang="en-US" dirty="0">
                <a:solidFill>
                  <a:srgbClr val="FF0000"/>
                </a:solidFill>
              </a:rPr>
              <a:t>login </a:t>
            </a:r>
            <a:r>
              <a:rPr lang="th-TH" dirty="0">
                <a:solidFill>
                  <a:srgbClr val="FF0000"/>
                </a:solidFill>
              </a:rPr>
              <a:t>ระดับ</a:t>
            </a:r>
            <a:r>
              <a:rPr lang="th-TH" dirty="0" err="1">
                <a:solidFill>
                  <a:srgbClr val="FF0000"/>
                </a:solidFill>
              </a:rPr>
              <a:t>สส</a:t>
            </a:r>
            <a:r>
              <a:rPr lang="th-TH" dirty="0">
                <a:solidFill>
                  <a:srgbClr val="FF0000"/>
                </a:solidFill>
              </a:rPr>
              <a:t>อ.</a:t>
            </a:r>
            <a:r>
              <a:rPr lang="th-TH" dirty="0"/>
              <a:t> จะแสดงข้อมูลในระดับ </a:t>
            </a:r>
            <a:r>
              <a:rPr lang="en-US" dirty="0"/>
              <a:t>PCU</a:t>
            </a:r>
            <a:r>
              <a:rPr lang="th-TH" dirty="0"/>
              <a:t> ที่มีที่ตั้งของหน่วยงานในอำเภอเดียวกันกับ </a:t>
            </a:r>
            <a:r>
              <a:rPr lang="th-TH" dirty="0" err="1"/>
              <a:t>สส</a:t>
            </a:r>
            <a:r>
              <a:rPr lang="th-TH" dirty="0"/>
              <a:t>อ.</a:t>
            </a:r>
            <a:r>
              <a:rPr lang="th-TH" dirty="0" err="1"/>
              <a:t>นั้นๆ</a:t>
            </a:r>
            <a:r>
              <a:rPr lang="th-TH" dirty="0">
                <a:solidFill>
                  <a:srgbClr val="FF0000"/>
                </a:solidFill>
              </a:rPr>
              <a:t> ไม่รวมโรงพยาบาล </a:t>
            </a:r>
            <a:r>
              <a:rPr lang="th-TH" dirty="0"/>
              <a:t>ดังภาพ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5ED4B6-E345-4E5E-8E45-5F2E603BAED9}"/>
              </a:ext>
            </a:extLst>
          </p:cNvPr>
          <p:cNvSpPr txBox="1">
            <a:spLocks/>
          </p:cNvSpPr>
          <p:nvPr/>
        </p:nvSpPr>
        <p:spPr>
          <a:xfrm>
            <a:off x="1110097" y="184777"/>
            <a:ext cx="7720688" cy="8201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ภาพตัวอย่างเมื่อ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login 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เป็นระดับ</a:t>
            </a:r>
            <a:r>
              <a:rPr lang="th-TH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สส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57C8976-AAA2-4839-B4BC-59B2D8C7C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39" y="2042125"/>
            <a:ext cx="8549646" cy="52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8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B0F71E-F27F-471B-881A-38A26C29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C85C9BE-CA3D-4EA5-8B2D-EC17B10AE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solidFill>
                  <a:srgbClr val="FF0000"/>
                </a:solidFill>
              </a:rPr>
              <a:t>เมื่อ </a:t>
            </a:r>
            <a:r>
              <a:rPr lang="en-US" dirty="0">
                <a:solidFill>
                  <a:srgbClr val="FF0000"/>
                </a:solidFill>
              </a:rPr>
              <a:t>login </a:t>
            </a:r>
            <a:r>
              <a:rPr lang="th-TH" dirty="0">
                <a:solidFill>
                  <a:srgbClr val="FF0000"/>
                </a:solidFill>
              </a:rPr>
              <a:t>ระดับสิทธิ </a:t>
            </a:r>
            <a:r>
              <a:rPr lang="en-US" dirty="0">
                <a:solidFill>
                  <a:srgbClr val="FF0000"/>
                </a:solidFill>
              </a:rPr>
              <a:t>PM </a:t>
            </a:r>
            <a:r>
              <a:rPr lang="th-TH" dirty="0">
                <a:solidFill>
                  <a:srgbClr val="FF0000"/>
                </a:solidFill>
              </a:rPr>
              <a:t>อำเภอ</a:t>
            </a:r>
            <a:r>
              <a:rPr lang="th-TH" dirty="0"/>
              <a:t> จะแสดงข้อมูลทั้งอำเภอ(</a:t>
            </a:r>
            <a:r>
              <a:rPr lang="en-US" dirty="0"/>
              <a:t>CUP</a:t>
            </a:r>
            <a:r>
              <a:rPr lang="th-TH" dirty="0"/>
              <a:t>) </a:t>
            </a:r>
            <a:r>
              <a:rPr lang="th-TH" dirty="0">
                <a:solidFill>
                  <a:srgbClr val="FF0000"/>
                </a:solidFill>
              </a:rPr>
              <a:t>รวมโรงพยาบาลด้วย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5ED4B6-E345-4E5E-8E45-5F2E603BAED9}"/>
              </a:ext>
            </a:extLst>
          </p:cNvPr>
          <p:cNvSpPr txBox="1">
            <a:spLocks/>
          </p:cNvSpPr>
          <p:nvPr/>
        </p:nvSpPr>
        <p:spPr>
          <a:xfrm>
            <a:off x="1110097" y="184777"/>
            <a:ext cx="7720688" cy="8201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>
                  <a:outerShdw blurRad="114300" dist="38100" dir="2700000" algn="tl">
                    <a:srgbClr val="000000">
                      <a:alpha val="2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ภาพตัวอย่างเมื่อ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login 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เป็นระดับอำเภอ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1459FB5-69F6-48C8-8A14-7E89EC8B9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15" y="1675759"/>
            <a:ext cx="8606938" cy="52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05488"/>
      </p:ext>
    </p:extLst>
  </p:cSld>
  <p:clrMapOvr>
    <a:masterClrMapping/>
  </p:clrMapOvr>
</p:sld>
</file>

<file path=ppt/theme/theme1.xml><?xml version="1.0" encoding="utf-8"?>
<a:theme xmlns:a="http://schemas.openxmlformats.org/drawingml/2006/main" name="แกลเลอรี">
  <a:themeElements>
    <a:clrScheme name="แกลเลอรี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แกลเลอรี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แกลเลอรี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TM10001114[[fn=แกลเลอรี]]</Template>
  <TotalTime>3964</TotalTime>
  <Words>1988</Words>
  <Application>Microsoft Office PowerPoint</Application>
  <PresentationFormat>นำเสนอทางหน้าจอ (4:3)</PresentationFormat>
  <Paragraphs>74</Paragraphs>
  <Slides>28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28</vt:i4>
      </vt:variant>
    </vt:vector>
  </HeadingPairs>
  <TitlesOfParts>
    <vt:vector size="35" baseType="lpstr">
      <vt:lpstr>Arial</vt:lpstr>
      <vt:lpstr>Calibri</vt:lpstr>
      <vt:lpstr>Cordia New</vt:lpstr>
      <vt:lpstr>Gill Sans MT</vt:lpstr>
      <vt:lpstr>TH SarabunPSK</vt:lpstr>
      <vt:lpstr>Wingdings</vt:lpstr>
      <vt:lpstr>แกลเลอรี</vt:lpstr>
      <vt:lpstr>HDC Ncd PLus2018</vt:lpstr>
      <vt:lpstr>มีอะไรใหม่? ในโครงสร้างมาตรฐานข้อมูลสุขภาพ (43แฟ้ม) Version 2.3 </vt:lpstr>
      <vt:lpstr>มีอะไรใหม่? ในโครงสร้างมาตรฐานข้อมูลสุขภาพ (43แฟ้ม) Version 2.3 </vt:lpstr>
      <vt:lpstr>มีอะไรใหม่? ในโครงสร้างมาตรฐานข้อมูลสุขภาพ (43แฟ้ม) Version 2.3 </vt:lpstr>
      <vt:lpstr>มีอะไรใหม่? ในโครงสร้างมาตรฐานข้อมูลสุขภาพ (43แฟ้ม) Version 2.3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การคืนข้อมูลผ่านเมนู DATA-Exchange</vt:lpstr>
      <vt:lpstr>การคืนข้อมูลผ่านเมนู DATA-Exchange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ไพบูลย์ อยุธยา</dc:creator>
  <cp:lastModifiedBy>ไพบูลย์ อยุธยา</cp:lastModifiedBy>
  <cp:revision>441</cp:revision>
  <dcterms:created xsi:type="dcterms:W3CDTF">2017-06-04T12:53:06Z</dcterms:created>
  <dcterms:modified xsi:type="dcterms:W3CDTF">2017-12-07T03:37:26Z</dcterms:modified>
</cp:coreProperties>
</file>