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th-TH" sz="320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อัตราป่วยต่อพันประชากร</a:t>
            </a:r>
            <a:r>
              <a:rPr lang="th-TH" sz="3200" baseline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โรคเบาหวาน รายใหม่</a:t>
            </a:r>
            <a:r>
              <a:rPr lang="en-US" sz="3200" baseline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3200" baseline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อำเภอท่าเรือ ปี พ.ศ.</a:t>
            </a:r>
            <a:r>
              <a:rPr lang="en-US" sz="3200" baseline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2556-2558</a:t>
            </a:r>
            <a:endParaRPr lang="th-TH" sz="320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3485704051452937"/>
          <c:y val="1.73360284714919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3469461787405479E-2"/>
          <c:y val="0.28468414223816402"/>
          <c:w val="0.81450033777403985"/>
          <c:h val="0.54836202062204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'อัตราป่วย56-58'!$M$16</c:f>
              <c:strCache>
                <c:ptCount val="1"/>
                <c:pt idx="0">
                  <c:v>2556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ln>
              <a:solidFill>
                <a:srgbClr val="0070C0"/>
              </a:solidFill>
            </a:ln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'อัตราป่วย56-58'!$L$17:$L$28</c:f>
              <c:strCache>
                <c:ptCount val="10"/>
                <c:pt idx="0">
                  <c:v>ท่าเรือ</c:v>
                </c:pt>
                <c:pt idx="1">
                  <c:v>จำปา</c:v>
                </c:pt>
                <c:pt idx="2">
                  <c:v>ท่าหลวง</c:v>
                </c:pt>
                <c:pt idx="3">
                  <c:v>บ้านร่อม</c:v>
                </c:pt>
                <c:pt idx="4">
                  <c:v>ศาลาลอย</c:v>
                </c:pt>
                <c:pt idx="5">
                  <c:v>วังแดง</c:v>
                </c:pt>
                <c:pt idx="6">
                  <c:v>โพธิ์เอน</c:v>
                </c:pt>
                <c:pt idx="7">
                  <c:v>ปากท่า</c:v>
                </c:pt>
                <c:pt idx="8">
                  <c:v>หนองขนาก</c:v>
                </c:pt>
                <c:pt idx="9">
                  <c:v>ท่าเจ้าสนุก</c:v>
                </c:pt>
              </c:strCache>
            </c:strRef>
          </c:cat>
          <c:val>
            <c:numRef>
              <c:f>'อัตราป่วย56-58'!$M$17:$M$26</c:f>
              <c:numCache>
                <c:formatCode>0.00</c:formatCode>
                <c:ptCount val="10"/>
                <c:pt idx="0">
                  <c:v>4.7719298245614041</c:v>
                </c:pt>
                <c:pt idx="1">
                  <c:v>6.3822640241854209</c:v>
                </c:pt>
                <c:pt idx="2">
                  <c:v>6.0955518945634273</c:v>
                </c:pt>
                <c:pt idx="3">
                  <c:v>10.52285432423545</c:v>
                </c:pt>
                <c:pt idx="4">
                  <c:v>5.0675675675675675</c:v>
                </c:pt>
                <c:pt idx="5">
                  <c:v>8.75</c:v>
                </c:pt>
                <c:pt idx="6">
                  <c:v>10.213852537503991</c:v>
                </c:pt>
                <c:pt idx="7">
                  <c:v>3.7593984962406015</c:v>
                </c:pt>
                <c:pt idx="8">
                  <c:v>6.25</c:v>
                </c:pt>
                <c:pt idx="9">
                  <c:v>9.1024020227560047</c:v>
                </c:pt>
              </c:numCache>
            </c:numRef>
          </c:val>
        </c:ser>
        <c:ser>
          <c:idx val="1"/>
          <c:order val="1"/>
          <c:tx>
            <c:strRef>
              <c:f>'อัตราป่วย56-58'!$N$16</c:f>
              <c:strCache>
                <c:ptCount val="1"/>
                <c:pt idx="0">
                  <c:v>2557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solidFill>
                <a:srgbClr val="C00000"/>
              </a:solidFill>
            </a:ln>
          </c:spPr>
          <c:invertIfNegative val="0"/>
          <c:dLbls>
            <c:dLbl>
              <c:idx val="8"/>
              <c:layout>
                <c:manualLayout>
                  <c:x val="3.2966227138602868E-3"/>
                  <c:y val="-4.1992688643060824E-3"/>
                </c:manualLayout>
              </c:layout>
              <c:spPr/>
              <c:txPr>
                <a:bodyPr rot="-5400000" vert="horz"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'อัตราป่วย56-58'!$L$17:$L$28</c:f>
              <c:strCache>
                <c:ptCount val="10"/>
                <c:pt idx="0">
                  <c:v>ท่าเรือ</c:v>
                </c:pt>
                <c:pt idx="1">
                  <c:v>จำปา</c:v>
                </c:pt>
                <c:pt idx="2">
                  <c:v>ท่าหลวง</c:v>
                </c:pt>
                <c:pt idx="3">
                  <c:v>บ้านร่อม</c:v>
                </c:pt>
                <c:pt idx="4">
                  <c:v>ศาลาลอย</c:v>
                </c:pt>
                <c:pt idx="5">
                  <c:v>วังแดง</c:v>
                </c:pt>
                <c:pt idx="6">
                  <c:v>โพธิ์เอน</c:v>
                </c:pt>
                <c:pt idx="7">
                  <c:v>ปากท่า</c:v>
                </c:pt>
                <c:pt idx="8">
                  <c:v>หนองขนาก</c:v>
                </c:pt>
                <c:pt idx="9">
                  <c:v>ท่าเจ้าสนุก</c:v>
                </c:pt>
              </c:strCache>
            </c:strRef>
          </c:cat>
          <c:val>
            <c:numRef>
              <c:f>'อัตราป่วย56-58'!$N$17:$N$26</c:f>
              <c:numCache>
                <c:formatCode>0.00</c:formatCode>
                <c:ptCount val="10"/>
                <c:pt idx="0">
                  <c:v>5.2363636363636363</c:v>
                </c:pt>
                <c:pt idx="1">
                  <c:v>6.2893081761006293</c:v>
                </c:pt>
                <c:pt idx="2">
                  <c:v>8.8785948658560123</c:v>
                </c:pt>
                <c:pt idx="3">
                  <c:v>7.7204388459975615</c:v>
                </c:pt>
                <c:pt idx="4">
                  <c:v>8.6796422935297208</c:v>
                </c:pt>
                <c:pt idx="5">
                  <c:v>7.5907590759075907</c:v>
                </c:pt>
                <c:pt idx="6">
                  <c:v>9.7159940209267557</c:v>
                </c:pt>
                <c:pt idx="7">
                  <c:v>6.8576038725292454</c:v>
                </c:pt>
                <c:pt idx="8">
                  <c:v>13.059701492537313</c:v>
                </c:pt>
                <c:pt idx="9">
                  <c:v>9.2978518756011539</c:v>
                </c:pt>
              </c:numCache>
            </c:numRef>
          </c:val>
        </c:ser>
        <c:ser>
          <c:idx val="2"/>
          <c:order val="2"/>
          <c:tx>
            <c:strRef>
              <c:f>'อัตราป่วย56-58'!$O$16</c:f>
              <c:strCache>
                <c:ptCount val="1"/>
                <c:pt idx="0">
                  <c:v>2558</c:v>
                </c:pt>
              </c:strCache>
            </c:strRef>
          </c:tx>
          <c:spPr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solidFill>
                <a:srgbClr val="00B050"/>
              </a:solidFill>
            </a:ln>
          </c:spPr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'อัตราป่วย56-58'!$L$17:$L$28</c:f>
              <c:strCache>
                <c:ptCount val="10"/>
                <c:pt idx="0">
                  <c:v>ท่าเรือ</c:v>
                </c:pt>
                <c:pt idx="1">
                  <c:v>จำปา</c:v>
                </c:pt>
                <c:pt idx="2">
                  <c:v>ท่าหลวง</c:v>
                </c:pt>
                <c:pt idx="3">
                  <c:v>บ้านร่อม</c:v>
                </c:pt>
                <c:pt idx="4">
                  <c:v>ศาลาลอย</c:v>
                </c:pt>
                <c:pt idx="5">
                  <c:v>วังแดง</c:v>
                </c:pt>
                <c:pt idx="6">
                  <c:v>โพธิ์เอน</c:v>
                </c:pt>
                <c:pt idx="7">
                  <c:v>ปากท่า</c:v>
                </c:pt>
                <c:pt idx="8">
                  <c:v>หนองขนาก</c:v>
                </c:pt>
                <c:pt idx="9">
                  <c:v>ท่าเจ้าสนุก</c:v>
                </c:pt>
              </c:strCache>
            </c:strRef>
          </c:cat>
          <c:val>
            <c:numRef>
              <c:f>'อัตราป่วย56-58'!$O$17:$O$26</c:f>
              <c:numCache>
                <c:formatCode>0.00</c:formatCode>
                <c:ptCount val="10"/>
                <c:pt idx="0">
                  <c:v>8.9089912280701746</c:v>
                </c:pt>
                <c:pt idx="1">
                  <c:v>10.649161196207148</c:v>
                </c:pt>
                <c:pt idx="2">
                  <c:v>11.142625607779578</c:v>
                </c:pt>
                <c:pt idx="3">
                  <c:v>10.092854259184497</c:v>
                </c:pt>
                <c:pt idx="4">
                  <c:v>10.14832162373146</c:v>
                </c:pt>
                <c:pt idx="5">
                  <c:v>7.2583305839656882</c:v>
                </c:pt>
                <c:pt idx="6">
                  <c:v>10.798303123794833</c:v>
                </c:pt>
                <c:pt idx="7">
                  <c:v>7.1129707112970717</c:v>
                </c:pt>
                <c:pt idx="8">
                  <c:v>8.4666039510818436</c:v>
                </c:pt>
                <c:pt idx="9">
                  <c:v>6.7983166073162833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351488"/>
        <c:axId val="70361472"/>
      </c:barChart>
      <c:catAx>
        <c:axId val="703514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th-TH"/>
          </a:p>
        </c:txPr>
        <c:crossAx val="70361472"/>
        <c:crosses val="autoZero"/>
        <c:auto val="1"/>
        <c:lblAlgn val="ctr"/>
        <c:lblOffset val="100"/>
        <c:noMultiLvlLbl val="0"/>
      </c:catAx>
      <c:valAx>
        <c:axId val="7036147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65000"/>
                </a:schemeClr>
              </a:solidFill>
              <a:prstDash val="sysDash"/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solidFill>
                  <a:schemeClr val="tx1"/>
                </a:solidFill>
                <a:effectLst/>
              </a:defRPr>
            </a:pPr>
            <a:endParaRPr lang="th-TH"/>
          </a:p>
        </c:txPr>
        <c:crossAx val="70351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10122448767693"/>
          <c:y val="0.25128524079335096"/>
          <c:w val="9.4008907370742217E-2"/>
          <c:h val="0.19004287222054692"/>
        </c:manualLayout>
      </c:layout>
      <c:overlay val="0"/>
      <c:txPr>
        <a:bodyPr/>
        <a:lstStyle/>
        <a:p>
          <a:pPr>
            <a:defRPr sz="2000" b="1">
              <a:solidFill>
                <a:schemeClr val="tx1"/>
              </a:solidFill>
            </a:defRPr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th-TH" sz="360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อัตราป่วยต่อพันประชากร โรคเบาหวาน รายใหม่ จำแนกตามเพศ อำเภอท่าเรือ ปี พ.ศ. </a:t>
            </a:r>
            <a:r>
              <a:rPr lang="en-US" sz="360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2558</a:t>
            </a:r>
            <a:endParaRPr lang="th-TH" sz="360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'อัตราป่วย56-58'!$J$31</c:f>
              <c:strCache>
                <c:ptCount val="1"/>
                <c:pt idx="0">
                  <c:v>ชาย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solidFill>
                <a:srgbClr val="C00000"/>
              </a:solidFill>
            </a:ln>
          </c:spPr>
          <c:invertIfNegative val="0"/>
          <c:cat>
            <c:strRef>
              <c:f>'อัตราป่วย56-58'!$I$32:$I$41</c:f>
              <c:strCache>
                <c:ptCount val="10"/>
                <c:pt idx="0">
                  <c:v>ท่าเรือ</c:v>
                </c:pt>
                <c:pt idx="1">
                  <c:v>จำปา</c:v>
                </c:pt>
                <c:pt idx="2">
                  <c:v>ท่าหลวง</c:v>
                </c:pt>
                <c:pt idx="3">
                  <c:v>บ้านร่อม</c:v>
                </c:pt>
                <c:pt idx="4">
                  <c:v>ศาลาลอย</c:v>
                </c:pt>
                <c:pt idx="5">
                  <c:v>วังแดง</c:v>
                </c:pt>
                <c:pt idx="6">
                  <c:v>โพธิ์เอน</c:v>
                </c:pt>
                <c:pt idx="7">
                  <c:v>ปากท่า</c:v>
                </c:pt>
                <c:pt idx="8">
                  <c:v>หนองขนาก</c:v>
                </c:pt>
                <c:pt idx="9">
                  <c:v>ท่าเจ้าสนุก</c:v>
                </c:pt>
              </c:strCache>
            </c:strRef>
          </c:cat>
          <c:val>
            <c:numRef>
              <c:f>'อัตราป่วย56-58'!$J$32:$J$41</c:f>
              <c:numCache>
                <c:formatCode>0.00</c:formatCode>
                <c:ptCount val="10"/>
                <c:pt idx="0">
                  <c:v>6.2614140360031305</c:v>
                </c:pt>
                <c:pt idx="1">
                  <c:v>8.9258233302554633</c:v>
                </c:pt>
                <c:pt idx="2">
                  <c:v>7.4288072637226579</c:v>
                </c:pt>
                <c:pt idx="3">
                  <c:v>4.3029259896729775</c:v>
                </c:pt>
                <c:pt idx="4">
                  <c:v>9.3715545755237049</c:v>
                </c:pt>
                <c:pt idx="5">
                  <c:v>9.0027700831024937</c:v>
                </c:pt>
                <c:pt idx="6">
                  <c:v>8.4459459459459456</c:v>
                </c:pt>
                <c:pt idx="7">
                  <c:v>6.1457418788410889</c:v>
                </c:pt>
                <c:pt idx="8">
                  <c:v>7.4123989218328843</c:v>
                </c:pt>
                <c:pt idx="9">
                  <c:v>3.9577836411609502</c:v>
                </c:pt>
              </c:numCache>
            </c:numRef>
          </c:val>
        </c:ser>
        <c:ser>
          <c:idx val="1"/>
          <c:order val="1"/>
          <c:tx>
            <c:strRef>
              <c:f>'อัตราป่วย56-58'!$K$31</c:f>
              <c:strCache>
                <c:ptCount val="1"/>
                <c:pt idx="0">
                  <c:v>หญิง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ln>
              <a:solidFill>
                <a:srgbClr val="0070C0"/>
              </a:solidFill>
            </a:ln>
          </c:spPr>
          <c:invertIfNegative val="0"/>
          <c:cat>
            <c:strRef>
              <c:f>'อัตราป่วย56-58'!$I$32:$I$41</c:f>
              <c:strCache>
                <c:ptCount val="10"/>
                <c:pt idx="0">
                  <c:v>ท่าเรือ</c:v>
                </c:pt>
                <c:pt idx="1">
                  <c:v>จำปา</c:v>
                </c:pt>
                <c:pt idx="2">
                  <c:v>ท่าหลวง</c:v>
                </c:pt>
                <c:pt idx="3">
                  <c:v>บ้านร่อม</c:v>
                </c:pt>
                <c:pt idx="4">
                  <c:v>ศาลาลอย</c:v>
                </c:pt>
                <c:pt idx="5">
                  <c:v>วังแดง</c:v>
                </c:pt>
                <c:pt idx="6">
                  <c:v>โพธิ์เอน</c:v>
                </c:pt>
                <c:pt idx="7">
                  <c:v>ปากท่า</c:v>
                </c:pt>
                <c:pt idx="8">
                  <c:v>หนองขนาก</c:v>
                </c:pt>
                <c:pt idx="9">
                  <c:v>ท่าเจ้าสนุก</c:v>
                </c:pt>
              </c:strCache>
            </c:strRef>
          </c:cat>
          <c:val>
            <c:numRef>
              <c:f>'อัตราป่วย56-58'!$K$32:$K$41</c:f>
              <c:numCache>
                <c:formatCode>0.00</c:formatCode>
                <c:ptCount val="10"/>
                <c:pt idx="0">
                  <c:v>11.839445567427086</c:v>
                </c:pt>
                <c:pt idx="1">
                  <c:v>12.201885745978924</c:v>
                </c:pt>
                <c:pt idx="2">
                  <c:v>14.723438121766812</c:v>
                </c:pt>
                <c:pt idx="3">
                  <c:v>15.209125475285171</c:v>
                </c:pt>
                <c:pt idx="4">
                  <c:v>10.842779694430755</c:v>
                </c:pt>
                <c:pt idx="5">
                  <c:v>5.6710775047258979</c:v>
                </c:pt>
                <c:pt idx="6">
                  <c:v>12.7750177430802</c:v>
                </c:pt>
                <c:pt idx="7">
                  <c:v>7.9936051159072745</c:v>
                </c:pt>
                <c:pt idx="8">
                  <c:v>9.3841642228739008</c:v>
                </c:pt>
                <c:pt idx="9">
                  <c:v>9.5359186268277174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0400640"/>
        <c:axId val="70410624"/>
      </c:barChart>
      <c:catAx>
        <c:axId val="704006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th-TH"/>
          </a:p>
        </c:txPr>
        <c:crossAx val="70410624"/>
        <c:crosses val="autoZero"/>
        <c:auto val="1"/>
        <c:lblAlgn val="ctr"/>
        <c:lblOffset val="100"/>
        <c:noMultiLvlLbl val="0"/>
      </c:catAx>
      <c:valAx>
        <c:axId val="70410624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th-TH"/>
          </a:p>
        </c:txPr>
        <c:crossAx val="7040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934475265460134"/>
          <c:y val="0.32715647873750464"/>
          <c:w val="8.4214042130912006E-2"/>
          <c:h val="0.12374884702733288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2000" b="1"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0.06542</cdr:x>
      <cdr:y>0.44048</cdr:y>
    </cdr:from>
    <cdr:to>
      <cdr:x>0.92523</cdr:x>
      <cdr:y>0.44048</cdr:y>
    </cdr:to>
    <cdr:cxnSp macro="">
      <cdr:nvCxnSpPr>
        <cdr:cNvPr id="3" name="ตัวเชื่อมต่อตรง 2"/>
        <cdr:cNvCxnSpPr/>
      </cdr:nvCxnSpPr>
      <cdr:spPr>
        <a:xfrm xmlns:a="http://schemas.openxmlformats.org/drawingml/2006/main">
          <a:off x="504056" y="2664296"/>
          <a:ext cx="6624736" cy="0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rgbClr val="FF33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E726C4-BB52-4CD4-9508-A38313EE8131}" type="datetimeFigureOut">
              <a:rPr lang="th-TH" smtClean="0"/>
              <a:t>02/02/59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51F88D8-A83F-4FB1-80F7-129EAFBA1C0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67544" y="2167880"/>
            <a:ext cx="8305800" cy="1981200"/>
          </a:xfrm>
        </p:spPr>
        <p:txBody>
          <a:bodyPr/>
          <a:lstStyle/>
          <a:p>
            <a:r>
              <a:rPr lang="th-TH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อัตราป่วยโรคเบาหวาน </a:t>
            </a:r>
            <a:r>
              <a:rPr lang="th-TH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ราย</a:t>
            </a:r>
            <a:r>
              <a:rPr lang="th-TH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ใหม่</a:t>
            </a:r>
            <a:br>
              <a:rPr lang="th-TH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อำเภอท่าเรือ </a:t>
            </a:r>
            <a:br>
              <a:rPr lang="th-TH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จังหวัดพระนครศรีอยุธยา</a:t>
            </a:r>
            <a:br>
              <a:rPr lang="th-TH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ปี พ.ศ. </a:t>
            </a:r>
            <a:r>
              <a:rPr lang="en-US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endParaRPr lang="th-TH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178900"/>
              </p:ext>
            </p:extLst>
          </p:nvPr>
        </p:nvGraphicFramePr>
        <p:xfrm>
          <a:off x="251520" y="332656"/>
          <a:ext cx="8712970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7664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Determinants</a:t>
                      </a:r>
                      <a:endParaRPr lang="th-TH" sz="1600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Behaviors</a:t>
                      </a:r>
                      <a:endParaRPr lang="th-TH" sz="1600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Morbidity/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Mortality</a:t>
                      </a:r>
                      <a:endParaRPr lang="th-TH" sz="1600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Event-based</a:t>
                      </a:r>
                      <a:endParaRPr lang="th-TH" sz="1600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 response</a:t>
                      </a:r>
                      <a:endParaRPr lang="th-TH" sz="1600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82231"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th-TH" dirty="0" smtClean="0"/>
                        <a:t>ประชากรแยกตามเพศ</a:t>
                      </a:r>
                    </a:p>
                    <a:p>
                      <a:r>
                        <a:rPr lang="th-TH" dirty="0" smtClean="0"/>
                        <a:t>ของอำเภอท่าเรือ</a:t>
                      </a:r>
                      <a:r>
                        <a:rPr lang="th-TH" baseline="0" dirty="0" smtClean="0"/>
                        <a:t> ปี </a:t>
                      </a:r>
                      <a:r>
                        <a:rPr lang="en-US" baseline="0" dirty="0" smtClean="0"/>
                        <a:t>2558</a:t>
                      </a:r>
                    </a:p>
                    <a:p>
                      <a:r>
                        <a:rPr lang="en-US" baseline="0" dirty="0" smtClean="0"/>
                        <a:t>2 </a:t>
                      </a:r>
                      <a:r>
                        <a:rPr lang="th-TH" baseline="0" dirty="0" smtClean="0"/>
                        <a:t>ข้อมูลผู้ป่วยเบาหวานรายใหม่ ปี </a:t>
                      </a:r>
                      <a:r>
                        <a:rPr lang="en-US" baseline="0" dirty="0" smtClean="0"/>
                        <a:t>2558</a:t>
                      </a:r>
                    </a:p>
                    <a:p>
                      <a:r>
                        <a:rPr lang="en-US" baseline="0" dirty="0" smtClean="0"/>
                        <a:t>3 </a:t>
                      </a:r>
                      <a:r>
                        <a:rPr lang="th-TH" baseline="0" dirty="0" smtClean="0"/>
                        <a:t>การเข้าถึงระบบคัดกอความเสี่ยงของประชากร</a:t>
                      </a:r>
                    </a:p>
                    <a:p>
                      <a:r>
                        <a:rPr lang="en-US" baseline="0" dirty="0" smtClean="0"/>
                        <a:t>43 </a:t>
                      </a:r>
                      <a:r>
                        <a:rPr lang="th-TH" baseline="0" dirty="0" smtClean="0"/>
                        <a:t>แฟ้ม และ </a:t>
                      </a:r>
                      <a:r>
                        <a:rPr lang="en-US" baseline="0" dirty="0" smtClean="0"/>
                        <a:t>Chronic Link</a:t>
                      </a:r>
                    </a:p>
                    <a:p>
                      <a:r>
                        <a:rPr lang="en-US" baseline="0" dirty="0" smtClean="0"/>
                        <a:t>4</a:t>
                      </a:r>
                      <a:r>
                        <a:rPr lang="th-TH" baseline="0" dirty="0" smtClean="0"/>
                        <a:t>แหล่งอุปโภค บริโภค</a:t>
                      </a:r>
                    </a:p>
                    <a:p>
                      <a:r>
                        <a:rPr lang="th-TH" baseline="0" dirty="0" smtClean="0"/>
                        <a:t>เช่น ร้านกาแฟ ตลาดนัด</a:t>
                      </a:r>
                    </a:p>
                    <a:p>
                      <a:r>
                        <a:rPr lang="th-TH" baseline="0" dirty="0" smtClean="0"/>
                        <a:t>ชุมชน ร้านสะดวกซื้อ ที่เปิด </a:t>
                      </a:r>
                      <a:r>
                        <a:rPr lang="en-US" baseline="0" dirty="0" smtClean="0"/>
                        <a:t>24 </a:t>
                      </a:r>
                      <a:r>
                        <a:rPr lang="th-TH" baseline="0" dirty="0" smtClean="0"/>
                        <a:t>ชม.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th-TH" dirty="0" smtClean="0"/>
                        <a:t>พฤติกรรมการรับประทานอาหาร</a:t>
                      </a:r>
                    </a:p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th-TH" baseline="0" dirty="0" smtClean="0"/>
                        <a:t>น้ำหนักเกิน </a:t>
                      </a:r>
                      <a:r>
                        <a:rPr lang="en-US" baseline="0" dirty="0" smtClean="0"/>
                        <a:t>BMI</a:t>
                      </a:r>
                    </a:p>
                    <a:p>
                      <a:r>
                        <a:rPr lang="en-US" baseline="0" dirty="0" smtClean="0"/>
                        <a:t>3 </a:t>
                      </a:r>
                      <a:r>
                        <a:rPr lang="th-TH" baseline="0" dirty="0" smtClean="0"/>
                        <a:t>ไขมันในเลือดสูง</a:t>
                      </a:r>
                    </a:p>
                    <a:p>
                      <a:r>
                        <a:rPr lang="en-US" baseline="0" dirty="0" smtClean="0"/>
                        <a:t>4 </a:t>
                      </a:r>
                      <a:r>
                        <a:rPr lang="th-TH" baseline="0" dirty="0" smtClean="0"/>
                        <a:t>ขาดการออกกำลังกาย</a:t>
                      </a:r>
                    </a:p>
                    <a:p>
                      <a:r>
                        <a:rPr lang="en-US" baseline="0" dirty="0" smtClean="0"/>
                        <a:t>5 </a:t>
                      </a:r>
                      <a:r>
                        <a:rPr lang="th-TH" baseline="0" dirty="0" smtClean="0"/>
                        <a:t>ดื่มสุรา สูบบุหรี่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th-TH" dirty="0" smtClean="0"/>
                        <a:t>จำนวนผู้ป่วยเบาหวาน</a:t>
                      </a:r>
                    </a:p>
                    <a:p>
                      <a:r>
                        <a:rPr lang="th-TH" dirty="0" smtClean="0"/>
                        <a:t>รายใหม่</a:t>
                      </a:r>
                      <a:r>
                        <a:rPr lang="th-TH" baseline="0" dirty="0" smtClean="0"/>
                        <a:t> ของอำเภอท่าเรือในปี </a:t>
                      </a:r>
                      <a:r>
                        <a:rPr lang="en-US" baseline="0" dirty="0" smtClean="0"/>
                        <a:t>2558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th-TH" dirty="0" smtClean="0"/>
                        <a:t>พบผู้ป่วย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DM </a:t>
                      </a:r>
                      <a:r>
                        <a:rPr lang="th-TH" baseline="0" dirty="0" smtClean="0"/>
                        <a:t>รายใหม่อายุน้อย</a:t>
                      </a:r>
                      <a:endParaRPr lang="th-TH" dirty="0" smtClean="0"/>
                    </a:p>
                    <a:p>
                      <a:r>
                        <a:rPr lang="en-US" dirty="0" smtClean="0"/>
                        <a:t>2</a:t>
                      </a:r>
                      <a:r>
                        <a:rPr lang="th-TH" dirty="0" smtClean="0"/>
                        <a:t>พบ</a:t>
                      </a:r>
                      <a:r>
                        <a:rPr lang="th-TH" baseline="0" dirty="0" smtClean="0"/>
                        <a:t> ผู้ป่วยมีภาวะ </a:t>
                      </a:r>
                      <a:r>
                        <a:rPr lang="en-US" baseline="0" dirty="0" smtClean="0"/>
                        <a:t>DKA </a:t>
                      </a:r>
                      <a:r>
                        <a:rPr lang="th-TH" baseline="0" dirty="0" smtClean="0"/>
                        <a:t>ในผู้ป่วยรายใหม่และอายุน้อยกว่า </a:t>
                      </a:r>
                      <a:r>
                        <a:rPr lang="en-US" baseline="0" dirty="0" smtClean="0"/>
                        <a:t>35</a:t>
                      </a:r>
                      <a:r>
                        <a:rPr lang="th-TH" baseline="0" dirty="0" smtClean="0"/>
                        <a:t>ปี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</a:t>
                      </a:r>
                      <a:r>
                        <a:rPr lang="th-TH" baseline="0" dirty="0" smtClean="0"/>
                        <a:t>การพัฒนาสุขภาพ</a:t>
                      </a:r>
                    </a:p>
                    <a:p>
                      <a:r>
                        <a:rPr lang="th-TH" baseline="0" dirty="0" smtClean="0"/>
                        <a:t>บุคลากรในเรื่องของ</a:t>
                      </a:r>
                    </a:p>
                    <a:p>
                      <a:r>
                        <a:rPr lang="th-TH" baseline="0" dirty="0" smtClean="0"/>
                        <a:t>การคัดกรอง </a:t>
                      </a:r>
                    </a:p>
                    <a:p>
                      <a:r>
                        <a:rPr lang="en-US" baseline="0" dirty="0" smtClean="0"/>
                        <a:t>2 </a:t>
                      </a:r>
                      <a:r>
                        <a:rPr lang="th-TH" baseline="0" dirty="0" smtClean="0"/>
                        <a:t>มาตรการลดปัจจัยเสี่ยงในประชากร </a:t>
                      </a:r>
                    </a:p>
                    <a:p>
                      <a:r>
                        <a:rPr lang="th-TH" baseline="0" dirty="0" smtClean="0"/>
                        <a:t>(</a:t>
                      </a:r>
                      <a:r>
                        <a:rPr lang="en-US" baseline="0" dirty="0" smtClean="0"/>
                        <a:t>3</a:t>
                      </a:r>
                      <a:r>
                        <a:rPr lang="th-TH" baseline="0" dirty="0" smtClean="0"/>
                        <a:t>อ</a:t>
                      </a:r>
                      <a:r>
                        <a:rPr lang="en-US" baseline="0" dirty="0" smtClean="0"/>
                        <a:t>2</a:t>
                      </a:r>
                      <a:r>
                        <a:rPr lang="th-TH" baseline="0" dirty="0" smtClean="0"/>
                        <a:t>ส) </a:t>
                      </a:r>
                    </a:p>
                    <a:p>
                      <a:r>
                        <a:rPr lang="en-US" baseline="0" dirty="0" smtClean="0"/>
                        <a:t>3 </a:t>
                      </a:r>
                      <a:r>
                        <a:rPr lang="th-TH" baseline="0" dirty="0" smtClean="0"/>
                        <a:t>คลินิก </a:t>
                      </a:r>
                      <a:r>
                        <a:rPr lang="en-US" baseline="0" dirty="0" smtClean="0"/>
                        <a:t>NCD </a:t>
                      </a:r>
                      <a:r>
                        <a:rPr lang="th-TH" baseline="0" dirty="0" smtClean="0"/>
                        <a:t>คุณภาพ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2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126500"/>
              </p:ext>
            </p:extLst>
          </p:nvPr>
        </p:nvGraphicFramePr>
        <p:xfrm>
          <a:off x="755576" y="404664"/>
          <a:ext cx="7704855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21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713716"/>
              </p:ext>
            </p:extLst>
          </p:nvPr>
        </p:nvGraphicFramePr>
        <p:xfrm>
          <a:off x="179512" y="404664"/>
          <a:ext cx="849694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70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response</a:t>
            </a:r>
            <a:endParaRPr lang="th-TH" sz="6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พัฒนาสุขภาพบุคลากร</a:t>
            </a: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ในเรื่องของ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คัด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กรอง </a:t>
            </a:r>
          </a:p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ตรวจสุขภาพประจำปีของเจ้าหน้าที่</a:t>
            </a:r>
          </a:p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ปรับเปลี่ยนพฤติกรรมเสี่ยง ลด หวาน มัน เค็ม</a:t>
            </a:r>
          </a:p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ออกกำลังกาย 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ครั้ง/สัปดาห์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มาตรการลดปัจจัยเสี่ยงในประชากร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</a:t>
            </a:r>
            <a:r>
              <a:rPr lang="en-US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 indent="0">
              <a:buNone/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คัดกรองประชากรกลุ่มเสี่ยง 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35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ขึ้นไป</a:t>
            </a:r>
          </a:p>
          <a:p>
            <a:pPr marL="0" indent="0">
              <a:buNone/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จำแนกกลุ่มผู้ป่วย กลุ่มปกติ กลุ่มเสี่ยง กลุ่มป่วย ด้วยโปรแกรมปิงปองจราจร 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สี</a:t>
            </a:r>
          </a:p>
          <a:p>
            <a:pPr marL="0" indent="0">
              <a:buNone/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มีโครงการปรับเปลี่ยนพฤติกรรมสุขภาพ ใช้งบ </a:t>
            </a:r>
            <a:r>
              <a:rPr lang="th-TH" sz="1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สปสช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>
              <a:buNone/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คลินิก 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DPAC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ในสถานบริการ </a:t>
            </a:r>
          </a:p>
          <a:p>
            <a:pPr marL="0" indent="0">
              <a:buNone/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โครงการหมู่บ้าน  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</a:t>
            </a:r>
          </a:p>
          <a:p>
            <a:pPr marL="0" indent="0">
              <a:buNone/>
            </a:pP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คลินิก </a:t>
            </a:r>
            <a:r>
              <a:rPr lang="en-US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  </a:t>
            </a:r>
          </a:p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เพื่อให้สามารถควบคุมระดับน้ำตาลในเลือดให้อยู่ระดับปกติ</a:t>
            </a:r>
          </a:p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ประเมินภาวะเสี่ยงและลดปัจจัยเลี่ยง รายบุคคล/กลุ่ม</a:t>
            </a:r>
          </a:p>
          <a:p>
            <a:pPr marL="0" indent="0">
              <a:buNone/>
            </a:pPr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126</TotalTime>
  <Words>299</Words>
  <Application>Microsoft Office PowerPoint</Application>
  <PresentationFormat>นำเสนอทางหน้าจอ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Executive</vt:lpstr>
      <vt:lpstr>อัตราป่วยโรคเบาหวาน รายใหม่ อำเภอท่าเรือ  จังหวัดพระนครศรีอยุธยา  ปี พ.ศ. 2558</vt:lpstr>
      <vt:lpstr>งานนำเสนอ PowerPoint</vt:lpstr>
      <vt:lpstr>งานนำเสนอ PowerPoint</vt:lpstr>
      <vt:lpstr>งานนำเสนอ PowerPoint</vt:lpstr>
      <vt:lpstr>Program response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Compaq</dc:creator>
  <cp:lastModifiedBy>Windows User</cp:lastModifiedBy>
  <cp:revision>21</cp:revision>
  <dcterms:created xsi:type="dcterms:W3CDTF">2016-01-19T05:07:29Z</dcterms:created>
  <dcterms:modified xsi:type="dcterms:W3CDTF">2016-02-02T14:32:07Z</dcterms:modified>
</cp:coreProperties>
</file>