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notesMasterIdLst>
    <p:notesMasterId r:id="rId8"/>
  </p:notesMasterIdLst>
  <p:handoutMasterIdLst>
    <p:handoutMasterId r:id="rId9"/>
  </p:handoutMasterIdLst>
  <p:sldIdLst>
    <p:sldId id="274" r:id="rId2"/>
    <p:sldId id="275" r:id="rId3"/>
    <p:sldId id="276" r:id="rId4"/>
    <p:sldId id="277" r:id="rId5"/>
    <p:sldId id="326" r:id="rId6"/>
    <p:sldId id="32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1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366E1-519A-44FF-BD3C-B0C8A627FDDB}" type="datetimeFigureOut">
              <a:rPr lang="th-TH" smtClean="0"/>
              <a:t>08/12/60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69934-BC53-421B-B909-97C821373E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207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35281-8FA2-4994-830C-2B55C3626E12}" type="datetimeFigureOut">
              <a:rPr lang="th-TH" smtClean="0"/>
              <a:t>08/12/60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071DA-2F51-443D-BEE9-45CE2C349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132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7" y="802299"/>
            <a:ext cx="6822848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987" y="3531205"/>
            <a:ext cx="6822847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fld id="{4AAD347D-5ACD-4C99-B74B-A9C85AD731AF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38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101415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1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12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090530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98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21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2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1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117742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5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95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4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12/8/2017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68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5014" y="156789"/>
            <a:ext cx="7522029" cy="942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015" y="1099457"/>
            <a:ext cx="8665028" cy="5666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รูปภาพ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52492" y="116142"/>
            <a:ext cx="876900" cy="878806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0820" y="6134100"/>
            <a:ext cx="705397" cy="705397"/>
          </a:xfrm>
          <a:prstGeom prst="rect">
            <a:avLst/>
          </a:prstGeom>
        </p:spPr>
      </p:pic>
      <p:pic>
        <p:nvPicPr>
          <p:cNvPr id="17" name="รูปภาพ 1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364187" y="6280566"/>
            <a:ext cx="1709057" cy="50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9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cap="all">
          <a:solidFill>
            <a:schemeClr val="tx1"/>
          </a:solidFill>
          <a:effectLst/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800" b="1" kern="1200" cap="none">
          <a:solidFill>
            <a:schemeClr val="tx1"/>
          </a:solidFill>
          <a:effectLst/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b="1" kern="1200" cap="none" baseline="0">
          <a:solidFill>
            <a:schemeClr val="tx1"/>
          </a:solidFill>
          <a:effectLst/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b="1" kern="1200" cap="none">
          <a:solidFill>
            <a:schemeClr val="tx1"/>
          </a:solidFill>
          <a:effectLst/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b="1" kern="1200" cap="none" baseline="0">
          <a:solidFill>
            <a:schemeClr val="tx1"/>
          </a:solidFill>
          <a:effectLst/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b="1" kern="1200" cap="none">
          <a:solidFill>
            <a:schemeClr val="tx1"/>
          </a:solidFill>
          <a:effectLst/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E5FAD53-3E62-4EC4-9FE3-8213C8E9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956" y="156789"/>
            <a:ext cx="7522029" cy="942668"/>
          </a:xfrm>
        </p:spPr>
        <p:txBody>
          <a:bodyPr anchor="ctr">
            <a:normAutofit fontScale="90000"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มีอะไรใหม่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ในโครงสร้างมาตรฐานข้อมูลสุขภาพ (43แฟ้ม)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 2.3 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21EEA906-AFD5-4020-B955-88768FA8A3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788" y="1219200"/>
            <a:ext cx="8664575" cy="486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33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C036EAE-CF40-4771-9B10-A0823FA3B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15" y="1245229"/>
            <a:ext cx="8665028" cy="5666014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เลขบัตรประชาชน(</a:t>
            </a:r>
            <a:r>
              <a:rPr lang="en-US" dirty="0"/>
              <a:t>CID</a:t>
            </a:r>
            <a:r>
              <a:rPr lang="th-TH" dirty="0"/>
              <a:t>)ทุกแฟ้มข้อมูลบริการที่เกี่ยวกับบุคคล เพื่อสะดวกในการเชื่อมโยงประวัติบุคคลเมื่อใช้ในฐานข้อมูล ระดับจังหวัด เขต และประเทศ</a:t>
            </a:r>
          </a:p>
          <a:p>
            <a:r>
              <a:rPr lang="th-TH" dirty="0"/>
              <a:t>ย้ายเบอร์โทรศัพท์และเบอร์โทรศัพท์มือถือ(</a:t>
            </a:r>
            <a:r>
              <a:rPr lang="en-US" dirty="0"/>
              <a:t>TELEPHONE,MOBILE</a:t>
            </a:r>
            <a:r>
              <a:rPr lang="th-TH" dirty="0"/>
              <a:t>) จากแฟ้ม </a:t>
            </a:r>
            <a:r>
              <a:rPr lang="en-US" dirty="0"/>
              <a:t>ADDRESS </a:t>
            </a:r>
            <a:r>
              <a:rPr lang="th-TH" dirty="0"/>
              <a:t>มาไว้แฟ้ม </a:t>
            </a:r>
            <a:r>
              <a:rPr lang="en-US" dirty="0"/>
              <a:t>PERSON </a:t>
            </a:r>
            <a:r>
              <a:rPr lang="th-TH" dirty="0"/>
              <a:t>เพื่อรองรับการติดต่อบุคคล/</a:t>
            </a:r>
            <a:r>
              <a:rPr lang="en-US" dirty="0"/>
              <a:t>Register</a:t>
            </a:r>
            <a:r>
              <a:rPr lang="th-TH" dirty="0"/>
              <a:t>/</a:t>
            </a:r>
            <a:r>
              <a:rPr lang="en-US" dirty="0"/>
              <a:t>OTP </a:t>
            </a:r>
            <a:r>
              <a:rPr lang="th-TH" dirty="0"/>
              <a:t>ยืนยันตัวบุคคล  เดิม </a:t>
            </a:r>
            <a:r>
              <a:rPr lang="en-US" dirty="0"/>
              <a:t>ADDRESS </a:t>
            </a:r>
            <a:r>
              <a:rPr lang="th-TH" dirty="0"/>
              <a:t>เก็บได้เฉพาะคนนอกเขต</a:t>
            </a:r>
          </a:p>
          <a:p>
            <a:r>
              <a:rPr lang="th-TH" dirty="0">
                <a:solidFill>
                  <a:srgbClr val="FF0000"/>
                </a:solidFill>
              </a:rPr>
              <a:t>ปรับนิยามข้อมูลแฟ้ม </a:t>
            </a:r>
            <a:r>
              <a:rPr lang="en-US" dirty="0">
                <a:solidFill>
                  <a:srgbClr val="FF0000"/>
                </a:solidFill>
              </a:rPr>
              <a:t>NCDSCREEN </a:t>
            </a:r>
            <a:r>
              <a:rPr lang="th-TH" dirty="0">
                <a:solidFill>
                  <a:srgbClr val="FF0000"/>
                </a:solidFill>
              </a:rPr>
              <a:t>ให้ชัดเจนมากขึ้นสอดคล้องกับแนวทางปฏิบัติงาน</a:t>
            </a:r>
          </a:p>
          <a:p>
            <a:r>
              <a:rPr lang="th-TH" dirty="0"/>
              <a:t>เพิ่มรายละเอียดและขยายขนาดข้อมูล</a:t>
            </a:r>
            <a:r>
              <a:rPr lang="en-US" dirty="0"/>
              <a:t> PROVIDERTYPE </a:t>
            </a:r>
            <a:r>
              <a:rPr lang="th-TH" dirty="0"/>
              <a:t>ของแฟ้ม </a:t>
            </a:r>
            <a:r>
              <a:rPr lang="en-US" dirty="0"/>
              <a:t>PROVIDER </a:t>
            </a:r>
            <a:r>
              <a:rPr lang="th-TH" dirty="0"/>
              <a:t>เป็น </a:t>
            </a:r>
            <a:r>
              <a:rPr lang="en-US" dirty="0"/>
              <a:t>3 </a:t>
            </a:r>
            <a:r>
              <a:rPr lang="th-TH" dirty="0"/>
              <a:t>หลักและเพิ่มรายละเอียด เช่น บุคลากรแพทย์แผนไทย,แผนจีน</a:t>
            </a:r>
          </a:p>
          <a:p>
            <a:r>
              <a:rPr lang="th-TH" dirty="0"/>
              <a:t>เพิ่ม รหัสสถานบริการรอง </a:t>
            </a:r>
            <a:r>
              <a:rPr lang="en-US" dirty="0"/>
              <a:t>(HSUB</a:t>
            </a:r>
            <a:r>
              <a:rPr lang="th-TH" dirty="0"/>
              <a:t>) ในแฟ้ม </a:t>
            </a:r>
            <a:r>
              <a:rPr lang="en-US" dirty="0"/>
              <a:t>SERVICE </a:t>
            </a:r>
            <a:r>
              <a:rPr lang="th-TH" dirty="0"/>
              <a:t>เพื่อสามารถวิเคราะห์การ</a:t>
            </a:r>
            <a:r>
              <a:rPr lang="th-TH" dirty="0">
                <a:solidFill>
                  <a:schemeClr val="bg1"/>
                </a:solidFill>
              </a:rPr>
              <a:t>ให้บริการข้ามเครือข่ายได้สะดวกยิ่งขึ้น</a:t>
            </a: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CEA35A25-B9CC-4E8B-90C1-084EE0DF9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956" y="156789"/>
            <a:ext cx="7522029" cy="942668"/>
          </a:xfrm>
        </p:spPr>
        <p:txBody>
          <a:bodyPr anchor="ctr">
            <a:normAutofit fontScale="90000"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มีอะไรใหม่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ในโครงสร้างมาตรฐานข้อมูลสุขภาพ (43แฟ้ม)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 2.3 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709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3C4C95F-CBB2-459F-9A75-941E93760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15" y="1046449"/>
            <a:ext cx="8665028" cy="5666014"/>
          </a:xfrm>
        </p:spPr>
        <p:txBody>
          <a:bodyPr>
            <a:normAutofit/>
          </a:bodyPr>
          <a:lstStyle/>
          <a:p>
            <a:r>
              <a:rPr lang="th-TH" dirty="0" err="1">
                <a:solidFill>
                  <a:srgbClr val="FF0000"/>
                </a:solidFill>
              </a:rPr>
              <a:t>อฺธิ</a:t>
            </a:r>
            <a:r>
              <a:rPr lang="th-TH" dirty="0">
                <a:solidFill>
                  <a:srgbClr val="FF0000"/>
                </a:solidFill>
              </a:rPr>
              <a:t>บาย </a:t>
            </a:r>
            <a:r>
              <a:rPr lang="en-US" dirty="0">
                <a:solidFill>
                  <a:srgbClr val="FF0000"/>
                </a:solidFill>
              </a:rPr>
              <a:t>DRUGPRICE,DRUGCOST </a:t>
            </a:r>
            <a:r>
              <a:rPr lang="th-TH" dirty="0">
                <a:solidFill>
                  <a:srgbClr val="FF0000"/>
                </a:solidFill>
              </a:rPr>
              <a:t>ในแฟ้ม </a:t>
            </a:r>
            <a:r>
              <a:rPr lang="en-US" dirty="0">
                <a:solidFill>
                  <a:srgbClr val="FF0000"/>
                </a:solidFill>
              </a:rPr>
              <a:t>DRUG_OPD,DRUG_IPD </a:t>
            </a:r>
            <a:r>
              <a:rPr lang="th-TH" dirty="0">
                <a:solidFill>
                  <a:srgbClr val="FF0000"/>
                </a:solidFill>
              </a:rPr>
              <a:t>ให้ชัดเจนขึ้น เรื่องยังไม่ได้คูณจำนวนที่จ่าย เนื่องจากมีความเข้าใจผิดในหลาย </a:t>
            </a:r>
            <a:r>
              <a:rPr lang="en-US" dirty="0">
                <a:solidFill>
                  <a:srgbClr val="FF0000"/>
                </a:solidFill>
              </a:rPr>
              <a:t>vender</a:t>
            </a:r>
            <a:endParaRPr lang="th-TH" dirty="0">
              <a:solidFill>
                <a:srgbClr val="FF0000"/>
              </a:solidFill>
            </a:endParaRPr>
          </a:p>
          <a:p>
            <a:r>
              <a:rPr lang="th-TH" dirty="0">
                <a:solidFill>
                  <a:srgbClr val="FF0000"/>
                </a:solidFill>
              </a:rPr>
              <a:t>ปรับนิยามแฟ้ม </a:t>
            </a:r>
            <a:r>
              <a:rPr lang="en-US" dirty="0">
                <a:solidFill>
                  <a:srgbClr val="FF0000"/>
                </a:solidFill>
              </a:rPr>
              <a:t>LABFU </a:t>
            </a:r>
            <a:r>
              <a:rPr lang="th-TH" dirty="0">
                <a:solidFill>
                  <a:srgbClr val="FF0000"/>
                </a:solidFill>
              </a:rPr>
              <a:t>ให้สามารถบันทึกแบบความครอบคลุมได้ และเพิ่มสถานที่ตรวจ</a:t>
            </a:r>
            <a:r>
              <a:rPr lang="en-US" dirty="0">
                <a:solidFill>
                  <a:srgbClr val="FF0000"/>
                </a:solidFill>
              </a:rPr>
              <a:t>(LABPLACE) </a:t>
            </a:r>
            <a:r>
              <a:rPr lang="th-TH" dirty="0">
                <a:solidFill>
                  <a:srgbClr val="FF0000"/>
                </a:solidFill>
              </a:rPr>
              <a:t>เพื่อความครอบคุลมในการบันทึก </a:t>
            </a:r>
            <a:r>
              <a:rPr lang="en-US" dirty="0">
                <a:solidFill>
                  <a:srgbClr val="FF0000"/>
                </a:solidFill>
              </a:rPr>
              <a:t>LAB </a:t>
            </a:r>
            <a:r>
              <a:rPr lang="th-TH" dirty="0">
                <a:solidFill>
                  <a:srgbClr val="FF0000"/>
                </a:solidFill>
              </a:rPr>
              <a:t>ที่ตรวจเอกชน/สถานบริการ</a:t>
            </a:r>
            <a:r>
              <a:rPr lang="th-TH" dirty="0" err="1">
                <a:solidFill>
                  <a:srgbClr val="FF0000"/>
                </a:solidFill>
              </a:rPr>
              <a:t>อื่นๆ</a:t>
            </a:r>
            <a:endParaRPr lang="th-TH" dirty="0">
              <a:solidFill>
                <a:srgbClr val="FF0000"/>
              </a:solidFill>
            </a:endParaRPr>
          </a:p>
          <a:p>
            <a:r>
              <a:rPr lang="th-TH" dirty="0">
                <a:solidFill>
                  <a:srgbClr val="FF0000"/>
                </a:solidFill>
              </a:rPr>
              <a:t>ปรับนิยามแฟ้ม </a:t>
            </a:r>
            <a:r>
              <a:rPr lang="en-US" dirty="0">
                <a:solidFill>
                  <a:srgbClr val="FF0000"/>
                </a:solidFill>
              </a:rPr>
              <a:t>CHRONICFU </a:t>
            </a:r>
            <a:r>
              <a:rPr lang="th-TH" dirty="0">
                <a:solidFill>
                  <a:srgbClr val="FF0000"/>
                </a:solidFill>
              </a:rPr>
              <a:t>ให้สามารถบันทึกแบบความครอบคลุมได้ และเพิ่มสถานที่ตรวจ</a:t>
            </a:r>
            <a:r>
              <a:rPr lang="en-US" dirty="0">
                <a:solidFill>
                  <a:srgbClr val="FF0000"/>
                </a:solidFill>
              </a:rPr>
              <a:t>(CHRONICPLACE)</a:t>
            </a:r>
            <a:endParaRPr lang="th-TH" dirty="0">
              <a:solidFill>
                <a:srgbClr val="FF0000"/>
              </a:solidFill>
            </a:endParaRPr>
          </a:p>
          <a:p>
            <a:r>
              <a:rPr lang="th-TH" dirty="0"/>
              <a:t>ปรับนิยามแฟ้ม </a:t>
            </a:r>
            <a:r>
              <a:rPr lang="en-US" dirty="0"/>
              <a:t>EPI </a:t>
            </a:r>
            <a:r>
              <a:rPr lang="th-TH" dirty="0"/>
              <a:t>ให้สามารถบันทึกการให้บริการวัคซีนกลุ่ม</a:t>
            </a:r>
            <a:r>
              <a:rPr lang="th-TH" dirty="0" err="1"/>
              <a:t>อื่นๆ</a:t>
            </a:r>
            <a:r>
              <a:rPr lang="th-TH" dirty="0"/>
              <a:t>เพิ่มเติมได้ เช่น </a:t>
            </a:r>
            <a:r>
              <a:rPr lang="en-US" dirty="0"/>
              <a:t>dT </a:t>
            </a:r>
            <a:r>
              <a:rPr lang="th-TH" dirty="0"/>
              <a:t>ผู้ใหญ่</a:t>
            </a:r>
          </a:p>
          <a:p>
            <a:endParaRPr lang="th-TH" dirty="0"/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08018866-CCF0-403F-BC9E-8FFA2F8D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956" y="156789"/>
            <a:ext cx="7522029" cy="942668"/>
          </a:xfrm>
        </p:spPr>
        <p:txBody>
          <a:bodyPr anchor="ctr">
            <a:normAutofit fontScale="90000"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มีอะไรใหม่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ในโครงสร้างมาตรฐานข้อมูลสุขภาพ (43แฟ้ม)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 2.3 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109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3C4C95F-CBB2-459F-9A75-941E93760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15" y="1046449"/>
            <a:ext cx="8665028" cy="5666014"/>
          </a:xfrm>
        </p:spPr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ปรับนิยามแฟ้ม </a:t>
            </a:r>
            <a:r>
              <a:rPr lang="en-US" dirty="0">
                <a:solidFill>
                  <a:srgbClr val="FF0000"/>
                </a:solidFill>
              </a:rPr>
              <a:t>NUTRITION </a:t>
            </a:r>
            <a:r>
              <a:rPr lang="th-TH" dirty="0">
                <a:solidFill>
                  <a:srgbClr val="FF0000"/>
                </a:solidFill>
              </a:rPr>
              <a:t>ให้สามารถบันทึกการให้บริการกลุ่ม</a:t>
            </a:r>
            <a:r>
              <a:rPr lang="th-TH" dirty="0" err="1">
                <a:solidFill>
                  <a:srgbClr val="FF0000"/>
                </a:solidFill>
              </a:rPr>
              <a:t>อื่นๆ</a:t>
            </a:r>
            <a:r>
              <a:rPr lang="th-TH" dirty="0">
                <a:solidFill>
                  <a:srgbClr val="FF0000"/>
                </a:solidFill>
              </a:rPr>
              <a:t>เพิ่มได้ นอกเหนือจากเด็ก </a:t>
            </a:r>
            <a:r>
              <a:rPr lang="en-US" dirty="0">
                <a:solidFill>
                  <a:srgbClr val="FF0000"/>
                </a:solidFill>
              </a:rPr>
              <a:t>0-5 </a:t>
            </a:r>
            <a:r>
              <a:rPr lang="th-TH" dirty="0">
                <a:solidFill>
                  <a:srgbClr val="FF0000"/>
                </a:solidFill>
              </a:rPr>
              <a:t>ปีและเด็กนักเรียน</a:t>
            </a:r>
          </a:p>
          <a:p>
            <a:r>
              <a:rPr lang="th-TH" dirty="0"/>
              <a:t>ปรับแฟ้ม </a:t>
            </a:r>
            <a:r>
              <a:rPr lang="en-US" dirty="0"/>
              <a:t>DATA_CORRECT</a:t>
            </a:r>
            <a:r>
              <a:rPr lang="th-TH" dirty="0"/>
              <a:t> ให้การส่งข้อมูลใน </a:t>
            </a:r>
            <a:r>
              <a:rPr lang="en-US" dirty="0"/>
              <a:t>JSON </a:t>
            </a:r>
            <a:r>
              <a:rPr lang="th-TH" dirty="0"/>
              <a:t>เป็น </a:t>
            </a:r>
            <a:r>
              <a:rPr lang="en-US" dirty="0"/>
              <a:t>Primary key </a:t>
            </a:r>
            <a:r>
              <a:rPr lang="th-TH" dirty="0"/>
              <a:t>ของ </a:t>
            </a:r>
            <a:r>
              <a:rPr lang="en-US" dirty="0"/>
              <a:t>table </a:t>
            </a:r>
            <a:r>
              <a:rPr lang="th-TH" dirty="0"/>
              <a:t>ข้อมูลที่จะส่งมาลบ/ลบเพื่อการแก้ไขข้อมูล </a:t>
            </a:r>
            <a:r>
              <a:rPr lang="th-TH" dirty="0">
                <a:solidFill>
                  <a:srgbClr val="FF0000"/>
                </a:solidFill>
              </a:rPr>
              <a:t>ยกเลิกภาคผนวกใน </a:t>
            </a:r>
            <a:r>
              <a:rPr lang="en-US" dirty="0">
                <a:solidFill>
                  <a:srgbClr val="FF0000"/>
                </a:solidFill>
              </a:rPr>
              <a:t>2.2</a:t>
            </a:r>
            <a:endParaRPr lang="th-TH" dirty="0">
              <a:solidFill>
                <a:srgbClr val="FF0000"/>
              </a:solidFill>
            </a:endParaRPr>
          </a:p>
          <a:p>
            <a:r>
              <a:rPr lang="th-TH" dirty="0"/>
              <a:t>เพิ่มรหัส </a:t>
            </a:r>
            <a:r>
              <a:rPr lang="en-US" dirty="0"/>
              <a:t>SPECIALPP</a:t>
            </a:r>
            <a:r>
              <a:rPr lang="th-TH" dirty="0"/>
              <a:t> คัดกรองโรคมะเร็งลำไส้ , คัดกรองแอลกอฮอล์  การให้คำปรึกษาสำหรับงานโรคติดต่อทางเพศสัมพันธ์</a:t>
            </a:r>
          </a:p>
          <a:p>
            <a:r>
              <a:rPr lang="th-TH" dirty="0">
                <a:solidFill>
                  <a:srgbClr val="FF0000"/>
                </a:solidFill>
              </a:rPr>
              <a:t>ปรับชื่อหน่วยงานจากสำนักนโยบายและยุทธศาสตร์ เป็น กองยุทธศาสตร์และแผนงาน</a:t>
            </a:r>
          </a:p>
          <a:p>
            <a:endParaRPr lang="th-TH" dirty="0"/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08018866-CCF0-403F-BC9E-8FFA2F8D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956" y="156789"/>
            <a:ext cx="7522029" cy="942668"/>
          </a:xfrm>
        </p:spPr>
        <p:txBody>
          <a:bodyPr anchor="ctr">
            <a:normAutofit fontScale="90000"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มีอะไรใหม่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ในโครงสร้างมาตรฐานข้อมูลสุขภาพ (43แฟ้ม)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 2.3 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32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9292" y="1796992"/>
            <a:ext cx="3557995" cy="36933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PERSON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ADDRESS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DEATH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CHRONIC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CARD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HOME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VILLAGE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DISABILITY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PROVIDER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WOMEN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DRUGALLERGY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PRENATAL</a:t>
            </a:r>
          </a:p>
          <a:p>
            <a:endParaRPr lang="en-US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5642" y="1164222"/>
            <a:ext cx="25664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000" b="1" dirty="0">
                <a:solidFill>
                  <a:srgbClr val="0568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แฟ้มสะสม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8F235F9-1EA5-4FBF-B563-A157D5A8A1E7}"/>
              </a:ext>
            </a:extLst>
          </p:cNvPr>
          <p:cNvSpPr/>
          <p:nvPr/>
        </p:nvSpPr>
        <p:spPr>
          <a:xfrm>
            <a:off x="4943059" y="1156170"/>
            <a:ext cx="2729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000" b="1" dirty="0">
                <a:solidFill>
                  <a:srgbClr val="0568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แฟ้มบริการกึ่งสำรวจ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8752641-C079-4CC1-B7B4-8EF1716719B7}"/>
              </a:ext>
            </a:extLst>
          </p:cNvPr>
          <p:cNvSpPr/>
          <p:nvPr/>
        </p:nvSpPr>
        <p:spPr>
          <a:xfrm>
            <a:off x="4782287" y="1819978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LABFU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CHRONICFU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LABOR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NEWBORN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REHABILITATION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NCDSCREEN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ANC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POSTNATAL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NEWBORN_CARE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EPI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NUTRITION</a:t>
            </a:r>
          </a:p>
          <a:p>
            <a:pPr marL="257175" indent="-257175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SPECIALPP</a:t>
            </a:r>
          </a:p>
        </p:txBody>
      </p:sp>
      <p:sp>
        <p:nvSpPr>
          <p:cNvPr id="8" name="ชื่อเรื่อง 1">
            <a:extLst>
              <a:ext uri="{FF2B5EF4-FFF2-40B4-BE49-F238E27FC236}">
                <a16:creationId xmlns:a16="http://schemas.microsoft.com/office/drawing/2014/main" id="{1BE14110-B83F-40E9-B1FA-00D72F352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956" y="156789"/>
            <a:ext cx="7522029" cy="942668"/>
          </a:xfrm>
        </p:spPr>
        <p:txBody>
          <a:bodyPr anchor="ctr">
            <a:normAutofit fontScale="90000"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ประเภทแฟ้มในโครงสร้างมาตรฐานข้อมูลสุขภาพ (43แฟ้ม)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 2.3 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569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9915" y="1617304"/>
            <a:ext cx="32300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SERVICE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DIAGNOSIS_OPD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DRUG_OPD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PROCEDURE_OPD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CHARGE_OPD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SURVEILLANCE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ACCIDENT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ADDMISSION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DIAGNOSIS_IPD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DRUG_IPD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PROCEDURE_IPD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CHARGE_IPD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FUNCTIONAL</a:t>
            </a:r>
          </a:p>
          <a:p>
            <a:endParaRPr lang="en-US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2451" y="1604052"/>
            <a:ext cx="40440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ICF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APPOINTMENT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DENTAL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FP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COMMUNITY_ACTIVITY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COMMUNITY_SERVICE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CARE_REFER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CLINICAL_REFER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DRUG_REFER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INVESTIGATION_REFER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PROCEDURE_REFER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REFER_HISTORY</a:t>
            </a:r>
          </a:p>
          <a:p>
            <a:pPr marL="257175" indent="-257175">
              <a:buFont typeface="+mj-lt"/>
              <a:buAutoNum type="arabicPeriod" startAt="14"/>
            </a:pPr>
            <a:r>
              <a:rPr lang="en-US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REFER_RESULT</a:t>
            </a:r>
          </a:p>
          <a:p>
            <a:pPr marL="257175" indent="-257175">
              <a:buFont typeface="+mj-lt"/>
              <a:buAutoNum type="arabicPeriod" startAt="14"/>
            </a:pPr>
            <a:endParaRPr lang="en-US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79302" y="1124719"/>
            <a:ext cx="18781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000" b="1" dirty="0">
                <a:solidFill>
                  <a:srgbClr val="0568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แฟ้มบริการ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E1F622A5-EFDF-409F-A2D3-4FB78B59E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956" y="156789"/>
            <a:ext cx="7522029" cy="942668"/>
          </a:xfrm>
        </p:spPr>
        <p:txBody>
          <a:bodyPr anchor="ctr">
            <a:normAutofit fontScale="90000"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ประเภทแฟ้มในโครงสร้างมาตรฐานข้อมูลสุขภาพ (43แฟ้ม)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 2.3 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0403647"/>
      </p:ext>
    </p:extLst>
  </p:cSld>
  <p:clrMapOvr>
    <a:masterClrMapping/>
  </p:clrMapOvr>
</p:sld>
</file>

<file path=ppt/theme/theme1.xml><?xml version="1.0" encoding="utf-8"?>
<a:theme xmlns:a="http://schemas.openxmlformats.org/drawingml/2006/main" name="แกลเลอรี">
  <a:themeElements>
    <a:clrScheme name="แกลเลอรี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แกลเลอรี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แกลเลอรี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TM10001114[[fn=แกลเลอรี]]</Template>
  <TotalTime>3040</TotalTime>
  <Words>494</Words>
  <Application>Microsoft Office PowerPoint</Application>
  <PresentationFormat>นำเสนอทางหน้าจอ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Arial</vt:lpstr>
      <vt:lpstr>Calibri</vt:lpstr>
      <vt:lpstr>Cordia New</vt:lpstr>
      <vt:lpstr>Gill Sans MT</vt:lpstr>
      <vt:lpstr>TH SarabunPSK</vt:lpstr>
      <vt:lpstr>แกลเลอรี</vt:lpstr>
      <vt:lpstr>มีอะไรใหม่? ในโครงสร้างมาตรฐานข้อมูลสุขภาพ (43แฟ้ม) Version 2.3 </vt:lpstr>
      <vt:lpstr>มีอะไรใหม่? ในโครงสร้างมาตรฐานข้อมูลสุขภาพ (43แฟ้ม) Version 2.3 </vt:lpstr>
      <vt:lpstr>มีอะไรใหม่? ในโครงสร้างมาตรฐานข้อมูลสุขภาพ (43แฟ้ม) Version 2.3 </vt:lpstr>
      <vt:lpstr>มีอะไรใหม่? ในโครงสร้างมาตรฐานข้อมูลสุขภาพ (43แฟ้ม) Version 2.3 </vt:lpstr>
      <vt:lpstr>ประเภทแฟ้มในโครงสร้างมาตรฐานข้อมูลสุขภาพ (43แฟ้ม)  Version 2.3 </vt:lpstr>
      <vt:lpstr>ประเภทแฟ้มในโครงสร้างมาตรฐานข้อมูลสุขภาพ (43แฟ้ม)  Version 2.3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ไพบูลย์ อยุธยา</dc:creator>
  <cp:lastModifiedBy>ไพบูลย์ อยุธยา</cp:lastModifiedBy>
  <cp:revision>404</cp:revision>
  <dcterms:created xsi:type="dcterms:W3CDTF">2017-06-04T12:53:06Z</dcterms:created>
  <dcterms:modified xsi:type="dcterms:W3CDTF">2017-12-08T02:58:53Z</dcterms:modified>
</cp:coreProperties>
</file>