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A9522-5AA4-4A18-96A7-9807EF415C49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0AD98-2456-4CA0-8D02-957CF6B180E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FE81-BAB3-47D8-90C6-DC5E75B0B775}" type="datetimeFigureOut">
              <a:rPr lang="th-TH" smtClean="0"/>
              <a:pPr/>
              <a:t>02/03/55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899D-4C36-4664-AF40-A69BA7D8F27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4786346"/>
          </a:xfrm>
        </p:spPr>
        <p:txBody>
          <a:bodyPr/>
          <a:lstStyle/>
          <a:p>
            <a:r>
              <a:rPr lang="th-TH" dirty="0" smtClean="0"/>
              <a:t>ทุกส่วนราชการให้เก็บ</a:t>
            </a:r>
            <a:r>
              <a:rPr lang="th-TH" dirty="0" smtClean="0">
                <a:latin typeface="Cordia New" pitchFamily="34" charset="-34"/>
                <a:ea typeface="Angsana New" pitchFamily="18" charset="-34"/>
                <a:cs typeface="+mj-cs"/>
              </a:rPr>
              <a:t>แบบประเมินพฤติกรรมการปฏิบัติราชการหรือสมรรถนะ ไว้กับแบบสรุปการประเมินผลการปฏิบัติราชการ</a:t>
            </a:r>
            <a:r>
              <a:rPr lang="th-TH" u="sng" dirty="0" smtClean="0">
                <a:latin typeface="Cordia New" pitchFamily="34" charset="-34"/>
                <a:ea typeface="Angsana New" pitchFamily="18" charset="-34"/>
                <a:cs typeface="+mj-cs"/>
              </a:rPr>
              <a:t>ทุก</a:t>
            </a:r>
            <a:r>
              <a:rPr lang="th-TH" u="sng" dirty="0" smtClean="0">
                <a:latin typeface="Cordia New" pitchFamily="34" charset="-34"/>
                <a:ea typeface="Angsana New" pitchFamily="18" charset="-34"/>
                <a:cs typeface="+mj-cs"/>
              </a:rPr>
              <a:t>ราย </a:t>
            </a:r>
            <a:r>
              <a:rPr lang="th-TH" u="sng" smtClean="0">
                <a:latin typeface="Cordia New" pitchFamily="34" charset="-34"/>
                <a:ea typeface="Angsana New" pitchFamily="18" charset="-34"/>
                <a:cs typeface="+mj-cs"/>
              </a:rPr>
              <a:t/>
            </a:r>
            <a:br>
              <a:rPr lang="th-TH" u="sng" smtClean="0">
                <a:latin typeface="Cordia New" pitchFamily="34" charset="-34"/>
                <a:ea typeface="Angsana New" pitchFamily="18" charset="-34"/>
                <a:cs typeface="+mj-cs"/>
              </a:rPr>
            </a:br>
            <a:r>
              <a:rPr lang="th-TH" u="sng" smtClean="0">
                <a:latin typeface="Cordia New" pitchFamily="34" charset="-34"/>
                <a:ea typeface="Angsana New" pitchFamily="18" charset="-34"/>
              </a:rPr>
              <a:t>เฉพาะระดับ</a:t>
            </a:r>
            <a:r>
              <a:rPr lang="th-TH" u="sng" dirty="0" smtClean="0">
                <a:latin typeface="Cordia New" pitchFamily="34" charset="-34"/>
                <a:ea typeface="Angsana New" pitchFamily="18" charset="-34"/>
              </a:rPr>
              <a:t>เชี่ยวชาญ,สาธารณสุขอำเภอให้แนบมาพร้อมแบบสรุปการประเมินผลการปฏิบัติราชการส่ง</a:t>
            </a:r>
            <a:r>
              <a:rPr lang="th-TH" u="sng" dirty="0" err="1" smtClean="0">
                <a:latin typeface="Cordia New" pitchFamily="34" charset="-34"/>
                <a:ea typeface="Angsana New" pitchFamily="18" charset="-34"/>
              </a:rPr>
              <a:t>สสจ.</a:t>
            </a:r>
            <a:r>
              <a:rPr lang="th-TH" u="sng" dirty="0" smtClean="0">
                <a:latin typeface="Cordia New" pitchFamily="34" charset="-34"/>
                <a:ea typeface="Angsana New" pitchFamily="18" charset="-34"/>
              </a:rPr>
              <a:t>ด้วย</a:t>
            </a:r>
            <a:r>
              <a:rPr lang="th-TH" dirty="0" smtClean="0">
                <a:cs typeface="+mj-cs"/>
              </a:rPr>
              <a:t/>
            </a:r>
            <a:br>
              <a:rPr lang="th-TH" dirty="0" smtClean="0">
                <a:cs typeface="+mj-cs"/>
              </a:rPr>
            </a:b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313" y="142875"/>
            <a:ext cx="4508500" cy="500063"/>
            <a:chOff x="851" y="974"/>
            <a:chExt cx="6979" cy="787"/>
          </a:xfrm>
        </p:grpSpPr>
        <p:sp>
          <p:nvSpPr>
            <p:cNvPr id="84995" name="AutoShape 3"/>
            <p:cNvSpPr>
              <a:spLocks noChangeArrowheads="1"/>
            </p:cNvSpPr>
            <p:nvPr/>
          </p:nvSpPr>
          <p:spPr bwMode="auto">
            <a:xfrm>
              <a:off x="851" y="974"/>
              <a:ext cx="6979" cy="7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th-TH" sz="2000"/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1168" y="1041"/>
              <a:ext cx="6377" cy="6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th-TH" sz="2000" b="1" dirty="0">
                  <a:latin typeface="Cordia New" pitchFamily="34" charset="-34"/>
                  <a:ea typeface="Angsana New" pitchFamily="18" charset="-34"/>
                  <a:cs typeface="+mj-cs"/>
                </a:rPr>
                <a:t>แบบประเมินพฤติกรรมการปฏิบัติราชการหรือสมรรถนะ</a:t>
              </a:r>
              <a:endParaRPr lang="th-TH" dirty="0">
                <a:cs typeface="+mj-cs"/>
              </a:endParaRPr>
            </a:p>
          </p:txBody>
        </p:sp>
      </p:grp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5214938" y="2143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th-TH" sz="1800" b="1">
                <a:latin typeface="Angsana New" pitchFamily="18" charset="-34"/>
              </a:rPr>
              <a:t>รอบการประเมิน</a:t>
            </a:r>
            <a:r>
              <a:rPr lang="th-TH" sz="1800">
                <a:latin typeface="Angsana New" pitchFamily="18" charset="-34"/>
              </a:rPr>
              <a:t>	</a:t>
            </a:r>
            <a:r>
              <a:rPr lang="en-US" sz="1800">
                <a:latin typeface="Angsana New" pitchFamily="18" charset="-34"/>
                <a:sym typeface="Wingdings" pitchFamily="2" charset="2"/>
              </a:rPr>
              <a:t></a:t>
            </a:r>
            <a:r>
              <a:rPr lang="th-TH" sz="1800">
                <a:latin typeface="Angsana New" pitchFamily="18" charset="-34"/>
              </a:rPr>
              <a:t> รอบที่ 1</a:t>
            </a:r>
            <a:r>
              <a:rPr lang="en-US" sz="1800">
                <a:latin typeface="Angsana New" pitchFamily="18" charset="-34"/>
                <a:sym typeface="Wingdings" pitchFamily="2" charset="2"/>
              </a:rPr>
              <a:t>    </a:t>
            </a:r>
            <a:r>
              <a:rPr lang="th-TH" sz="1800">
                <a:latin typeface="Angsana New" pitchFamily="18" charset="-34"/>
                <a:sym typeface="Wingdings" pitchFamily="2" charset="2"/>
              </a:rPr>
              <a:t>	</a:t>
            </a:r>
            <a:r>
              <a:rPr lang="en-US" sz="1800">
                <a:latin typeface="Angsana New" pitchFamily="18" charset="-34"/>
                <a:sym typeface="Wingdings" pitchFamily="2" charset="2"/>
              </a:rPr>
              <a:t></a:t>
            </a:r>
            <a:r>
              <a:rPr lang="th-TH" sz="1800">
                <a:latin typeface="Angsana New" pitchFamily="18" charset="-34"/>
              </a:rPr>
              <a:t> รอบที่ 2</a:t>
            </a:r>
            <a:r>
              <a:rPr lang="en-US" sz="1800">
                <a:latin typeface="Angsana New" pitchFamily="18" charset="-34"/>
                <a:sym typeface="Wingdings" pitchFamily="2" charset="2"/>
              </a:rPr>
              <a:t>   </a:t>
            </a:r>
          </a:p>
        </p:txBody>
      </p:sp>
      <p:cxnSp>
        <p:nvCxnSpPr>
          <p:cNvPr id="24580" name="AutoShape 8"/>
          <p:cNvCxnSpPr>
            <a:cxnSpLocks noChangeShapeType="1"/>
          </p:cNvCxnSpPr>
          <p:nvPr/>
        </p:nvCxnSpPr>
        <p:spPr bwMode="auto">
          <a:xfrm>
            <a:off x="2578100" y="990600"/>
            <a:ext cx="2952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4581" name="AutoShape 6"/>
          <p:cNvCxnSpPr>
            <a:cxnSpLocks noChangeShapeType="1"/>
          </p:cNvCxnSpPr>
          <p:nvPr/>
        </p:nvCxnSpPr>
        <p:spPr bwMode="auto">
          <a:xfrm>
            <a:off x="3067050" y="1323975"/>
            <a:ext cx="2447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4582" name="AutoShape 9"/>
          <p:cNvCxnSpPr>
            <a:cxnSpLocks noChangeShapeType="1"/>
          </p:cNvCxnSpPr>
          <p:nvPr/>
        </p:nvCxnSpPr>
        <p:spPr bwMode="auto">
          <a:xfrm>
            <a:off x="6246813" y="1031875"/>
            <a:ext cx="2736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4583" name="AutoShape 7"/>
          <p:cNvCxnSpPr>
            <a:cxnSpLocks noChangeShapeType="1"/>
          </p:cNvCxnSpPr>
          <p:nvPr/>
        </p:nvCxnSpPr>
        <p:spPr bwMode="auto">
          <a:xfrm>
            <a:off x="6238875" y="1331913"/>
            <a:ext cx="2736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190500" y="723900"/>
            <a:ext cx="6161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th-TH" sz="1800" b="1">
                <a:latin typeface="Angsana New" pitchFamily="18" charset="-34"/>
              </a:rPr>
              <a:t>ชื่อผู้รับการประเมิน </a:t>
            </a:r>
            <a:r>
              <a:rPr lang="en-US" sz="1800">
                <a:latin typeface="Angsana New" pitchFamily="18" charset="-34"/>
              </a:rPr>
              <a:t>(</a:t>
            </a:r>
            <a:r>
              <a:rPr lang="th-TH" sz="1800">
                <a:latin typeface="Angsana New" pitchFamily="18" charset="-34"/>
              </a:rPr>
              <a:t>นาย</a:t>
            </a:r>
            <a:r>
              <a:rPr lang="en-US" sz="1800">
                <a:latin typeface="Angsana New" pitchFamily="18" charset="-34"/>
              </a:rPr>
              <a:t>/</a:t>
            </a:r>
            <a:r>
              <a:rPr lang="th-TH" sz="1800">
                <a:latin typeface="Angsana New" pitchFamily="18" charset="-34"/>
              </a:rPr>
              <a:t>นาง</a:t>
            </a:r>
            <a:r>
              <a:rPr lang="en-US" sz="1800">
                <a:latin typeface="Angsana New" pitchFamily="18" charset="-34"/>
              </a:rPr>
              <a:t>/</a:t>
            </a:r>
            <a:r>
              <a:rPr lang="th-TH" sz="1800">
                <a:latin typeface="Angsana New" pitchFamily="18" charset="-34"/>
              </a:rPr>
              <a:t>นางสาว</a:t>
            </a:r>
            <a:r>
              <a:rPr lang="en-US" sz="1800">
                <a:latin typeface="Angsana New" pitchFamily="18" charset="-34"/>
              </a:rPr>
              <a:t>)</a:t>
            </a:r>
            <a:r>
              <a:rPr lang="th-TH" sz="1800" b="1">
                <a:latin typeface="Angsana New" pitchFamily="18" charset="-34"/>
              </a:rPr>
              <a:t>	สมศักดิ์   สุขใจ		ลงนาม</a:t>
            </a:r>
            <a:endParaRPr lang="en-US"/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190500" y="1057275"/>
            <a:ext cx="6161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th-TH" sz="1800" b="1">
                <a:latin typeface="Angsana New" pitchFamily="18" charset="-34"/>
              </a:rPr>
              <a:t>ชื่อผู้บังคับบัญชา</a:t>
            </a:r>
            <a:r>
              <a:rPr lang="en-US" sz="1800" b="1">
                <a:latin typeface="Angsana New" pitchFamily="18" charset="-34"/>
              </a:rPr>
              <a:t>/</a:t>
            </a:r>
            <a:r>
              <a:rPr lang="th-TH" sz="1800" b="1">
                <a:latin typeface="Angsana New" pitchFamily="18" charset="-34"/>
              </a:rPr>
              <a:t>ผู้ประเมิน </a:t>
            </a:r>
            <a:r>
              <a:rPr lang="en-US" sz="1800">
                <a:latin typeface="Angsana New" pitchFamily="18" charset="-34"/>
              </a:rPr>
              <a:t>(</a:t>
            </a:r>
            <a:r>
              <a:rPr lang="th-TH" sz="1800">
                <a:latin typeface="Angsana New" pitchFamily="18" charset="-34"/>
              </a:rPr>
              <a:t>นาย</a:t>
            </a:r>
            <a:r>
              <a:rPr lang="en-US" sz="1800">
                <a:latin typeface="Angsana New" pitchFamily="18" charset="-34"/>
              </a:rPr>
              <a:t>/</a:t>
            </a:r>
            <a:r>
              <a:rPr lang="th-TH" sz="1800">
                <a:latin typeface="Angsana New" pitchFamily="18" charset="-34"/>
              </a:rPr>
              <a:t>นาง</a:t>
            </a:r>
            <a:r>
              <a:rPr lang="en-US" sz="1800">
                <a:latin typeface="Angsana New" pitchFamily="18" charset="-34"/>
              </a:rPr>
              <a:t>/</a:t>
            </a:r>
            <a:r>
              <a:rPr lang="th-TH" sz="1800">
                <a:latin typeface="Angsana New" pitchFamily="18" charset="-34"/>
              </a:rPr>
              <a:t>นางสาว</a:t>
            </a:r>
            <a:r>
              <a:rPr lang="en-US" sz="1800">
                <a:latin typeface="Angsana New" pitchFamily="18" charset="-34"/>
              </a:rPr>
              <a:t>)</a:t>
            </a:r>
            <a:r>
              <a:rPr lang="th-TH" sz="1800" b="1">
                <a:latin typeface="Angsana New" pitchFamily="18" charset="-34"/>
              </a:rPr>
              <a:t>	สมหวัง    ดีเสมอ	ลงนาม</a:t>
            </a:r>
            <a:endParaRPr lang="th-TH"/>
          </a:p>
        </p:txBody>
      </p:sp>
      <p:cxnSp>
        <p:nvCxnSpPr>
          <p:cNvPr id="18" name="Straight Connector 17"/>
          <p:cNvCxnSpPr/>
          <p:nvPr/>
        </p:nvCxnSpPr>
        <p:spPr>
          <a:xfrm>
            <a:off x="1871663" y="909638"/>
            <a:ext cx="785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47913" y="1243013"/>
            <a:ext cx="785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6675" y="1585913"/>
          <a:ext cx="9001155" cy="5068317"/>
        </p:xfrm>
        <a:graphic>
          <a:graphicData uri="http://schemas.openxmlformats.org/drawingml/2006/table">
            <a:tbl>
              <a:tblPr/>
              <a:tblGrid>
                <a:gridCol w="2606580"/>
                <a:gridCol w="597705"/>
                <a:gridCol w="578464"/>
                <a:gridCol w="794045"/>
                <a:gridCol w="859119"/>
                <a:gridCol w="1326614"/>
                <a:gridCol w="2238628"/>
              </a:tblGrid>
              <a:tr h="104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+mj-cs"/>
                        </a:rPr>
                        <a:t>สมรรถนะ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spc="-20" baseline="0" dirty="0">
                          <a:latin typeface="Calibri"/>
                          <a:ea typeface="Calibri"/>
                          <a:cs typeface="+mj-cs"/>
                        </a:rPr>
                        <a:t>ระดับที่คาดหวัง</a:t>
                      </a:r>
                      <a:endParaRPr lang="en-US" sz="1800" spc="-20" baseline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+mj-cs"/>
                        </a:rPr>
                        <a:t>คะแนน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 (</a:t>
                      </a:r>
                      <a:r>
                        <a:rPr lang="th-TH" sz="1800" b="1">
                          <a:latin typeface="Angsana New"/>
                          <a:ea typeface="Calibri"/>
                          <a:cs typeface="+mj-cs"/>
                        </a:rPr>
                        <a:t>ก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)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+mj-cs"/>
                        </a:rPr>
                        <a:t>น้ำหนัก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 (</a:t>
                      </a:r>
                      <a:r>
                        <a:rPr lang="th-TH" sz="1800" b="1">
                          <a:latin typeface="Angsana New"/>
                          <a:ea typeface="Calibri"/>
                          <a:cs typeface="+mj-cs"/>
                        </a:rPr>
                        <a:t>ข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)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+mj-cs"/>
                        </a:rPr>
                        <a:t>คะแนนรวม (ค)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</a:rPr>
                        <a:t>(</a:t>
                      </a:r>
                      <a:r>
                        <a:rPr lang="th-TH" sz="1800" b="1" dirty="0">
                          <a:latin typeface="Angsana New"/>
                          <a:ea typeface="Calibri"/>
                          <a:cs typeface="+mj-cs"/>
                        </a:rPr>
                        <a:t>ค </a:t>
                      </a: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</a:rPr>
                        <a:t>= </a:t>
                      </a:r>
                      <a:r>
                        <a:rPr lang="th-TH" sz="1800" b="1" dirty="0">
                          <a:latin typeface="Angsana New"/>
                          <a:ea typeface="Calibri"/>
                          <a:cs typeface="+mj-cs"/>
                        </a:rPr>
                        <a:t>ก</a:t>
                      </a: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</a:rPr>
                        <a:t>x</a:t>
                      </a:r>
                      <a:r>
                        <a:rPr lang="th-TH" sz="1800" b="1" dirty="0">
                          <a:latin typeface="Angsana New"/>
                          <a:ea typeface="Calibri"/>
                          <a:cs typeface="+mj-cs"/>
                        </a:rPr>
                        <a:t>ข</a:t>
                      </a: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+mj-cs"/>
                        </a:rPr>
                        <a:t>บันทึกการประเมินโดยผู้ประเมิน 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(</a:t>
                      </a:r>
                      <a:r>
                        <a:rPr lang="th-TH" sz="1800" b="1">
                          <a:latin typeface="Angsana New"/>
                          <a:ea typeface="Calibri"/>
                          <a:cs typeface="+mj-cs"/>
                        </a:rPr>
                        <a:t>ถ้ามี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)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800" b="1" u="sng" dirty="0">
                          <a:latin typeface="Calibri"/>
                          <a:ea typeface="Calibri"/>
                          <a:cs typeface="+mj-cs"/>
                        </a:rPr>
                        <a:t>แนวทางการประเมินพฤติกรรมการปฏิบัติราชการ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274320" indent="-27432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Calibri"/>
                          <a:ea typeface="Calibri"/>
                          <a:cs typeface="+mj-cs"/>
                        </a:rPr>
                        <a:t> 	</a:t>
                      </a: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ได้นำคะแนนมาจากแบบประเมินสมรรถนะอื่นๆ มาสรุปไว้ในแบบประเมินนี้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+mj-cs"/>
                        </a:rPr>
                        <a:t>	</a:t>
                      </a: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ระบุที่มา</a:t>
                      </a:r>
                      <a:r>
                        <a:rPr lang="en-US" sz="1800" dirty="0">
                          <a:latin typeface="Angsana New"/>
                          <a:ea typeface="Calibri"/>
                          <a:cs typeface="+mj-cs"/>
                        </a:rPr>
                        <a:t>…</a:t>
                      </a:r>
                      <a:r>
                        <a:rPr lang="en-US" sz="1800" dirty="0" smtClean="0">
                          <a:latin typeface="Angsana New"/>
                          <a:ea typeface="Calibri"/>
                          <a:cs typeface="+mj-cs"/>
                        </a:rPr>
                        <a:t>……</a:t>
                      </a:r>
                      <a:r>
                        <a:rPr lang="en-US" sz="1800" dirty="0">
                          <a:latin typeface="Angsana New"/>
                          <a:ea typeface="Calibri"/>
                          <a:cs typeface="+mj-cs"/>
                        </a:rPr>
                        <a:t>…….…….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  <a:sym typeface="Wingdings"/>
                        </a:rPr>
                        <a:t></a:t>
                      </a:r>
                      <a:r>
                        <a:rPr lang="th-TH" sz="1800" b="1" dirty="0">
                          <a:latin typeface="Calibri"/>
                          <a:ea typeface="Calibri"/>
                          <a:cs typeface="+mj-cs"/>
                        </a:rPr>
                        <a:t> 	</a:t>
                      </a: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ใช้แบบประเมินนี้ในการประเมินสมรรถนะ โดยตั้งมาตรวัดสมรรถนะซึ่งส่วนราชการ เห็นว่ามีความเหมาะสม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      (ระบุรายละเอียดมาตร</a:t>
                      </a:r>
                      <a:r>
                        <a:rPr lang="th-TH" sz="1800" dirty="0" smtClean="0">
                          <a:latin typeface="Calibri"/>
                          <a:ea typeface="Calibri"/>
                          <a:cs typeface="+mj-cs"/>
                        </a:rPr>
                        <a:t>วัด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Calibri"/>
                          <a:ea typeface="Calibri"/>
                          <a:cs typeface="+mj-cs"/>
                        </a:rPr>
                        <a:t>      สำหรับแต่</a:t>
                      </a: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ละระดับคะแนน)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+mj-cs"/>
                        </a:rPr>
                        <a:t>สมรรถนะหลัก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80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80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80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800" dirty="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1. การมุ่งผลสัมฤทธิ์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0.6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2. บริการที่ดี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0.8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3. การสั่งสมความเชี่ยวชาญในงานอาชีพ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0.8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4. </a:t>
                      </a:r>
                      <a:r>
                        <a:rPr lang="th-TH" sz="1800" dirty="0">
                          <a:latin typeface="Calibri"/>
                          <a:ea typeface="Calibri"/>
                          <a:cs typeface="+mj-cs"/>
                        </a:rPr>
                        <a:t>การยึดมั่นในความถูกต้องชอบธรรม</a:t>
                      </a:r>
                      <a:r>
                        <a:rPr lang="th-TH" sz="1800" dirty="0" smtClean="0">
                          <a:latin typeface="Calibri"/>
                          <a:ea typeface="Calibri"/>
                          <a:cs typeface="+mj-cs"/>
                        </a:rPr>
                        <a:t>และจริยธรรม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0.6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5. การทำงานเป็นทีม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20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latin typeface="Calibri"/>
                          <a:ea typeface="Calibri"/>
                          <a:cs typeface="+mj-cs"/>
                        </a:rPr>
                        <a:t>0.6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+mj-cs"/>
                        </a:rPr>
                        <a:t>สมรรถนะอื่นๆ ตามที่ส่วนราชการกำหนด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6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+mj-cs"/>
                        </a:rPr>
                        <a:t>รวม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= </a:t>
                      </a:r>
                      <a:r>
                        <a:rPr lang="th-TH" sz="1800" b="1">
                          <a:latin typeface="Angsana New"/>
                          <a:ea typeface="Calibri"/>
                          <a:cs typeface="+mj-cs"/>
                        </a:rPr>
                        <a:t>100</a:t>
                      </a: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ngsana New"/>
                          <a:ea typeface="Calibri"/>
                          <a:cs typeface="+mj-cs"/>
                        </a:rPr>
                        <a:t>= </a:t>
                      </a:r>
                      <a:r>
                        <a:rPr lang="th-TH" sz="1800" b="1">
                          <a:latin typeface="Angsana New"/>
                          <a:ea typeface="Calibri"/>
                          <a:cs typeface="+mj-cs"/>
                        </a:rPr>
                        <a:t>3.4</a:t>
                      </a:r>
                      <a:endParaRPr lang="en-US" sz="18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800">
                        <a:latin typeface="Angsana New"/>
                        <a:ea typeface="Calibri"/>
                        <a:cs typeface="+mj-cs"/>
                      </a:endParaRPr>
                    </a:p>
                  </a:txBody>
                  <a:tcPr marL="42651" marR="42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85793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+mj-cs"/>
                        </a:rPr>
                        <a:t>แปลงคะแนน เป็นคะแนนการประเมินที่มีฐานคะแนนเต็ม 100 คะแนน </a:t>
                      </a:r>
                      <a:r>
                        <a:rPr lang="en-US" sz="1800" b="1" dirty="0">
                          <a:latin typeface="Angsana New"/>
                          <a:ea typeface="Calibri"/>
                          <a:cs typeface="+mj-cs"/>
                          <a:sym typeface="Wingdings"/>
                        </a:rPr>
                        <a:t></a:t>
                      </a:r>
                      <a:endParaRPr lang="en-US" sz="18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h-TH" sz="2400" b="1" dirty="0">
                          <a:latin typeface="Calibri"/>
                          <a:ea typeface="Calibri"/>
                          <a:cs typeface="+mj-cs"/>
                        </a:rPr>
                        <a:t>68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651" marR="426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4857750" y="6143625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192</Words>
  <Application>Microsoft Office PowerPoint</Application>
  <PresentationFormat>นำเสนอทางหน้าจอ (4:3)</PresentationFormat>
  <Paragraphs>50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ทุกส่วนราชการให้เก็บแบบประเมินพฤติกรรมการปฏิบัติราชการหรือสมรรถนะ ไว้กับแบบสรุปการประเมินผลการปฏิบัติราชการทุกราย  เฉพาะระดับเชี่ยวชาญ,สาธารณสุขอำเภอให้แนบมาพร้อมแบบสรุปการประเมินผลการปฏิบัติราชการส่งสสจ.ด้วย </vt:lpstr>
      <vt:lpstr>ภาพนิ่ง 2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Activated User</dc:creator>
  <cp:lastModifiedBy>Activated User</cp:lastModifiedBy>
  <cp:revision>3</cp:revision>
  <dcterms:created xsi:type="dcterms:W3CDTF">2012-03-02T08:33:19Z</dcterms:created>
  <dcterms:modified xsi:type="dcterms:W3CDTF">2012-03-02T08:50:11Z</dcterms:modified>
</cp:coreProperties>
</file>