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56" r:id="rId17"/>
    <p:sldId id="259" r:id="rId18"/>
    <p:sldId id="257" r:id="rId19"/>
    <p:sldId id="262" r:id="rId20"/>
    <p:sldId id="263" r:id="rId21"/>
    <p:sldId id="264" r:id="rId22"/>
    <p:sldId id="265" r:id="rId23"/>
    <p:sldId id="266" r:id="rId24"/>
    <p:sldId id="267" r:id="rId25"/>
    <p:sldId id="26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ECB6"/>
    <a:srgbClr val="ABF298"/>
    <a:srgbClr val="058970"/>
    <a:srgbClr val="078732"/>
    <a:srgbClr val="DEA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ลักษณะชุดรูปแบบ 1 - เน้น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ลักษณะสีปานกลาง 1 - เน้น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ลักษณะสีปานกลาง 4 - เน้น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84E427A-3D55-4303-BF80-6455036E1DE7}" styleName="ลักษณะชุดรูปแบบ 1 - เน้น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A107856-5554-42FB-B03E-39F5DBC370BA}" styleName="ลักษณะสีปานกลาง 4 - เน้น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ลักษณะสีปานกลาง 4 - เน้น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75DCB02-9BB8-47FD-8907-85C794F793BA}" styleName="ลักษณะชุดรูปแบบ 1 - เน้น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ลักษณะชุดรูปแบบ 1 - เน้น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C27713-C4BB-4560-9B82-27853CC92C94}" type="doc">
      <dgm:prSet loTypeId="urn:microsoft.com/office/officeart/2005/8/layout/chevron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24F4796-D791-45BE-8606-EF95B7560A19}">
      <dgm:prSet phldrT="[ข้อความ]" custT="1"/>
      <dgm:spPr/>
      <dgm:t>
        <a:bodyPr/>
        <a:lstStyle/>
        <a:p>
          <a:r>
            <a:rPr lang="en-US" sz="4000" dirty="0" smtClean="0">
              <a:latin typeface="Bahnschrift SemiBold" pitchFamily="34" charset="0"/>
            </a:rPr>
            <a:t>S</a:t>
          </a:r>
          <a:endParaRPr lang="en-US" sz="4000" dirty="0">
            <a:latin typeface="Bahnschrift SemiBold" pitchFamily="34" charset="0"/>
          </a:endParaRPr>
        </a:p>
      </dgm:t>
    </dgm:pt>
    <dgm:pt modelId="{220A4ADE-41C3-466F-A67D-A0D2A14EC508}" type="parTrans" cxnId="{72A5FC39-8039-4F0F-BB72-5F605029CA3F}">
      <dgm:prSet/>
      <dgm:spPr/>
      <dgm:t>
        <a:bodyPr/>
        <a:lstStyle/>
        <a:p>
          <a:endParaRPr lang="en-US"/>
        </a:p>
      </dgm:t>
    </dgm:pt>
    <dgm:pt modelId="{1BE8E405-218C-4871-AB94-AAD6AF071116}" type="sibTrans" cxnId="{72A5FC39-8039-4F0F-BB72-5F605029CA3F}">
      <dgm:prSet/>
      <dgm:spPr/>
      <dgm:t>
        <a:bodyPr/>
        <a:lstStyle/>
        <a:p>
          <a:endParaRPr lang="en-US"/>
        </a:p>
      </dgm:t>
    </dgm:pt>
    <dgm:pt modelId="{D8A3A06F-C7C2-4A4F-AFB2-579B64C09414}">
      <dgm:prSet phldrT="[ข้อความ]" custT="1"/>
      <dgm:spPr/>
      <dgm:t>
        <a:bodyPr/>
        <a:lstStyle/>
        <a:p>
          <a:r>
            <a:rPr lang="en-US" sz="4000" dirty="0" smtClean="0">
              <a:latin typeface="Bahnschrift SemiBold" pitchFamily="34" charset="0"/>
            </a:rPr>
            <a:t>I</a:t>
          </a:r>
          <a:endParaRPr lang="en-US" sz="4000" dirty="0">
            <a:latin typeface="Bahnschrift SemiBold" pitchFamily="34" charset="0"/>
          </a:endParaRPr>
        </a:p>
      </dgm:t>
    </dgm:pt>
    <dgm:pt modelId="{2B45E1C1-22F3-418F-879A-63E26FA4057E}" type="parTrans" cxnId="{ACBB7AAB-88DD-45FD-9B86-2265D6A87EF6}">
      <dgm:prSet/>
      <dgm:spPr/>
      <dgm:t>
        <a:bodyPr/>
        <a:lstStyle/>
        <a:p>
          <a:endParaRPr lang="en-US"/>
        </a:p>
      </dgm:t>
    </dgm:pt>
    <dgm:pt modelId="{60107EBA-ACEC-43E3-9DD0-FBA10514BF87}" type="sibTrans" cxnId="{ACBB7AAB-88DD-45FD-9B86-2265D6A87EF6}">
      <dgm:prSet/>
      <dgm:spPr/>
      <dgm:t>
        <a:bodyPr/>
        <a:lstStyle/>
        <a:p>
          <a:endParaRPr lang="en-US"/>
        </a:p>
      </dgm:t>
    </dgm:pt>
    <dgm:pt modelId="{E1B1BAEE-5307-4F59-8620-E521C4DA177E}">
      <dgm:prSet phldrT="[ข้อความ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b="1" smtClean="0">
              <a:latin typeface="TH SarabunPSK" pitchFamily="34" charset="-34"/>
            </a:rPr>
            <a:t>= Infection and Prevention control</a:t>
          </a:r>
          <a:endParaRPr lang="en-US" dirty="0"/>
        </a:p>
      </dgm:t>
    </dgm:pt>
    <dgm:pt modelId="{93DB0797-9324-4655-9536-9BBE57B7C268}" type="parTrans" cxnId="{70806C74-E748-4E07-ACC3-E9E0155427E7}">
      <dgm:prSet/>
      <dgm:spPr/>
      <dgm:t>
        <a:bodyPr/>
        <a:lstStyle/>
        <a:p>
          <a:endParaRPr lang="en-US"/>
        </a:p>
      </dgm:t>
    </dgm:pt>
    <dgm:pt modelId="{AC2B7EED-EC47-41B8-9D79-7FED4DF92D0B}" type="sibTrans" cxnId="{70806C74-E748-4E07-ACC3-E9E0155427E7}">
      <dgm:prSet/>
      <dgm:spPr/>
      <dgm:t>
        <a:bodyPr/>
        <a:lstStyle/>
        <a:p>
          <a:endParaRPr lang="en-US"/>
        </a:p>
      </dgm:t>
    </dgm:pt>
    <dgm:pt modelId="{DA017D88-0934-4648-9628-541443AB6474}">
      <dgm:prSet phldrT="[ข้อความ]" custT="1"/>
      <dgm:spPr/>
      <dgm:t>
        <a:bodyPr/>
        <a:lstStyle/>
        <a:p>
          <a:r>
            <a:rPr lang="en-US" sz="4000" dirty="0" smtClean="0">
              <a:latin typeface="Bahnschrift SemiBold" pitchFamily="34" charset="0"/>
            </a:rPr>
            <a:t>M</a:t>
          </a:r>
          <a:endParaRPr lang="en-US" sz="4000" dirty="0">
            <a:latin typeface="Bahnschrift SemiBold" pitchFamily="34" charset="0"/>
          </a:endParaRPr>
        </a:p>
      </dgm:t>
    </dgm:pt>
    <dgm:pt modelId="{0CF7A3CA-123B-46B8-B470-14E56733373A}" type="parTrans" cxnId="{B5043464-1A19-48CD-AD74-705CCFE71B6E}">
      <dgm:prSet/>
      <dgm:spPr/>
      <dgm:t>
        <a:bodyPr/>
        <a:lstStyle/>
        <a:p>
          <a:endParaRPr lang="en-US"/>
        </a:p>
      </dgm:t>
    </dgm:pt>
    <dgm:pt modelId="{2A9256EA-BF2B-488D-BF1F-BD115987EBA6}" type="sibTrans" cxnId="{B5043464-1A19-48CD-AD74-705CCFE71B6E}">
      <dgm:prSet/>
      <dgm:spPr/>
      <dgm:t>
        <a:bodyPr/>
        <a:lstStyle/>
        <a:p>
          <a:endParaRPr lang="en-US"/>
        </a:p>
      </dgm:t>
    </dgm:pt>
    <dgm:pt modelId="{47C63FAD-73A5-4DEF-85CD-FD546919DB50}">
      <dgm:prSet phldrT="[ข้อความ]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b="1" dirty="0" smtClean="0">
              <a:latin typeface="TH SarabunPSK" pitchFamily="34" charset="-34"/>
            </a:rPr>
            <a:t>= Medication and Blood Safety</a:t>
          </a:r>
          <a:endParaRPr lang="en-US" dirty="0"/>
        </a:p>
      </dgm:t>
    </dgm:pt>
    <dgm:pt modelId="{E7374979-B1EE-4215-BF82-99A24DA65C03}" type="parTrans" cxnId="{C1BA1E5E-10D2-47A7-84FB-65D25FE9EB1E}">
      <dgm:prSet/>
      <dgm:spPr/>
      <dgm:t>
        <a:bodyPr/>
        <a:lstStyle/>
        <a:p>
          <a:endParaRPr lang="en-US"/>
        </a:p>
      </dgm:t>
    </dgm:pt>
    <dgm:pt modelId="{7E47F804-AB20-4BC2-90AA-1BE5EF482D53}" type="sibTrans" cxnId="{C1BA1E5E-10D2-47A7-84FB-65D25FE9EB1E}">
      <dgm:prSet/>
      <dgm:spPr/>
      <dgm:t>
        <a:bodyPr/>
        <a:lstStyle/>
        <a:p>
          <a:endParaRPr lang="en-US"/>
        </a:p>
      </dgm:t>
    </dgm:pt>
    <dgm:pt modelId="{BFACADBC-A6DB-4A8A-B7E5-8C07B624E6A9}">
      <dgm:prSet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b="1" dirty="0" smtClean="0">
              <a:latin typeface="TH SarabunPSK" pitchFamily="34" charset="-34"/>
            </a:rPr>
            <a:t> = Safety Surgery Invasive Procedures</a:t>
          </a:r>
          <a:endParaRPr lang="en-US" dirty="0"/>
        </a:p>
      </dgm:t>
    </dgm:pt>
    <dgm:pt modelId="{3A219A23-7523-4F27-8FC9-14D434F83F1E}" type="parTrans" cxnId="{1B51A235-5F1E-494F-89F4-7A9FA90071A6}">
      <dgm:prSet/>
      <dgm:spPr/>
      <dgm:t>
        <a:bodyPr/>
        <a:lstStyle/>
        <a:p>
          <a:endParaRPr lang="en-US"/>
        </a:p>
      </dgm:t>
    </dgm:pt>
    <dgm:pt modelId="{AE92E6F4-ADCB-4FCE-B06D-1DA0F35F375A}" type="sibTrans" cxnId="{1B51A235-5F1E-494F-89F4-7A9FA90071A6}">
      <dgm:prSet/>
      <dgm:spPr/>
      <dgm:t>
        <a:bodyPr/>
        <a:lstStyle/>
        <a:p>
          <a:endParaRPr lang="en-US"/>
        </a:p>
      </dgm:t>
    </dgm:pt>
    <dgm:pt modelId="{BB86FDDA-7E6B-4503-828F-39F34198ACCD}" type="pres">
      <dgm:prSet presAssocID="{B9C27713-C4BB-4560-9B82-27853CC92C94}" presName="linearFlow" presStyleCnt="0">
        <dgm:presLayoutVars>
          <dgm:dir/>
          <dgm:animLvl val="lvl"/>
          <dgm:resizeHandles val="exact"/>
        </dgm:presLayoutVars>
      </dgm:prSet>
      <dgm:spPr/>
    </dgm:pt>
    <dgm:pt modelId="{8B0747F5-F8E9-4EC5-B4AD-39521227FF97}" type="pres">
      <dgm:prSet presAssocID="{824F4796-D791-45BE-8606-EF95B7560A19}" presName="composite" presStyleCnt="0"/>
      <dgm:spPr/>
    </dgm:pt>
    <dgm:pt modelId="{FA96AAFE-24A6-4A1D-A04D-F8280AF6A748}" type="pres">
      <dgm:prSet presAssocID="{824F4796-D791-45BE-8606-EF95B7560A19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88F742B4-D425-40BC-8641-E8845EB4B0FC}" type="pres">
      <dgm:prSet presAssocID="{824F4796-D791-45BE-8606-EF95B7560A1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71B609-40FC-490F-BC0F-AAF60C60CAAF}" type="pres">
      <dgm:prSet presAssocID="{1BE8E405-218C-4871-AB94-AAD6AF071116}" presName="sp" presStyleCnt="0"/>
      <dgm:spPr/>
    </dgm:pt>
    <dgm:pt modelId="{E7C14B49-8DB1-44BB-823F-F374CF08CC8F}" type="pres">
      <dgm:prSet presAssocID="{D8A3A06F-C7C2-4A4F-AFB2-579B64C09414}" presName="composite" presStyleCnt="0"/>
      <dgm:spPr/>
    </dgm:pt>
    <dgm:pt modelId="{59DFEA11-F40A-41C0-A657-60A268E30445}" type="pres">
      <dgm:prSet presAssocID="{D8A3A06F-C7C2-4A4F-AFB2-579B64C09414}" presName="parentText" presStyleLbl="alignNode1" presStyleIdx="1" presStyleCnt="3" custLinFactNeighborY="283">
        <dgm:presLayoutVars>
          <dgm:chMax val="1"/>
          <dgm:bulletEnabled val="1"/>
        </dgm:presLayoutVars>
      </dgm:prSet>
      <dgm:spPr/>
    </dgm:pt>
    <dgm:pt modelId="{85C13883-BF76-407B-87A0-A79250BB119E}" type="pres">
      <dgm:prSet presAssocID="{D8A3A06F-C7C2-4A4F-AFB2-579B64C0941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D3E9FF-D600-4994-8CAA-4BCEE6AE9F0B}" type="pres">
      <dgm:prSet presAssocID="{60107EBA-ACEC-43E3-9DD0-FBA10514BF87}" presName="sp" presStyleCnt="0"/>
      <dgm:spPr/>
    </dgm:pt>
    <dgm:pt modelId="{6CE306BB-9896-41F6-9237-274DB4E1212C}" type="pres">
      <dgm:prSet presAssocID="{DA017D88-0934-4648-9628-541443AB6474}" presName="composite" presStyleCnt="0"/>
      <dgm:spPr/>
    </dgm:pt>
    <dgm:pt modelId="{DD031031-C7CC-47BD-B331-6FC4B25E66BE}" type="pres">
      <dgm:prSet presAssocID="{DA017D88-0934-4648-9628-541443AB6474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BA874E7A-0641-4C46-A9BD-7BB36AF0F8CF}" type="pres">
      <dgm:prSet presAssocID="{DA017D88-0934-4648-9628-541443AB647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58CC06-F0C9-4F90-B68B-59E642EEBDC7}" type="presOf" srcId="{DA017D88-0934-4648-9628-541443AB6474}" destId="{DD031031-C7CC-47BD-B331-6FC4B25E66BE}" srcOrd="0" destOrd="0" presId="urn:microsoft.com/office/officeart/2005/8/layout/chevron2"/>
    <dgm:cxn modelId="{317E389E-2C70-442A-A16F-B4EF653132DE}" type="presOf" srcId="{D8A3A06F-C7C2-4A4F-AFB2-579B64C09414}" destId="{59DFEA11-F40A-41C0-A657-60A268E30445}" srcOrd="0" destOrd="0" presId="urn:microsoft.com/office/officeart/2005/8/layout/chevron2"/>
    <dgm:cxn modelId="{51300489-61CC-4B0A-A397-5AE9F10F14AD}" type="presOf" srcId="{E1B1BAEE-5307-4F59-8620-E521C4DA177E}" destId="{85C13883-BF76-407B-87A0-A79250BB119E}" srcOrd="0" destOrd="0" presId="urn:microsoft.com/office/officeart/2005/8/layout/chevron2"/>
    <dgm:cxn modelId="{C1BA1E5E-10D2-47A7-84FB-65D25FE9EB1E}" srcId="{DA017D88-0934-4648-9628-541443AB6474}" destId="{47C63FAD-73A5-4DEF-85CD-FD546919DB50}" srcOrd="0" destOrd="0" parTransId="{E7374979-B1EE-4215-BF82-99A24DA65C03}" sibTransId="{7E47F804-AB20-4BC2-90AA-1BE5EF482D53}"/>
    <dgm:cxn modelId="{72A5FC39-8039-4F0F-BB72-5F605029CA3F}" srcId="{B9C27713-C4BB-4560-9B82-27853CC92C94}" destId="{824F4796-D791-45BE-8606-EF95B7560A19}" srcOrd="0" destOrd="0" parTransId="{220A4ADE-41C3-466F-A67D-A0D2A14EC508}" sibTransId="{1BE8E405-218C-4871-AB94-AAD6AF071116}"/>
    <dgm:cxn modelId="{ACBB7AAB-88DD-45FD-9B86-2265D6A87EF6}" srcId="{B9C27713-C4BB-4560-9B82-27853CC92C94}" destId="{D8A3A06F-C7C2-4A4F-AFB2-579B64C09414}" srcOrd="1" destOrd="0" parTransId="{2B45E1C1-22F3-418F-879A-63E26FA4057E}" sibTransId="{60107EBA-ACEC-43E3-9DD0-FBA10514BF87}"/>
    <dgm:cxn modelId="{228C47AF-9127-4806-BB13-45F5841D288D}" type="presOf" srcId="{47C63FAD-73A5-4DEF-85CD-FD546919DB50}" destId="{BA874E7A-0641-4C46-A9BD-7BB36AF0F8CF}" srcOrd="0" destOrd="0" presId="urn:microsoft.com/office/officeart/2005/8/layout/chevron2"/>
    <dgm:cxn modelId="{B5043464-1A19-48CD-AD74-705CCFE71B6E}" srcId="{B9C27713-C4BB-4560-9B82-27853CC92C94}" destId="{DA017D88-0934-4648-9628-541443AB6474}" srcOrd="2" destOrd="0" parTransId="{0CF7A3CA-123B-46B8-B470-14E56733373A}" sibTransId="{2A9256EA-BF2B-488D-BF1F-BD115987EBA6}"/>
    <dgm:cxn modelId="{E1E2B13F-3C77-48BA-8CD8-01934493FCFE}" type="presOf" srcId="{824F4796-D791-45BE-8606-EF95B7560A19}" destId="{FA96AAFE-24A6-4A1D-A04D-F8280AF6A748}" srcOrd="0" destOrd="0" presId="urn:microsoft.com/office/officeart/2005/8/layout/chevron2"/>
    <dgm:cxn modelId="{CD35BE5C-1BF4-43EF-90F1-0BF442BE2449}" type="presOf" srcId="{B9C27713-C4BB-4560-9B82-27853CC92C94}" destId="{BB86FDDA-7E6B-4503-828F-39F34198ACCD}" srcOrd="0" destOrd="0" presId="urn:microsoft.com/office/officeart/2005/8/layout/chevron2"/>
    <dgm:cxn modelId="{1B51A235-5F1E-494F-89F4-7A9FA90071A6}" srcId="{824F4796-D791-45BE-8606-EF95B7560A19}" destId="{BFACADBC-A6DB-4A8A-B7E5-8C07B624E6A9}" srcOrd="0" destOrd="0" parTransId="{3A219A23-7523-4F27-8FC9-14D434F83F1E}" sibTransId="{AE92E6F4-ADCB-4FCE-B06D-1DA0F35F375A}"/>
    <dgm:cxn modelId="{70806C74-E748-4E07-ACC3-E9E0155427E7}" srcId="{D8A3A06F-C7C2-4A4F-AFB2-579B64C09414}" destId="{E1B1BAEE-5307-4F59-8620-E521C4DA177E}" srcOrd="0" destOrd="0" parTransId="{93DB0797-9324-4655-9536-9BBE57B7C268}" sibTransId="{AC2B7EED-EC47-41B8-9D79-7FED4DF92D0B}"/>
    <dgm:cxn modelId="{4FB6C06B-503E-4034-8A54-CDB7C4BA9AC8}" type="presOf" srcId="{BFACADBC-A6DB-4A8A-B7E5-8C07B624E6A9}" destId="{88F742B4-D425-40BC-8641-E8845EB4B0FC}" srcOrd="0" destOrd="0" presId="urn:microsoft.com/office/officeart/2005/8/layout/chevron2"/>
    <dgm:cxn modelId="{684E0FD6-5EB0-404A-907F-E808EC6060AA}" type="presParOf" srcId="{BB86FDDA-7E6B-4503-828F-39F34198ACCD}" destId="{8B0747F5-F8E9-4EC5-B4AD-39521227FF97}" srcOrd="0" destOrd="0" presId="urn:microsoft.com/office/officeart/2005/8/layout/chevron2"/>
    <dgm:cxn modelId="{9654F4D5-6DF7-4AFC-AEEF-08A2C1026110}" type="presParOf" srcId="{8B0747F5-F8E9-4EC5-B4AD-39521227FF97}" destId="{FA96AAFE-24A6-4A1D-A04D-F8280AF6A748}" srcOrd="0" destOrd="0" presId="urn:microsoft.com/office/officeart/2005/8/layout/chevron2"/>
    <dgm:cxn modelId="{27E39168-F8F7-431F-A3EA-9B1404384089}" type="presParOf" srcId="{8B0747F5-F8E9-4EC5-B4AD-39521227FF97}" destId="{88F742B4-D425-40BC-8641-E8845EB4B0FC}" srcOrd="1" destOrd="0" presId="urn:microsoft.com/office/officeart/2005/8/layout/chevron2"/>
    <dgm:cxn modelId="{2C36A081-90B4-4A7D-9F54-F07B9D96FF87}" type="presParOf" srcId="{BB86FDDA-7E6B-4503-828F-39F34198ACCD}" destId="{7671B609-40FC-490F-BC0F-AAF60C60CAAF}" srcOrd="1" destOrd="0" presId="urn:microsoft.com/office/officeart/2005/8/layout/chevron2"/>
    <dgm:cxn modelId="{DFDCEB29-C3D7-49A2-9B62-30EF3422EFB4}" type="presParOf" srcId="{BB86FDDA-7E6B-4503-828F-39F34198ACCD}" destId="{E7C14B49-8DB1-44BB-823F-F374CF08CC8F}" srcOrd="2" destOrd="0" presId="urn:microsoft.com/office/officeart/2005/8/layout/chevron2"/>
    <dgm:cxn modelId="{2BD9D376-65EE-4126-B9F1-D327C87F97AC}" type="presParOf" srcId="{E7C14B49-8DB1-44BB-823F-F374CF08CC8F}" destId="{59DFEA11-F40A-41C0-A657-60A268E30445}" srcOrd="0" destOrd="0" presId="urn:microsoft.com/office/officeart/2005/8/layout/chevron2"/>
    <dgm:cxn modelId="{E236E23D-49F5-4340-BCE0-246C3C1E51C9}" type="presParOf" srcId="{E7C14B49-8DB1-44BB-823F-F374CF08CC8F}" destId="{85C13883-BF76-407B-87A0-A79250BB119E}" srcOrd="1" destOrd="0" presId="urn:microsoft.com/office/officeart/2005/8/layout/chevron2"/>
    <dgm:cxn modelId="{62B0C389-D6BF-42DC-A3DB-2CF3B3F81748}" type="presParOf" srcId="{BB86FDDA-7E6B-4503-828F-39F34198ACCD}" destId="{86D3E9FF-D600-4994-8CAA-4BCEE6AE9F0B}" srcOrd="3" destOrd="0" presId="urn:microsoft.com/office/officeart/2005/8/layout/chevron2"/>
    <dgm:cxn modelId="{A808981A-3A21-498F-BDC0-7A2AA4BA06E2}" type="presParOf" srcId="{BB86FDDA-7E6B-4503-828F-39F34198ACCD}" destId="{6CE306BB-9896-41F6-9237-274DB4E1212C}" srcOrd="4" destOrd="0" presId="urn:microsoft.com/office/officeart/2005/8/layout/chevron2"/>
    <dgm:cxn modelId="{6CC4ABD3-7A82-44F1-AC25-05FA48ACDF2D}" type="presParOf" srcId="{6CE306BB-9896-41F6-9237-274DB4E1212C}" destId="{DD031031-C7CC-47BD-B331-6FC4B25E66BE}" srcOrd="0" destOrd="0" presId="urn:microsoft.com/office/officeart/2005/8/layout/chevron2"/>
    <dgm:cxn modelId="{32E2767C-8CC3-4429-B2C6-DBC36C25CD99}" type="presParOf" srcId="{6CE306BB-9896-41F6-9237-274DB4E1212C}" destId="{BA874E7A-0641-4C46-A9BD-7BB36AF0F8C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6AAFE-24A6-4A1D-A04D-F8280AF6A748}">
      <dsp:nvSpPr>
        <dsp:cNvPr id="0" name=""/>
        <dsp:cNvSpPr/>
      </dsp:nvSpPr>
      <dsp:spPr>
        <a:xfrm rot="5400000">
          <a:off x="-222429" y="225592"/>
          <a:ext cx="1482862" cy="103800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Bahnschrift SemiBold" pitchFamily="34" charset="0"/>
            </a:rPr>
            <a:t>S</a:t>
          </a:r>
          <a:endParaRPr lang="en-US" sz="4000" kern="1200" dirty="0">
            <a:latin typeface="Bahnschrift SemiBold" pitchFamily="34" charset="0"/>
          </a:endParaRPr>
        </a:p>
      </dsp:txBody>
      <dsp:txXfrm rot="-5400000">
        <a:off x="0" y="522165"/>
        <a:ext cx="1038004" cy="444858"/>
      </dsp:txXfrm>
    </dsp:sp>
    <dsp:sp modelId="{88F742B4-D425-40BC-8641-E8845EB4B0FC}">
      <dsp:nvSpPr>
        <dsp:cNvPr id="0" name=""/>
        <dsp:cNvSpPr/>
      </dsp:nvSpPr>
      <dsp:spPr>
        <a:xfrm rot="5400000">
          <a:off x="4249286" y="-3208118"/>
          <a:ext cx="964367" cy="7386931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2928" tIns="27940" rIns="27940" bIns="27940" numCol="1" spcCol="1270" anchor="ctr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400" b="1" kern="1200" dirty="0" smtClean="0">
              <a:latin typeface="TH SarabunPSK" pitchFamily="34" charset="-34"/>
            </a:rPr>
            <a:t> = Safety Surgery Invasive Procedures</a:t>
          </a:r>
          <a:endParaRPr lang="en-US" sz="4400" kern="1200" dirty="0"/>
        </a:p>
      </dsp:txBody>
      <dsp:txXfrm rot="-5400000">
        <a:off x="1038005" y="50240"/>
        <a:ext cx="7339854" cy="870213"/>
      </dsp:txXfrm>
    </dsp:sp>
    <dsp:sp modelId="{59DFEA11-F40A-41C0-A657-60A268E30445}">
      <dsp:nvSpPr>
        <dsp:cNvPr id="0" name=""/>
        <dsp:cNvSpPr/>
      </dsp:nvSpPr>
      <dsp:spPr>
        <a:xfrm rot="5400000">
          <a:off x="-222429" y="1517194"/>
          <a:ext cx="1482862" cy="1038004"/>
        </a:xfrm>
        <a:prstGeom prst="chevron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Bahnschrift SemiBold" pitchFamily="34" charset="0"/>
            </a:rPr>
            <a:t>I</a:t>
          </a:r>
          <a:endParaRPr lang="en-US" sz="4000" kern="1200" dirty="0">
            <a:latin typeface="Bahnschrift SemiBold" pitchFamily="34" charset="0"/>
          </a:endParaRPr>
        </a:p>
      </dsp:txBody>
      <dsp:txXfrm rot="-5400000">
        <a:off x="0" y="1813767"/>
        <a:ext cx="1038004" cy="444858"/>
      </dsp:txXfrm>
    </dsp:sp>
    <dsp:sp modelId="{85C13883-BF76-407B-87A0-A79250BB119E}">
      <dsp:nvSpPr>
        <dsp:cNvPr id="0" name=""/>
        <dsp:cNvSpPr/>
      </dsp:nvSpPr>
      <dsp:spPr>
        <a:xfrm rot="5400000">
          <a:off x="4249539" y="-1920966"/>
          <a:ext cx="963860" cy="7386931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2928" tIns="27940" rIns="27940" bIns="27940" numCol="1" spcCol="1270" anchor="ctr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400" b="1" kern="1200" smtClean="0">
              <a:latin typeface="TH SarabunPSK" pitchFamily="34" charset="-34"/>
            </a:rPr>
            <a:t>= Infection and Prevention control</a:t>
          </a:r>
          <a:endParaRPr lang="en-US" sz="4400" kern="1200" dirty="0"/>
        </a:p>
      </dsp:txBody>
      <dsp:txXfrm rot="-5400000">
        <a:off x="1038004" y="1337621"/>
        <a:ext cx="7339879" cy="869756"/>
      </dsp:txXfrm>
    </dsp:sp>
    <dsp:sp modelId="{DD031031-C7CC-47BD-B331-6FC4B25E66BE}">
      <dsp:nvSpPr>
        <dsp:cNvPr id="0" name=""/>
        <dsp:cNvSpPr/>
      </dsp:nvSpPr>
      <dsp:spPr>
        <a:xfrm rot="5400000">
          <a:off x="-222429" y="2800403"/>
          <a:ext cx="1482862" cy="1038004"/>
        </a:xfrm>
        <a:prstGeom prst="chevron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Bahnschrift SemiBold" pitchFamily="34" charset="0"/>
            </a:rPr>
            <a:t>M</a:t>
          </a:r>
          <a:endParaRPr lang="en-US" sz="4000" kern="1200" dirty="0">
            <a:latin typeface="Bahnschrift SemiBold" pitchFamily="34" charset="0"/>
          </a:endParaRPr>
        </a:p>
      </dsp:txBody>
      <dsp:txXfrm rot="-5400000">
        <a:off x="0" y="3096976"/>
        <a:ext cx="1038004" cy="444858"/>
      </dsp:txXfrm>
    </dsp:sp>
    <dsp:sp modelId="{BA874E7A-0641-4C46-A9BD-7BB36AF0F8CF}">
      <dsp:nvSpPr>
        <dsp:cNvPr id="0" name=""/>
        <dsp:cNvSpPr/>
      </dsp:nvSpPr>
      <dsp:spPr>
        <a:xfrm rot="5400000">
          <a:off x="4249539" y="-633561"/>
          <a:ext cx="963860" cy="7386931"/>
        </a:xfrm>
        <a:prstGeom prst="round2Same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2928" tIns="27940" rIns="27940" bIns="27940" numCol="1" spcCol="1270" anchor="ctr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400" b="1" kern="1200" dirty="0" smtClean="0">
              <a:latin typeface="TH SarabunPSK" pitchFamily="34" charset="-34"/>
            </a:rPr>
            <a:t>= Medication and Blood Safety</a:t>
          </a:r>
          <a:endParaRPr lang="en-US" sz="4400" kern="1200" dirty="0"/>
        </a:p>
      </dsp:txBody>
      <dsp:txXfrm rot="-5400000">
        <a:off x="1038004" y="2625026"/>
        <a:ext cx="7339879" cy="869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C74D0-2B22-41EE-B062-CE9913F0E16F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83064-B062-49E5-A859-AA9AAD1DB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216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th-TH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29057" indent="-280406">
              <a:defRPr sz="12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21626" indent="-224325">
              <a:defRPr sz="12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570276" indent="-224325">
              <a:defRPr sz="12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18927" indent="-224325">
              <a:defRPr sz="12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46757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1622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36487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1352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fld id="{63CE5C40-683C-4BD8-98C9-D9AE7FA849C6}" type="slidenum">
              <a:rPr lang="en-US" altLang="th-TH">
                <a:latin typeface="Arial" pitchFamily="34" charset="0"/>
                <a:cs typeface="Angsana New" pitchFamily="18" charset="-34"/>
              </a:rPr>
              <a:pPr/>
              <a:t>9</a:t>
            </a:fld>
            <a:endParaRPr lang="en-US" altLang="th-TH"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83064-B062-49E5-A859-AA9AAD1DB9E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35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1554B-3D76-4DBC-8059-9E748EC96597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5A519-6912-4461-BD08-5F9C5BD90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34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1554B-3D76-4DBC-8059-9E748EC96597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5A519-6912-4461-BD08-5F9C5BD90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051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1554B-3D76-4DBC-8059-9E748EC96597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5A519-6912-4461-BD08-5F9C5BD90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88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1554B-3D76-4DBC-8059-9E748EC96597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5A519-6912-4461-BD08-5F9C5BD90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65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1554B-3D76-4DBC-8059-9E748EC96597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5A519-6912-4461-BD08-5F9C5BD90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0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1554B-3D76-4DBC-8059-9E748EC96597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5A519-6912-4461-BD08-5F9C5BD90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9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1554B-3D76-4DBC-8059-9E748EC96597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5A519-6912-4461-BD08-5F9C5BD90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38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1554B-3D76-4DBC-8059-9E748EC96597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5A519-6912-4461-BD08-5F9C5BD90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825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1554B-3D76-4DBC-8059-9E748EC96597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5A519-6912-4461-BD08-5F9C5BD90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32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1554B-3D76-4DBC-8059-9E748EC96597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5A519-6912-4461-BD08-5F9C5BD90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08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1554B-3D76-4DBC-8059-9E748EC96597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5A519-6912-4461-BD08-5F9C5BD90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7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1554B-3D76-4DBC-8059-9E748EC96597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5A519-6912-4461-BD08-5F9C5BD90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56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://www.jointdee.info/wp-content/uploads/2014/03/A00393F01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green-ribbon-and-white-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" r="2632" b="3796"/>
          <a:stretch>
            <a:fillRect/>
          </a:stretch>
        </p:blipFill>
        <p:spPr bwMode="auto">
          <a:xfrm>
            <a:off x="0" y="0"/>
            <a:ext cx="9107488" cy="671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7"/>
          <p:cNvSpPr>
            <a:spLocks noChangeArrowheads="1"/>
          </p:cNvSpPr>
          <p:nvPr/>
        </p:nvSpPr>
        <p:spPr bwMode="auto">
          <a:xfrm>
            <a:off x="179388" y="692150"/>
            <a:ext cx="5329237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th-TH" altLang="th-TH" sz="6600" b="1" dirty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ตัวอย่าง </a:t>
            </a:r>
          </a:p>
          <a:p>
            <a:pPr eaLnBrk="1" hangingPunct="1"/>
            <a:r>
              <a:rPr lang="th-TH" altLang="th-TH" sz="6600" b="1" dirty="0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	กรณีศึกษา</a:t>
            </a:r>
          </a:p>
        </p:txBody>
      </p:sp>
      <p:pic>
        <p:nvPicPr>
          <p:cNvPr id="19460" name="Picture 5" descr="E:\ผบต\PBLรวม\ภาพชุมชน\20150707_1121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176338"/>
            <a:ext cx="3344863" cy="225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 descr="E:\ผบต\PBLรวม\ภาพชุมชน\20150707_1121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76700"/>
            <a:ext cx="4175125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453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2" descr="warm-green-cool-g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60" b="23158"/>
          <a:stretch>
            <a:fillRect/>
          </a:stretch>
        </p:blipFill>
        <p:spPr bwMode="auto">
          <a:xfrm>
            <a:off x="6045200" y="5876925"/>
            <a:ext cx="30988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AutoShape 9"/>
          <p:cNvSpPr>
            <a:spLocks noChangeArrowheads="1"/>
          </p:cNvSpPr>
          <p:nvPr/>
        </p:nvSpPr>
        <p:spPr bwMode="auto">
          <a:xfrm rot="10800000">
            <a:off x="7200900" y="0"/>
            <a:ext cx="1943100" cy="1557338"/>
          </a:xfrm>
          <a:prstGeom prst="flowChartDelay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th-TH"/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142875" y="530225"/>
            <a:ext cx="4789488" cy="611188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endParaRPr lang="en-US" altLang="th-TH" b="1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9701" name="Rectangle 4"/>
          <p:cNvSpPr>
            <a:spLocks noChangeArrowheads="1"/>
          </p:cNvSpPr>
          <p:nvPr/>
        </p:nvSpPr>
        <p:spPr bwMode="auto">
          <a:xfrm>
            <a:off x="2265363" y="492125"/>
            <a:ext cx="5329237" cy="798513"/>
          </a:xfrm>
          <a:prstGeom prst="rect">
            <a:avLst/>
          </a:prstGeom>
          <a:solidFill>
            <a:schemeClr val="bg1"/>
          </a:solidFill>
          <a:ln w="19050">
            <a:solidFill>
              <a:srgbClr val="339966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th-TH" sz="4400" b="1">
                <a:solidFill>
                  <a:srgbClr val="CC00FF"/>
                </a:solidFill>
                <a:latin typeface="Cordia New" pitchFamily="34" charset="-34"/>
                <a:cs typeface="Cordia New" pitchFamily="34" charset="-34"/>
              </a:rPr>
              <a:t>      </a:t>
            </a:r>
            <a:r>
              <a:rPr lang="en-US" sz="5400" b="1">
                <a:solidFill>
                  <a:srgbClr val="CC00FF"/>
                </a:solidFill>
                <a:latin typeface="Cordia New" pitchFamily="34" charset="-34"/>
                <a:cs typeface="Cordia New" pitchFamily="34" charset="-34"/>
              </a:rPr>
              <a:t>Stakeholder </a:t>
            </a:r>
            <a:r>
              <a:rPr lang="th-TH" sz="5400" b="1">
                <a:solidFill>
                  <a:srgbClr val="CC00FF"/>
                </a:solidFill>
                <a:latin typeface="Cordia New" pitchFamily="34" charset="-34"/>
                <a:cs typeface="Cordia New" pitchFamily="34" charset="-34"/>
              </a:rPr>
              <a:t>ใครบ้าง</a:t>
            </a:r>
          </a:p>
        </p:txBody>
      </p:sp>
      <p:pic>
        <p:nvPicPr>
          <p:cNvPr id="29702" name="Picture 11" descr="imgFlow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9525"/>
            <a:ext cx="1908175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Oval 7"/>
          <p:cNvSpPr>
            <a:spLocks noChangeArrowheads="1"/>
          </p:cNvSpPr>
          <p:nvPr/>
        </p:nvSpPr>
        <p:spPr bwMode="auto">
          <a:xfrm>
            <a:off x="4532313" y="3814763"/>
            <a:ext cx="1839912" cy="1341437"/>
          </a:xfrm>
          <a:prstGeom prst="ellipse">
            <a:avLst/>
          </a:prstGeom>
          <a:solidFill>
            <a:schemeClr val="bg1"/>
          </a:solidFill>
          <a:ln w="1905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th-TH" altLang="th-TH" b="1">
                <a:solidFill>
                  <a:schemeClr val="accent2"/>
                </a:solidFill>
                <a:latin typeface="TH SarabunPSK" pitchFamily="34" charset="-34"/>
                <a:ea typeface="SimSun" pitchFamily="2" charset="-122"/>
                <a:cs typeface="CordiaUPC" pitchFamily="34" charset="-34"/>
              </a:rPr>
              <a:t>แพทย์รักษา</a:t>
            </a:r>
            <a:endParaRPr lang="en-US" altLang="th-TH" b="1">
              <a:solidFill>
                <a:schemeClr val="accent2"/>
              </a:solidFill>
              <a:latin typeface="TH SarabunPSK" pitchFamily="34" charset="-34"/>
              <a:ea typeface="SimSun" pitchFamily="2" charset="-122"/>
              <a:cs typeface="CordiaUPC" pitchFamily="34" charset="-34"/>
            </a:endParaRPr>
          </a:p>
        </p:txBody>
      </p:sp>
      <p:sp>
        <p:nvSpPr>
          <p:cNvPr id="29704" name="Oval 11"/>
          <p:cNvSpPr>
            <a:spLocks noChangeArrowheads="1"/>
          </p:cNvSpPr>
          <p:nvPr/>
        </p:nvSpPr>
        <p:spPr bwMode="auto">
          <a:xfrm>
            <a:off x="4794250" y="1870075"/>
            <a:ext cx="1511300" cy="735013"/>
          </a:xfrm>
          <a:prstGeom prst="ellipse">
            <a:avLst/>
          </a:prstGeom>
          <a:solidFill>
            <a:schemeClr val="bg1"/>
          </a:solidFill>
          <a:ln w="1905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th-TH" altLang="th-TH" b="1">
                <a:solidFill>
                  <a:schemeClr val="accent2"/>
                </a:solidFill>
                <a:latin typeface="TH SarabunPSK" pitchFamily="34" charset="-34"/>
                <a:ea typeface="SimSun" pitchFamily="2" charset="-122"/>
                <a:cs typeface="CordiaUPC" pitchFamily="34" charset="-34"/>
              </a:rPr>
              <a:t>ผอ.รพ.</a:t>
            </a:r>
            <a:endParaRPr lang="en-US" altLang="th-TH" b="1">
              <a:solidFill>
                <a:schemeClr val="accent2"/>
              </a:solidFill>
              <a:latin typeface="TH SarabunPSK" pitchFamily="34" charset="-34"/>
              <a:ea typeface="SimSun" pitchFamily="2" charset="-122"/>
              <a:cs typeface="CordiaUPC" pitchFamily="34" charset="-34"/>
            </a:endParaRPr>
          </a:p>
        </p:txBody>
      </p:sp>
      <p:sp>
        <p:nvSpPr>
          <p:cNvPr id="29705" name="Oval 12"/>
          <p:cNvSpPr>
            <a:spLocks noChangeArrowheads="1"/>
          </p:cNvSpPr>
          <p:nvPr/>
        </p:nvSpPr>
        <p:spPr bwMode="auto">
          <a:xfrm>
            <a:off x="7200900" y="4581525"/>
            <a:ext cx="1512888" cy="7366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99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th-TH" altLang="th-TH" b="1">
                <a:solidFill>
                  <a:schemeClr val="accent2"/>
                </a:solidFill>
                <a:latin typeface="TH SarabunPSK" pitchFamily="34" charset="-34"/>
                <a:ea typeface="SimSun" pitchFamily="2" charset="-122"/>
                <a:cs typeface="CordiaUPC" pitchFamily="34" charset="-34"/>
              </a:rPr>
              <a:t>พย.เวร</a:t>
            </a:r>
            <a:endParaRPr lang="en-US" altLang="th-TH" b="1">
              <a:solidFill>
                <a:schemeClr val="accent2"/>
              </a:solidFill>
              <a:latin typeface="TH SarabunPSK" pitchFamily="34" charset="-34"/>
              <a:ea typeface="SimSun" pitchFamily="2" charset="-122"/>
              <a:cs typeface="CordiaUPC" pitchFamily="34" charset="-34"/>
            </a:endParaRPr>
          </a:p>
        </p:txBody>
      </p:sp>
      <p:sp>
        <p:nvSpPr>
          <p:cNvPr id="29706" name="Oval 13"/>
          <p:cNvSpPr>
            <a:spLocks noChangeArrowheads="1"/>
          </p:cNvSpPr>
          <p:nvPr/>
        </p:nvSpPr>
        <p:spPr bwMode="auto">
          <a:xfrm>
            <a:off x="5688013" y="2776538"/>
            <a:ext cx="1512887" cy="735012"/>
          </a:xfrm>
          <a:prstGeom prst="ellipse">
            <a:avLst/>
          </a:prstGeom>
          <a:solidFill>
            <a:schemeClr val="bg1"/>
          </a:solidFill>
          <a:ln w="1905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th-TH" altLang="th-TH" b="1">
                <a:solidFill>
                  <a:schemeClr val="accent2"/>
                </a:solidFill>
                <a:latin typeface="TH SarabunPSK" pitchFamily="34" charset="-34"/>
                <a:ea typeface="SimSun" pitchFamily="2" charset="-122"/>
                <a:cs typeface="CordiaUPC" pitchFamily="34" charset="-34"/>
              </a:rPr>
              <a:t>หน.พย.</a:t>
            </a:r>
            <a:endParaRPr lang="en-US" altLang="th-TH" b="1">
              <a:solidFill>
                <a:schemeClr val="accent2"/>
              </a:solidFill>
              <a:latin typeface="TH SarabunPSK" pitchFamily="34" charset="-34"/>
              <a:ea typeface="SimSun" pitchFamily="2" charset="-122"/>
              <a:cs typeface="CordiaUPC" pitchFamily="34" charset="-34"/>
            </a:endParaRPr>
          </a:p>
        </p:txBody>
      </p:sp>
      <p:sp>
        <p:nvSpPr>
          <p:cNvPr id="29707" name="Oval 14"/>
          <p:cNvSpPr>
            <a:spLocks noChangeArrowheads="1"/>
          </p:cNvSpPr>
          <p:nvPr/>
        </p:nvSpPr>
        <p:spPr bwMode="auto">
          <a:xfrm>
            <a:off x="2132013" y="1630363"/>
            <a:ext cx="1719262" cy="7366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th-TH" altLang="th-TH" b="1">
                <a:solidFill>
                  <a:schemeClr val="accent2"/>
                </a:solidFill>
                <a:latin typeface="TH SarabunPSK" pitchFamily="34" charset="-34"/>
                <a:ea typeface="SimSun" pitchFamily="2" charset="-122"/>
                <a:cs typeface="CordiaUPC" pitchFamily="34" charset="-34"/>
              </a:rPr>
              <a:t>น.อำเภอ</a:t>
            </a:r>
            <a:endParaRPr lang="en-US" altLang="th-TH" b="1">
              <a:solidFill>
                <a:schemeClr val="accent2"/>
              </a:solidFill>
              <a:latin typeface="TH SarabunPSK" pitchFamily="34" charset="-34"/>
              <a:ea typeface="SimSun" pitchFamily="2" charset="-122"/>
              <a:cs typeface="CordiaUPC" pitchFamily="34" charset="-34"/>
            </a:endParaRPr>
          </a:p>
        </p:txBody>
      </p:sp>
      <p:sp>
        <p:nvSpPr>
          <p:cNvPr id="29708" name="Oval 15"/>
          <p:cNvSpPr>
            <a:spLocks noChangeArrowheads="1"/>
          </p:cNvSpPr>
          <p:nvPr/>
        </p:nvSpPr>
        <p:spPr bwMode="auto">
          <a:xfrm>
            <a:off x="7004050" y="1766888"/>
            <a:ext cx="2136775" cy="1341437"/>
          </a:xfrm>
          <a:prstGeom prst="ellipse">
            <a:avLst/>
          </a:prstGeom>
          <a:solidFill>
            <a:schemeClr val="bg1"/>
          </a:solidFill>
          <a:ln w="1905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th-TH" altLang="th-TH" b="1">
                <a:solidFill>
                  <a:schemeClr val="accent2"/>
                </a:solidFill>
                <a:latin typeface="TH SarabunPSK" pitchFamily="34" charset="-34"/>
                <a:ea typeface="SimSun" pitchFamily="2" charset="-122"/>
                <a:cs typeface="CordiaUPC" pitchFamily="34" charset="-34"/>
              </a:rPr>
              <a:t>ทีมไกล่เกลี่ย รพ.</a:t>
            </a:r>
            <a:endParaRPr lang="en-US" altLang="th-TH" b="1">
              <a:solidFill>
                <a:schemeClr val="accent2"/>
              </a:solidFill>
              <a:latin typeface="TH SarabunPSK" pitchFamily="34" charset="-34"/>
              <a:ea typeface="SimSun" pitchFamily="2" charset="-122"/>
              <a:cs typeface="CordiaUPC" pitchFamily="34" charset="-34"/>
            </a:endParaRPr>
          </a:p>
        </p:txBody>
      </p:sp>
      <p:sp>
        <p:nvSpPr>
          <p:cNvPr id="29709" name="Freeform 2"/>
          <p:cNvSpPr>
            <a:spLocks/>
          </p:cNvSpPr>
          <p:nvPr/>
        </p:nvSpPr>
        <p:spPr bwMode="auto">
          <a:xfrm>
            <a:off x="3995738" y="4206875"/>
            <a:ext cx="538162" cy="379413"/>
          </a:xfrm>
          <a:custGeom>
            <a:avLst/>
            <a:gdLst>
              <a:gd name="T0" fmla="*/ 0 w 463463"/>
              <a:gd name="T1" fmla="*/ 16656141 h 277985"/>
              <a:gd name="T2" fmla="*/ 684557 w 463463"/>
              <a:gd name="T3" fmla="*/ 306589 h 277985"/>
              <a:gd name="T4" fmla="*/ 821477 w 463463"/>
              <a:gd name="T5" fmla="*/ 29372486 h 277985"/>
              <a:gd name="T6" fmla="*/ 1916776 w 463463"/>
              <a:gd name="T7" fmla="*/ 7572984 h 277985"/>
              <a:gd name="T8" fmla="*/ 2601314 w 463463"/>
              <a:gd name="T9" fmla="*/ 40272066 h 277985"/>
              <a:gd name="T10" fmla="*/ 3970448 w 463463"/>
              <a:gd name="T11" fmla="*/ 14839549 h 277985"/>
              <a:gd name="T12" fmla="*/ 5065750 w 463463"/>
              <a:gd name="T13" fmla="*/ 27555792 h 277985"/>
              <a:gd name="T14" fmla="*/ 5065750 w 463463"/>
              <a:gd name="T15" fmla="*/ 27555792 h 27798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63463" h="277985">
                <a:moveTo>
                  <a:pt x="0" y="114848"/>
                </a:moveTo>
                <a:cubicBezTo>
                  <a:pt x="25052" y="51174"/>
                  <a:pt x="50104" y="-12500"/>
                  <a:pt x="62630" y="2114"/>
                </a:cubicBezTo>
                <a:cubicBezTo>
                  <a:pt x="75156" y="16728"/>
                  <a:pt x="56367" y="194179"/>
                  <a:pt x="75156" y="202530"/>
                </a:cubicBezTo>
                <a:cubicBezTo>
                  <a:pt x="93945" y="210881"/>
                  <a:pt x="148224" y="39692"/>
                  <a:pt x="175364" y="52218"/>
                </a:cubicBezTo>
                <a:cubicBezTo>
                  <a:pt x="202504" y="64744"/>
                  <a:pt x="206679" y="269335"/>
                  <a:pt x="237994" y="277686"/>
                </a:cubicBezTo>
                <a:cubicBezTo>
                  <a:pt x="269309" y="286037"/>
                  <a:pt x="325677" y="116936"/>
                  <a:pt x="363255" y="102322"/>
                </a:cubicBezTo>
                <a:cubicBezTo>
                  <a:pt x="400833" y="87708"/>
                  <a:pt x="463463" y="190004"/>
                  <a:pt x="463463" y="190004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Oval 17"/>
          <p:cNvSpPr>
            <a:spLocks noChangeArrowheads="1"/>
          </p:cNvSpPr>
          <p:nvPr/>
        </p:nvSpPr>
        <p:spPr bwMode="auto">
          <a:xfrm>
            <a:off x="2984500" y="2478088"/>
            <a:ext cx="1809750" cy="822325"/>
          </a:xfrm>
          <a:prstGeom prst="ellipse">
            <a:avLst/>
          </a:prstGeom>
          <a:solidFill>
            <a:schemeClr val="bg1"/>
          </a:solidFill>
          <a:ln w="1905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th-TH" altLang="th-TH" sz="3200" b="1">
                <a:solidFill>
                  <a:schemeClr val="accent2"/>
                </a:solidFill>
                <a:latin typeface="TH SarabunPSK" pitchFamily="34" charset="-34"/>
                <a:ea typeface="SimSun" pitchFamily="2" charset="-122"/>
                <a:cs typeface="CordiaUPC" pitchFamily="34" charset="-34"/>
              </a:rPr>
              <a:t>น้าสาว</a:t>
            </a:r>
            <a:endParaRPr lang="en-US" altLang="th-TH" sz="3200" b="1">
              <a:solidFill>
                <a:schemeClr val="accent2"/>
              </a:solidFill>
              <a:latin typeface="TH SarabunPSK" pitchFamily="34" charset="-34"/>
              <a:ea typeface="SimSun" pitchFamily="2" charset="-122"/>
              <a:cs typeface="CordiaUPC" pitchFamily="34" charset="-34"/>
            </a:endParaRPr>
          </a:p>
        </p:txBody>
      </p:sp>
      <p:sp>
        <p:nvSpPr>
          <p:cNvPr id="29711" name="Oval 18"/>
          <p:cNvSpPr>
            <a:spLocks noChangeArrowheads="1"/>
          </p:cNvSpPr>
          <p:nvPr/>
        </p:nvSpPr>
        <p:spPr bwMode="auto">
          <a:xfrm>
            <a:off x="2663825" y="3795713"/>
            <a:ext cx="1331913" cy="822325"/>
          </a:xfrm>
          <a:prstGeom prst="ellipse">
            <a:avLst/>
          </a:prstGeom>
          <a:solidFill>
            <a:schemeClr val="bg1"/>
          </a:solidFill>
          <a:ln w="1905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en-US" altLang="th-TH" sz="3200" b="1">
                <a:solidFill>
                  <a:schemeClr val="accent2"/>
                </a:solidFill>
                <a:latin typeface="TH SarabunPSK" pitchFamily="34" charset="-34"/>
                <a:ea typeface="SimSun" pitchFamily="2" charset="-122"/>
                <a:cs typeface="CordiaUPC" pitchFamily="34" charset="-34"/>
              </a:rPr>
              <a:t>Pt </a:t>
            </a:r>
            <a:r>
              <a:rPr lang="th-TH" altLang="th-TH" sz="3200" b="1">
                <a:solidFill>
                  <a:schemeClr val="accent2"/>
                </a:solidFill>
                <a:latin typeface="TH SarabunPSK" pitchFamily="34" charset="-34"/>
                <a:ea typeface="SimSun" pitchFamily="2" charset="-122"/>
                <a:cs typeface="CordiaUPC" pitchFamily="34" charset="-34"/>
              </a:rPr>
              <a:t>เอ</a:t>
            </a:r>
          </a:p>
        </p:txBody>
      </p:sp>
      <p:sp>
        <p:nvSpPr>
          <p:cNvPr id="29712" name="Oval 19"/>
          <p:cNvSpPr>
            <a:spLocks noChangeArrowheads="1"/>
          </p:cNvSpPr>
          <p:nvPr/>
        </p:nvSpPr>
        <p:spPr bwMode="auto">
          <a:xfrm>
            <a:off x="179388" y="3968750"/>
            <a:ext cx="1925637" cy="822325"/>
          </a:xfrm>
          <a:prstGeom prst="ellipse">
            <a:avLst/>
          </a:prstGeom>
          <a:solidFill>
            <a:schemeClr val="bg1"/>
          </a:solidFill>
          <a:ln w="1905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th-TH" altLang="th-TH" sz="3200" b="1">
                <a:solidFill>
                  <a:schemeClr val="accent2"/>
                </a:solidFill>
                <a:latin typeface="TH SarabunPSK" pitchFamily="34" charset="-34"/>
                <a:ea typeface="SimSun" pitchFamily="2" charset="-122"/>
                <a:cs typeface="CordiaUPC" pitchFamily="34" charset="-34"/>
              </a:rPr>
              <a:t>ผญ.บ้าน</a:t>
            </a:r>
            <a:endParaRPr lang="en-US" altLang="th-TH" sz="3200" b="1">
              <a:solidFill>
                <a:schemeClr val="accent2"/>
              </a:solidFill>
              <a:latin typeface="TH SarabunPSK" pitchFamily="34" charset="-34"/>
              <a:ea typeface="SimSun" pitchFamily="2" charset="-122"/>
              <a:cs typeface="CordiaUPC" pitchFamily="34" charset="-34"/>
            </a:endParaRPr>
          </a:p>
        </p:txBody>
      </p:sp>
      <p:sp>
        <p:nvSpPr>
          <p:cNvPr id="29713" name="Oval 20"/>
          <p:cNvSpPr>
            <a:spLocks noChangeArrowheads="1"/>
          </p:cNvSpPr>
          <p:nvPr/>
        </p:nvSpPr>
        <p:spPr bwMode="auto">
          <a:xfrm>
            <a:off x="619125" y="2357438"/>
            <a:ext cx="1512888" cy="822325"/>
          </a:xfrm>
          <a:prstGeom prst="ellipse">
            <a:avLst/>
          </a:prstGeom>
          <a:solidFill>
            <a:schemeClr val="bg1"/>
          </a:solidFill>
          <a:ln w="1905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th-TH" altLang="th-TH" sz="3200" b="1">
                <a:solidFill>
                  <a:schemeClr val="accent2"/>
                </a:solidFill>
                <a:latin typeface="TH SarabunPSK" pitchFamily="34" charset="-34"/>
                <a:ea typeface="SimSun" pitchFamily="2" charset="-122"/>
                <a:cs typeface="CordiaUPC" pitchFamily="34" charset="-34"/>
              </a:rPr>
              <a:t>ปลัด</a:t>
            </a:r>
            <a:endParaRPr lang="en-US" altLang="th-TH" sz="3200" b="1">
              <a:solidFill>
                <a:schemeClr val="accent2"/>
              </a:solidFill>
              <a:latin typeface="TH SarabunPSK" pitchFamily="34" charset="-34"/>
              <a:ea typeface="SimSun" pitchFamily="2" charset="-122"/>
              <a:cs typeface="CordiaUPC" pitchFamily="34" charset="-34"/>
            </a:endParaRPr>
          </a:p>
        </p:txBody>
      </p:sp>
      <p:cxnSp>
        <p:nvCxnSpPr>
          <p:cNvPr id="29714" name="Straight Arrow Connector 4"/>
          <p:cNvCxnSpPr>
            <a:cxnSpLocks noChangeShapeType="1"/>
          </p:cNvCxnSpPr>
          <p:nvPr/>
        </p:nvCxnSpPr>
        <p:spPr bwMode="auto">
          <a:xfrm flipH="1">
            <a:off x="5168900" y="2605088"/>
            <a:ext cx="195263" cy="1190625"/>
          </a:xfrm>
          <a:prstGeom prst="straightConnector1">
            <a:avLst/>
          </a:prstGeom>
          <a:noFill/>
          <a:ln w="28575" algn="ctr">
            <a:solidFill>
              <a:srgbClr val="8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15" name="Straight Connector 23"/>
          <p:cNvCxnSpPr>
            <a:cxnSpLocks noChangeShapeType="1"/>
            <a:endCxn id="29712" idx="0"/>
          </p:cNvCxnSpPr>
          <p:nvPr/>
        </p:nvCxnSpPr>
        <p:spPr bwMode="auto">
          <a:xfrm flipH="1">
            <a:off x="1141413" y="3192463"/>
            <a:ext cx="209550" cy="776287"/>
          </a:xfrm>
          <a:prstGeom prst="line">
            <a:avLst/>
          </a:prstGeom>
          <a:noFill/>
          <a:ln w="28575" algn="ctr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16" name="Straight Connector 28"/>
          <p:cNvCxnSpPr>
            <a:cxnSpLocks noChangeShapeType="1"/>
          </p:cNvCxnSpPr>
          <p:nvPr/>
        </p:nvCxnSpPr>
        <p:spPr bwMode="auto">
          <a:xfrm flipH="1">
            <a:off x="1839913" y="2236788"/>
            <a:ext cx="390525" cy="212725"/>
          </a:xfrm>
          <a:prstGeom prst="line">
            <a:avLst/>
          </a:prstGeom>
          <a:noFill/>
          <a:ln w="28575" algn="ctr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17" name="Straight Connector 30"/>
          <p:cNvCxnSpPr>
            <a:cxnSpLocks noChangeShapeType="1"/>
          </p:cNvCxnSpPr>
          <p:nvPr/>
        </p:nvCxnSpPr>
        <p:spPr bwMode="auto">
          <a:xfrm>
            <a:off x="2051050" y="4206875"/>
            <a:ext cx="569913" cy="0"/>
          </a:xfrm>
          <a:prstGeom prst="line">
            <a:avLst/>
          </a:prstGeom>
          <a:noFill/>
          <a:ln w="28575" algn="ctr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18" name="Straight Connector 36"/>
          <p:cNvCxnSpPr>
            <a:cxnSpLocks noChangeShapeType="1"/>
          </p:cNvCxnSpPr>
          <p:nvPr/>
        </p:nvCxnSpPr>
        <p:spPr bwMode="auto">
          <a:xfrm>
            <a:off x="2095500" y="4292600"/>
            <a:ext cx="531813" cy="0"/>
          </a:xfrm>
          <a:prstGeom prst="line">
            <a:avLst/>
          </a:prstGeom>
          <a:noFill/>
          <a:ln w="28575" algn="ctr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19" name="Straight Connector 37"/>
          <p:cNvCxnSpPr>
            <a:cxnSpLocks noChangeShapeType="1"/>
            <a:endCxn id="29711" idx="0"/>
          </p:cNvCxnSpPr>
          <p:nvPr/>
        </p:nvCxnSpPr>
        <p:spPr bwMode="auto">
          <a:xfrm flipH="1">
            <a:off x="3328988" y="3300413"/>
            <a:ext cx="257175" cy="495300"/>
          </a:xfrm>
          <a:prstGeom prst="line">
            <a:avLst/>
          </a:prstGeom>
          <a:noFill/>
          <a:ln w="28575" algn="ctr">
            <a:solidFill>
              <a:srgbClr val="8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20" name="Straight Connector 41"/>
          <p:cNvCxnSpPr>
            <a:cxnSpLocks noChangeShapeType="1"/>
            <a:endCxn id="29705" idx="2"/>
          </p:cNvCxnSpPr>
          <p:nvPr/>
        </p:nvCxnSpPr>
        <p:spPr bwMode="auto">
          <a:xfrm>
            <a:off x="6346825" y="4791075"/>
            <a:ext cx="854075" cy="158750"/>
          </a:xfrm>
          <a:prstGeom prst="line">
            <a:avLst/>
          </a:prstGeom>
          <a:noFill/>
          <a:ln w="28575" algn="ctr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21" name="Straight Connector 42"/>
          <p:cNvCxnSpPr>
            <a:cxnSpLocks noChangeShapeType="1"/>
          </p:cNvCxnSpPr>
          <p:nvPr/>
        </p:nvCxnSpPr>
        <p:spPr bwMode="auto">
          <a:xfrm flipH="1">
            <a:off x="6424613" y="3016250"/>
            <a:ext cx="1169987" cy="1403350"/>
          </a:xfrm>
          <a:prstGeom prst="line">
            <a:avLst/>
          </a:prstGeom>
          <a:noFill/>
          <a:ln w="28575" algn="ctr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22" name="Straight Connector 43"/>
          <p:cNvCxnSpPr>
            <a:cxnSpLocks noChangeShapeType="1"/>
            <a:endCxn id="29706" idx="3"/>
          </p:cNvCxnSpPr>
          <p:nvPr/>
        </p:nvCxnSpPr>
        <p:spPr bwMode="auto">
          <a:xfrm flipV="1">
            <a:off x="5773738" y="3405188"/>
            <a:ext cx="136525" cy="409575"/>
          </a:xfrm>
          <a:prstGeom prst="line">
            <a:avLst/>
          </a:prstGeom>
          <a:noFill/>
          <a:ln w="28575" algn="ctr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23" name="Straight Connector 53"/>
          <p:cNvCxnSpPr>
            <a:cxnSpLocks noChangeShapeType="1"/>
            <a:stCxn id="29707" idx="6"/>
          </p:cNvCxnSpPr>
          <p:nvPr/>
        </p:nvCxnSpPr>
        <p:spPr bwMode="auto">
          <a:xfrm>
            <a:off x="3851275" y="1998663"/>
            <a:ext cx="942975" cy="134937"/>
          </a:xfrm>
          <a:prstGeom prst="line">
            <a:avLst/>
          </a:prstGeom>
          <a:noFill/>
          <a:ln w="28575" algn="ctr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24" name="Straight Connector 56"/>
          <p:cNvCxnSpPr>
            <a:cxnSpLocks noChangeShapeType="1"/>
          </p:cNvCxnSpPr>
          <p:nvPr/>
        </p:nvCxnSpPr>
        <p:spPr bwMode="auto">
          <a:xfrm flipV="1">
            <a:off x="4240213" y="1993900"/>
            <a:ext cx="82550" cy="211138"/>
          </a:xfrm>
          <a:prstGeom prst="line">
            <a:avLst/>
          </a:prstGeom>
          <a:noFill/>
          <a:ln w="28575" algn="ctr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25" name="Straight Connector 59"/>
          <p:cNvCxnSpPr>
            <a:cxnSpLocks noChangeShapeType="1"/>
          </p:cNvCxnSpPr>
          <p:nvPr/>
        </p:nvCxnSpPr>
        <p:spPr bwMode="auto">
          <a:xfrm flipV="1">
            <a:off x="4352925" y="2012950"/>
            <a:ext cx="80963" cy="212725"/>
          </a:xfrm>
          <a:prstGeom prst="line">
            <a:avLst/>
          </a:prstGeom>
          <a:noFill/>
          <a:ln w="28575" algn="ctr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26" name="Straight Connector 60"/>
          <p:cNvCxnSpPr>
            <a:cxnSpLocks noChangeShapeType="1"/>
            <a:endCxn id="29711" idx="1"/>
          </p:cNvCxnSpPr>
          <p:nvPr/>
        </p:nvCxnSpPr>
        <p:spPr bwMode="auto">
          <a:xfrm>
            <a:off x="1763713" y="3144838"/>
            <a:ext cx="1095375" cy="771525"/>
          </a:xfrm>
          <a:prstGeom prst="line">
            <a:avLst/>
          </a:prstGeom>
          <a:noFill/>
          <a:ln w="28575" algn="ctr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27" name="Straight Arrow Connector 64"/>
          <p:cNvCxnSpPr>
            <a:cxnSpLocks noChangeShapeType="1"/>
          </p:cNvCxnSpPr>
          <p:nvPr/>
        </p:nvCxnSpPr>
        <p:spPr bwMode="auto">
          <a:xfrm>
            <a:off x="6326188" y="2190750"/>
            <a:ext cx="682625" cy="166688"/>
          </a:xfrm>
          <a:prstGeom prst="straightConnector1">
            <a:avLst/>
          </a:prstGeom>
          <a:noFill/>
          <a:ln w="28575" algn="ctr">
            <a:solidFill>
              <a:srgbClr val="8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28" name="Straight Arrow Connector 66"/>
          <p:cNvCxnSpPr>
            <a:cxnSpLocks noChangeShapeType="1"/>
          </p:cNvCxnSpPr>
          <p:nvPr/>
        </p:nvCxnSpPr>
        <p:spPr bwMode="auto">
          <a:xfrm>
            <a:off x="5857875" y="2589213"/>
            <a:ext cx="187325" cy="187325"/>
          </a:xfrm>
          <a:prstGeom prst="straightConnector1">
            <a:avLst/>
          </a:prstGeom>
          <a:noFill/>
          <a:ln w="28575" algn="ctr">
            <a:solidFill>
              <a:srgbClr val="8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" name="Arc 61"/>
          <p:cNvSpPr/>
          <p:nvPr/>
        </p:nvSpPr>
        <p:spPr bwMode="auto">
          <a:xfrm rot="1453377">
            <a:off x="3424238" y="2455863"/>
            <a:ext cx="5430837" cy="1620837"/>
          </a:xfrm>
          <a:prstGeom prst="arc">
            <a:avLst>
              <a:gd name="adj1" fmla="val 15042735"/>
              <a:gd name="adj2" fmla="val 354265"/>
            </a:avLst>
          </a:prstGeom>
          <a:ln>
            <a:headEnd type="none" w="med" len="med"/>
            <a:tailEnd type="triangl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9730" name="Oval 75"/>
          <p:cNvSpPr>
            <a:spLocks noChangeArrowheads="1"/>
          </p:cNvSpPr>
          <p:nvPr/>
        </p:nvSpPr>
        <p:spPr bwMode="auto">
          <a:xfrm>
            <a:off x="74613" y="650875"/>
            <a:ext cx="2135187" cy="1343025"/>
          </a:xfrm>
          <a:prstGeom prst="ellipse">
            <a:avLst/>
          </a:prstGeom>
          <a:solidFill>
            <a:schemeClr val="bg1"/>
          </a:solidFill>
          <a:ln w="1905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th-TH" altLang="th-TH" b="1">
                <a:solidFill>
                  <a:schemeClr val="accent2"/>
                </a:solidFill>
                <a:latin typeface="TH SarabunPSK" pitchFamily="34" charset="-34"/>
                <a:ea typeface="SimSun" pitchFamily="2" charset="-122"/>
                <a:cs typeface="CordiaUPC" pitchFamily="34" charset="-34"/>
              </a:rPr>
              <a:t>ศ.ดำรงธรรมอำเภอ</a:t>
            </a:r>
            <a:endParaRPr lang="en-US" altLang="th-TH" b="1">
              <a:solidFill>
                <a:schemeClr val="accent2"/>
              </a:solidFill>
              <a:latin typeface="TH SarabunPSK" pitchFamily="34" charset="-34"/>
              <a:ea typeface="SimSun" pitchFamily="2" charset="-122"/>
              <a:cs typeface="CordiaUPC" pitchFamily="34" charset="-34"/>
            </a:endParaRPr>
          </a:p>
        </p:txBody>
      </p:sp>
      <p:cxnSp>
        <p:nvCxnSpPr>
          <p:cNvPr id="29731" name="Straight Connector 76"/>
          <p:cNvCxnSpPr>
            <a:cxnSpLocks noChangeShapeType="1"/>
            <a:endCxn id="29707" idx="1"/>
          </p:cNvCxnSpPr>
          <p:nvPr/>
        </p:nvCxnSpPr>
        <p:spPr bwMode="auto">
          <a:xfrm>
            <a:off x="2190750" y="1555750"/>
            <a:ext cx="192088" cy="182563"/>
          </a:xfrm>
          <a:prstGeom prst="line">
            <a:avLst/>
          </a:prstGeom>
          <a:noFill/>
          <a:ln w="28575" algn="ctr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32" name="Straight Connector 78"/>
          <p:cNvCxnSpPr>
            <a:cxnSpLocks noChangeShapeType="1"/>
            <a:stCxn id="29730" idx="4"/>
          </p:cNvCxnSpPr>
          <p:nvPr/>
        </p:nvCxnSpPr>
        <p:spPr bwMode="auto">
          <a:xfrm>
            <a:off x="1141413" y="1993900"/>
            <a:ext cx="104775" cy="349250"/>
          </a:xfrm>
          <a:prstGeom prst="line">
            <a:avLst/>
          </a:prstGeom>
          <a:noFill/>
          <a:ln w="28575" algn="ctr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733" name="Rectangle 4"/>
          <p:cNvSpPr>
            <a:spLocks noChangeArrowheads="1"/>
          </p:cNvSpPr>
          <p:nvPr/>
        </p:nvSpPr>
        <p:spPr bwMode="auto">
          <a:xfrm>
            <a:off x="323850" y="5424488"/>
            <a:ext cx="3454400" cy="904875"/>
          </a:xfrm>
          <a:prstGeom prst="rect">
            <a:avLst/>
          </a:prstGeom>
          <a:solidFill>
            <a:schemeClr val="bg1"/>
          </a:solidFill>
          <a:ln w="19050">
            <a:solidFill>
              <a:srgbClr val="339966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th-TH" sz="6600" b="1">
                <a:solidFill>
                  <a:srgbClr val="006699"/>
                </a:solidFill>
                <a:latin typeface="Cordia New" pitchFamily="34" charset="-34"/>
                <a:cs typeface="Cordia New" pitchFamily="34" charset="-34"/>
              </a:rPr>
              <a:t>เริ่มที่ใครดี....</a:t>
            </a:r>
            <a:endParaRPr lang="th-TH" sz="8000" b="1">
              <a:solidFill>
                <a:srgbClr val="006699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9734" name="Oval 12"/>
          <p:cNvSpPr>
            <a:spLocks noChangeArrowheads="1"/>
          </p:cNvSpPr>
          <p:nvPr/>
        </p:nvSpPr>
        <p:spPr bwMode="auto">
          <a:xfrm>
            <a:off x="4037013" y="5470525"/>
            <a:ext cx="1514475" cy="7366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99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th-TH" altLang="th-TH" b="1">
                <a:solidFill>
                  <a:schemeClr val="accent2"/>
                </a:solidFill>
                <a:latin typeface="TH SarabunPSK" pitchFamily="34" charset="-34"/>
                <a:ea typeface="SimSun" pitchFamily="2" charset="-122"/>
                <a:cs typeface="CordiaUPC" pitchFamily="34" charset="-34"/>
              </a:rPr>
              <a:t>นักข่าว</a:t>
            </a:r>
            <a:endParaRPr lang="en-US" altLang="th-TH" b="1">
              <a:solidFill>
                <a:schemeClr val="accent2"/>
              </a:solidFill>
              <a:latin typeface="TH SarabunPSK" pitchFamily="34" charset="-34"/>
              <a:ea typeface="SimSun" pitchFamily="2" charset="-122"/>
              <a:cs typeface="CordiaUPC" pitchFamily="34" charset="-34"/>
            </a:endParaRPr>
          </a:p>
        </p:txBody>
      </p:sp>
      <p:cxnSp>
        <p:nvCxnSpPr>
          <p:cNvPr id="29735" name="Straight Connector 37"/>
          <p:cNvCxnSpPr>
            <a:cxnSpLocks noChangeShapeType="1"/>
          </p:cNvCxnSpPr>
          <p:nvPr/>
        </p:nvCxnSpPr>
        <p:spPr bwMode="auto">
          <a:xfrm>
            <a:off x="3586163" y="4618038"/>
            <a:ext cx="590550" cy="1028700"/>
          </a:xfrm>
          <a:prstGeom prst="line">
            <a:avLst/>
          </a:prstGeom>
          <a:noFill/>
          <a:ln w="28575" algn="ctr">
            <a:solidFill>
              <a:srgbClr val="8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36" name="Straight Connector 37"/>
          <p:cNvCxnSpPr>
            <a:cxnSpLocks noChangeShapeType="1"/>
          </p:cNvCxnSpPr>
          <p:nvPr/>
        </p:nvCxnSpPr>
        <p:spPr bwMode="auto">
          <a:xfrm>
            <a:off x="4017963" y="3332163"/>
            <a:ext cx="776287" cy="2066925"/>
          </a:xfrm>
          <a:prstGeom prst="line">
            <a:avLst/>
          </a:prstGeom>
          <a:noFill/>
          <a:ln w="28575" algn="ctr">
            <a:solidFill>
              <a:srgbClr val="8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236676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2" descr="warm-green-cool-g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60" b="23158"/>
          <a:stretch>
            <a:fillRect/>
          </a:stretch>
        </p:blipFill>
        <p:spPr bwMode="auto">
          <a:xfrm>
            <a:off x="6045200" y="5876925"/>
            <a:ext cx="30988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AutoShape 9"/>
          <p:cNvSpPr>
            <a:spLocks noChangeArrowheads="1"/>
          </p:cNvSpPr>
          <p:nvPr/>
        </p:nvSpPr>
        <p:spPr bwMode="auto">
          <a:xfrm rot="10800000">
            <a:off x="7200900" y="0"/>
            <a:ext cx="1943100" cy="1557338"/>
          </a:xfrm>
          <a:prstGeom prst="flowChartDelay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th-TH"/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142875" y="530225"/>
            <a:ext cx="4789488" cy="611188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endParaRPr lang="en-US" altLang="th-TH" b="1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25400" y="1879600"/>
            <a:ext cx="8821738" cy="2160588"/>
          </a:xfrm>
          <a:prstGeom prst="rect">
            <a:avLst/>
          </a:prstGeom>
          <a:solidFill>
            <a:schemeClr val="bg1"/>
          </a:solidFill>
          <a:ln w="19050">
            <a:solidFill>
              <a:srgbClr val="339966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th-TH" sz="4800" b="1">
                <a:solidFill>
                  <a:srgbClr val="CC00FF"/>
                </a:solidFill>
                <a:latin typeface="Cordia New" pitchFamily="34" charset="-34"/>
                <a:cs typeface="Cordia New" pitchFamily="34" charset="-34"/>
              </a:rPr>
              <a:t>  ตนเอง...หลักการ...นุ่มนวลประเด็นคน...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th-TH" sz="4800" b="1">
                <a:solidFill>
                  <a:srgbClr val="CC00FF"/>
                </a:solidFill>
                <a:latin typeface="Cordia New" pitchFamily="34" charset="-34"/>
                <a:cs typeface="Cordia New" pitchFamily="34" charset="-34"/>
              </a:rPr>
              <a:t>	แยกคนจากปัญหา.....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th-TH" sz="4800" b="1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.... แข็งแกร่งกับประเด็นปัญหา....</a:t>
            </a:r>
            <a:endParaRPr lang="th-TH" sz="4400" b="1">
              <a:solidFill>
                <a:srgbClr val="0000FF"/>
              </a:solidFill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30726" name="Picture 11" descr="imgFlow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530225"/>
            <a:ext cx="1908175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1763713" y="180975"/>
            <a:ext cx="74104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th-TH" sz="6000"/>
              <a:t>Interest - Position</a:t>
            </a:r>
            <a:endParaRPr lang="en-US" altLang="th-TH" sz="6000" b="1">
              <a:solidFill>
                <a:srgbClr val="006699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0728" name="Rectangle 7"/>
          <p:cNvSpPr>
            <a:spLocks noChangeArrowheads="1"/>
          </p:cNvSpPr>
          <p:nvPr/>
        </p:nvSpPr>
        <p:spPr bwMode="auto">
          <a:xfrm>
            <a:off x="25400" y="1141413"/>
            <a:ext cx="74723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th-TH" altLang="th-TH" sz="4800" b="1">
                <a:solidFill>
                  <a:srgbClr val="A50021"/>
                </a:solidFill>
                <a:latin typeface="Cordia New" pitchFamily="34" charset="-34"/>
                <a:cs typeface="Cordia New" pitchFamily="34" charset="-34"/>
              </a:rPr>
              <a:t>   สร้างสัมพันธภาพ, ฟังอย่างตั้งใจ</a:t>
            </a:r>
            <a:endParaRPr lang="en-US" altLang="th-TH" sz="6000" b="1">
              <a:solidFill>
                <a:srgbClr val="FF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0729" name="Rectangle 4"/>
          <p:cNvSpPr>
            <a:spLocks noChangeArrowheads="1"/>
          </p:cNvSpPr>
          <p:nvPr/>
        </p:nvSpPr>
        <p:spPr bwMode="auto">
          <a:xfrm>
            <a:off x="34925" y="4040188"/>
            <a:ext cx="9040813" cy="2801937"/>
          </a:xfrm>
          <a:prstGeom prst="rect">
            <a:avLst/>
          </a:prstGeom>
          <a:solidFill>
            <a:schemeClr val="bg1"/>
          </a:solidFill>
          <a:ln w="19050">
            <a:solidFill>
              <a:srgbClr val="339966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th-TH" altLang="th-TH" sz="4400" b="1">
                <a:solidFill>
                  <a:srgbClr val="CC00FF"/>
                </a:solidFill>
                <a:latin typeface="Cordia New" pitchFamily="34" charset="-34"/>
                <a:cs typeface="Cordia New" pitchFamily="34" charset="-34"/>
              </a:rPr>
              <a:t>ศาสตร์...ศิลป์</a:t>
            </a:r>
          </a:p>
          <a:p>
            <a:pPr eaLnBrk="1" hangingPunct="1"/>
            <a:r>
              <a:rPr lang="th-TH" altLang="th-TH" sz="4400" b="1">
                <a:solidFill>
                  <a:srgbClr val="CC00FF"/>
                </a:solidFill>
                <a:latin typeface="Cordia New" pitchFamily="34" charset="-34"/>
                <a:cs typeface="Cordia New" pitchFamily="34" charset="-34"/>
              </a:rPr>
              <a:t>- วิเคราะห์จุดยืน </a:t>
            </a:r>
            <a:r>
              <a:rPr lang="th-TH" altLang="th-TH" sz="3200" b="1">
                <a:solidFill>
                  <a:srgbClr val="CC00FF"/>
                </a:solidFill>
                <a:latin typeface="Cordia New" pitchFamily="34" charset="-34"/>
                <a:cs typeface="Cordia New" pitchFamily="34" charset="-34"/>
              </a:rPr>
              <a:t>(</a:t>
            </a:r>
            <a:r>
              <a:rPr lang="en-US" altLang="th-TH" sz="3200" b="1">
                <a:solidFill>
                  <a:srgbClr val="CC00FF"/>
                </a:solidFill>
                <a:latin typeface="Cordia New" pitchFamily="34" charset="-34"/>
                <a:cs typeface="Cordia New" pitchFamily="34" charset="-34"/>
              </a:rPr>
              <a:t>position</a:t>
            </a:r>
            <a:r>
              <a:rPr lang="th-TH" altLang="th-TH" sz="3200" b="1">
                <a:solidFill>
                  <a:srgbClr val="CC00FF"/>
                </a:solidFill>
                <a:latin typeface="Cordia New" pitchFamily="34" charset="-34"/>
                <a:cs typeface="Cordia New" pitchFamily="34" charset="-34"/>
              </a:rPr>
              <a:t>) </a:t>
            </a:r>
            <a:r>
              <a:rPr lang="th-TH" altLang="th-TH" sz="4400" b="1">
                <a:solidFill>
                  <a:srgbClr val="CC00FF"/>
                </a:solidFill>
                <a:latin typeface="Cordia New" pitchFamily="34" charset="-34"/>
                <a:cs typeface="Cordia New" pitchFamily="34" charset="-34"/>
              </a:rPr>
              <a:t>และ ผลประโยชน์ </a:t>
            </a:r>
            <a:r>
              <a:rPr lang="th-TH" altLang="th-TH" sz="4000" b="1">
                <a:solidFill>
                  <a:srgbClr val="CC00FF"/>
                </a:solidFill>
                <a:latin typeface="Cordia New" pitchFamily="34" charset="-34"/>
                <a:cs typeface="Cordia New" pitchFamily="34" charset="-34"/>
              </a:rPr>
              <a:t>(</a:t>
            </a:r>
            <a:r>
              <a:rPr lang="en-US" altLang="th-TH" sz="4000" b="1">
                <a:solidFill>
                  <a:srgbClr val="CC00FF"/>
                </a:solidFill>
                <a:latin typeface="Cordia New" pitchFamily="34" charset="-34"/>
                <a:cs typeface="Cordia New" pitchFamily="34" charset="-34"/>
              </a:rPr>
              <a:t>Interest</a:t>
            </a:r>
            <a:r>
              <a:rPr lang="th-TH" altLang="th-TH" sz="4000" b="1">
                <a:solidFill>
                  <a:srgbClr val="CC00FF"/>
                </a:solidFill>
                <a:latin typeface="Cordia New" pitchFamily="34" charset="-34"/>
                <a:cs typeface="Cordia New" pitchFamily="34" charset="-34"/>
              </a:rPr>
              <a:t>)</a:t>
            </a:r>
          </a:p>
          <a:p>
            <a:pPr eaLnBrk="1" hangingPunct="1"/>
            <a:r>
              <a:rPr lang="th-TH" altLang="th-TH" sz="4400" b="1">
                <a:solidFill>
                  <a:srgbClr val="006699"/>
                </a:solidFill>
                <a:latin typeface="Cordia New" pitchFamily="34" charset="-34"/>
                <a:cs typeface="Cordia New" pitchFamily="34" charset="-34"/>
              </a:rPr>
              <a:t>- </a:t>
            </a:r>
            <a:r>
              <a:rPr lang="th-TH" altLang="th-TH" sz="4400" b="1">
                <a:solidFill>
                  <a:srgbClr val="3333CC"/>
                </a:solidFill>
                <a:latin typeface="Cordia New" pitchFamily="34" charset="-34"/>
                <a:cs typeface="Cordia New" pitchFamily="34" charset="-34"/>
              </a:rPr>
              <a:t>ค้นหาจุดยืนและผลประโยชน์</a:t>
            </a:r>
          </a:p>
          <a:p>
            <a:pPr eaLnBrk="1" hangingPunct="1"/>
            <a:r>
              <a:rPr lang="th-TH" altLang="th-TH" sz="4400" b="1">
                <a:solidFill>
                  <a:srgbClr val="006699"/>
                </a:solidFill>
                <a:latin typeface="Cordia New" pitchFamily="34" charset="-34"/>
                <a:cs typeface="Cordia New" pitchFamily="34" charset="-34"/>
              </a:rPr>
              <a:t>- </a:t>
            </a:r>
            <a:r>
              <a:rPr lang="th-TH" altLang="th-TH" sz="4400" b="1">
                <a:solidFill>
                  <a:srgbClr val="D60093"/>
                </a:solidFill>
                <a:latin typeface="Cordia New" pitchFamily="34" charset="-34"/>
                <a:cs typeface="Cordia New" pitchFamily="34" charset="-34"/>
              </a:rPr>
              <a:t>จำแนกความแตกต่างของจุดยืนและผลประโยชน์</a:t>
            </a:r>
          </a:p>
        </p:txBody>
      </p:sp>
      <p:pic>
        <p:nvPicPr>
          <p:cNvPr id="30730" name="Picture 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138" y="2420938"/>
            <a:ext cx="2963862" cy="222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39247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4419600"/>
            <a:ext cx="9144000" cy="2438400"/>
          </a:xfrm>
          <a:prstGeom prst="rect">
            <a:avLst/>
          </a:prstGeom>
          <a:solidFill>
            <a:srgbClr val="8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th-TH" sz="8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81000" y="1981200"/>
            <a:ext cx="1828800" cy="609600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th-TH" altLang="th-TH" sz="3200">
                <a:latin typeface="Times New Roman" pitchFamily="18" charset="0"/>
              </a:rPr>
              <a:t>ชดใช้เงินเพิ่ม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2400"/>
            <a:ext cx="74612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1905000" y="1066800"/>
            <a:ext cx="4724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1371600" y="304800"/>
            <a:ext cx="6400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altLang="th-TH" sz="4400" b="1">
                <a:solidFill>
                  <a:schemeClr val="accent2"/>
                </a:solidFill>
                <a:latin typeface="Times New Roman" pitchFamily="18" charset="0"/>
                <a:cs typeface="DilleniaUPC" pitchFamily="18" charset="-34"/>
              </a:rPr>
              <a:t>ผลประโยชน์ร่วมกัน </a:t>
            </a:r>
            <a:r>
              <a:rPr lang="en-US" altLang="th-TH" sz="4400">
                <a:solidFill>
                  <a:schemeClr val="accent2"/>
                </a:solidFill>
                <a:latin typeface="Times New Roman" pitchFamily="18" charset="0"/>
                <a:cs typeface="DilleniaUPC" pitchFamily="18" charset="-34"/>
              </a:rPr>
              <a:t>(</a:t>
            </a:r>
            <a:r>
              <a:rPr lang="en-US" altLang="th-TH" sz="2800">
                <a:solidFill>
                  <a:schemeClr val="accent2"/>
                </a:solidFill>
                <a:latin typeface="Times New Roman" pitchFamily="18" charset="0"/>
                <a:cs typeface="DilleniaUPC" pitchFamily="18" charset="-34"/>
              </a:rPr>
              <a:t>Common Interest)</a:t>
            </a:r>
            <a:endParaRPr lang="th-TH" altLang="th-TH" sz="2800">
              <a:solidFill>
                <a:schemeClr val="accent2"/>
              </a:solidFill>
              <a:latin typeface="Times New Roman" pitchFamily="18" charset="0"/>
              <a:cs typeface="DilleniaUPC" pitchFamily="18" charset="-34"/>
            </a:endParaRPr>
          </a:p>
        </p:txBody>
      </p: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724400"/>
            <a:ext cx="1647825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52" name="AutoShape 8"/>
          <p:cNvSpPr>
            <a:spLocks noChangeArrowheads="1"/>
          </p:cNvSpPr>
          <p:nvPr/>
        </p:nvSpPr>
        <p:spPr bwMode="auto">
          <a:xfrm>
            <a:off x="1600200" y="1905000"/>
            <a:ext cx="2895600" cy="2895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th-TH" altLang="th-TH" sz="3200">
                <a:latin typeface="Times New Roman" pitchFamily="18" charset="0"/>
              </a:rPr>
              <a:t>ผลประโยชน์</a:t>
            </a:r>
          </a:p>
          <a:p>
            <a:pPr algn="ctr" eaLnBrk="1" hangingPunct="1"/>
            <a:r>
              <a:rPr lang="th-TH" altLang="th-TH" sz="3200">
                <a:latin typeface="Times New Roman" pitchFamily="18" charset="0"/>
              </a:rPr>
              <a:t>เงิน/ดูแล</a:t>
            </a:r>
          </a:p>
          <a:p>
            <a:pPr algn="ctr" eaLnBrk="1" hangingPunct="1"/>
            <a:r>
              <a:rPr lang="th-TH" altLang="th-TH" sz="3200">
                <a:latin typeface="Times New Roman" pitchFamily="18" charset="0"/>
              </a:rPr>
              <a:t>ต่อเนื่อง</a:t>
            </a:r>
          </a:p>
        </p:txBody>
      </p:sp>
      <p:sp>
        <p:nvSpPr>
          <p:cNvPr id="31753" name="AutoShape 9"/>
          <p:cNvSpPr>
            <a:spLocks noChangeArrowheads="1"/>
          </p:cNvSpPr>
          <p:nvPr/>
        </p:nvSpPr>
        <p:spPr bwMode="auto">
          <a:xfrm>
            <a:off x="3429000" y="1828800"/>
            <a:ext cx="2971800" cy="2971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th-TH" altLang="th-TH" sz="3200">
                <a:latin typeface="Times New Roman" pitchFamily="18" charset="0"/>
              </a:rPr>
              <a:t>ผลประโยชน์</a:t>
            </a:r>
          </a:p>
          <a:p>
            <a:pPr algn="ctr" eaLnBrk="1" hangingPunct="1"/>
            <a:r>
              <a:rPr lang="th-TH" altLang="th-TH" sz="3200">
                <a:latin typeface="Times New Roman" pitchFamily="18" charset="0"/>
              </a:rPr>
              <a:t>จิตใจ/</a:t>
            </a:r>
          </a:p>
          <a:p>
            <a:pPr algn="ctr" eaLnBrk="1" hangingPunct="1"/>
            <a:r>
              <a:rPr lang="th-TH" altLang="th-TH" sz="3200">
                <a:latin typeface="Times New Roman" pitchFamily="18" charset="0"/>
              </a:rPr>
              <a:t>          ดูแลคนไข้</a:t>
            </a:r>
          </a:p>
        </p:txBody>
      </p:sp>
      <p:sp>
        <p:nvSpPr>
          <p:cNvPr id="31754" name="AutoShape 10"/>
          <p:cNvSpPr>
            <a:spLocks noChangeArrowheads="1"/>
          </p:cNvSpPr>
          <p:nvPr/>
        </p:nvSpPr>
        <p:spPr bwMode="auto">
          <a:xfrm>
            <a:off x="3429000" y="3733800"/>
            <a:ext cx="1066800" cy="1066800"/>
          </a:xfrm>
          <a:prstGeom prst="triangle">
            <a:avLst>
              <a:gd name="adj" fmla="val 50000"/>
            </a:avLst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th-TH"/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2438400" y="5334000"/>
            <a:ext cx="3581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th-TH" altLang="th-TH" sz="3600" b="1">
                <a:solidFill>
                  <a:schemeClr val="bg1"/>
                </a:solidFill>
                <a:latin typeface="Times New Roman" pitchFamily="18" charset="0"/>
                <a:cs typeface="BrowalliaUPC" pitchFamily="34" charset="-34"/>
              </a:rPr>
              <a:t>ผลประโยชน์ร่วมกัน</a:t>
            </a:r>
          </a:p>
        </p:txBody>
      </p:sp>
      <p:sp>
        <p:nvSpPr>
          <p:cNvPr id="31756" name="AutoShape 12"/>
          <p:cNvSpPr>
            <a:spLocks noChangeArrowheads="1"/>
          </p:cNvSpPr>
          <p:nvPr/>
        </p:nvSpPr>
        <p:spPr bwMode="auto">
          <a:xfrm>
            <a:off x="3810000" y="4648200"/>
            <a:ext cx="228600" cy="685800"/>
          </a:xfrm>
          <a:prstGeom prst="upArrow">
            <a:avLst>
              <a:gd name="adj1" fmla="val 50000"/>
              <a:gd name="adj2" fmla="val 7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th-TH" sz="8000">
              <a:solidFill>
                <a:srgbClr val="FF00FF"/>
              </a:solidFill>
              <a:latin typeface="Times New Roman" pitchFamily="18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5868988" y="1533525"/>
            <a:ext cx="3092450" cy="1143000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th-TH" altLang="th-TH" sz="3200">
                <a:latin typeface="Times New Roman" pitchFamily="18" charset="0"/>
              </a:rPr>
              <a:t>รักษาดีตามมาตรฐาน/</a:t>
            </a:r>
          </a:p>
          <a:p>
            <a:pPr algn="ctr" eaLnBrk="1" hangingPunct="1"/>
            <a:r>
              <a:rPr lang="th-TH" altLang="th-TH" sz="3200">
                <a:latin typeface="Times New Roman" pitchFamily="18" charset="0"/>
              </a:rPr>
              <a:t>ไม่จ่าย</a:t>
            </a:r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1524000" y="1219200"/>
            <a:ext cx="137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th-TH" altLang="th-TH" sz="3200">
                <a:latin typeface="Times New Roman" pitchFamily="18" charset="0"/>
              </a:rPr>
              <a:t>จุดยืน</a:t>
            </a:r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5334000" y="1143000"/>
            <a:ext cx="137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th-TH" altLang="th-TH" sz="3200">
                <a:latin typeface="Times New Roman" pitchFamily="18" charset="0"/>
              </a:rPr>
              <a:t>จุดยืน</a:t>
            </a:r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 flipH="1">
            <a:off x="4953000" y="1524000"/>
            <a:ext cx="609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>
            <a:off x="2590800" y="1600200"/>
            <a:ext cx="457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381000" y="3124200"/>
            <a:ext cx="137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th-TH" sz="2400">
                <a:latin typeface="Times New Roman" pitchFamily="18" charset="0"/>
              </a:rPr>
              <a:t>Mental Field</a:t>
            </a:r>
            <a:endParaRPr lang="th-TH" altLang="th-TH" sz="2400">
              <a:latin typeface="Times New Roman" pitchFamily="18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5943600" y="3048000"/>
            <a:ext cx="137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th-TH" sz="2400">
                <a:latin typeface="Times New Roman" pitchFamily="18" charset="0"/>
              </a:rPr>
              <a:t>Mental Field</a:t>
            </a:r>
            <a:endParaRPr lang="th-TH" altLang="th-TH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588367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2" descr="warm-green-cool-g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60" b="23158"/>
          <a:stretch>
            <a:fillRect/>
          </a:stretch>
        </p:blipFill>
        <p:spPr bwMode="auto">
          <a:xfrm>
            <a:off x="6045200" y="5876925"/>
            <a:ext cx="30988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AutoShape 9"/>
          <p:cNvSpPr>
            <a:spLocks noChangeArrowheads="1"/>
          </p:cNvSpPr>
          <p:nvPr/>
        </p:nvSpPr>
        <p:spPr bwMode="auto">
          <a:xfrm rot="10800000">
            <a:off x="7200900" y="0"/>
            <a:ext cx="1943100" cy="1557338"/>
          </a:xfrm>
          <a:prstGeom prst="flowChartDelay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th-TH"/>
          </a:p>
        </p:txBody>
      </p:sp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133350" y="1123950"/>
            <a:ext cx="4572000" cy="649288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th-TH"/>
          </a:p>
        </p:txBody>
      </p:sp>
      <p:pic>
        <p:nvPicPr>
          <p:cNvPr id="33797" name="Picture 3" descr="E:\ผบต\โต๊ะกลมลิง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2997200"/>
            <a:ext cx="4265613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4" descr="E:\ผบต\โต๊ะจีนมีคน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88913"/>
            <a:ext cx="4351338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Rectangle 6"/>
          <p:cNvSpPr>
            <a:spLocks noChangeArrowheads="1"/>
          </p:cNvSpPr>
          <p:nvPr/>
        </p:nvSpPr>
        <p:spPr bwMode="auto">
          <a:xfrm>
            <a:off x="658813" y="5084763"/>
            <a:ext cx="3298825" cy="652462"/>
          </a:xfrm>
          <a:prstGeom prst="rect">
            <a:avLst/>
          </a:prstGeom>
          <a:solidFill>
            <a:srgbClr val="FFFF00"/>
          </a:solidFill>
          <a:ln w="19050">
            <a:solidFill>
              <a:srgbClr val="99CCFF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th-TH" altLang="th-TH" sz="4000" b="1">
                <a:solidFill>
                  <a:srgbClr val="CC00FF"/>
                </a:solidFill>
                <a:latin typeface="Cordia New" pitchFamily="34" charset="-34"/>
                <a:cs typeface="Cordia New" pitchFamily="34" charset="-34"/>
              </a:rPr>
              <a:t>เท่าเทียม</a:t>
            </a:r>
            <a:endParaRPr lang="en-US" altLang="th-TH" sz="4000" b="1">
              <a:solidFill>
                <a:srgbClr val="CC00FF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506244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2" descr="warm-green-cool-g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60" b="23158"/>
          <a:stretch>
            <a:fillRect/>
          </a:stretch>
        </p:blipFill>
        <p:spPr bwMode="auto">
          <a:xfrm>
            <a:off x="6045200" y="5876925"/>
            <a:ext cx="30988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AutoShape 9"/>
          <p:cNvSpPr>
            <a:spLocks noChangeArrowheads="1"/>
          </p:cNvSpPr>
          <p:nvPr/>
        </p:nvSpPr>
        <p:spPr bwMode="auto">
          <a:xfrm rot="10800000">
            <a:off x="7200900" y="0"/>
            <a:ext cx="1943100" cy="1557338"/>
          </a:xfrm>
          <a:prstGeom prst="flowChartDelay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th-TH"/>
          </a:p>
        </p:txBody>
      </p:sp>
      <p:pic>
        <p:nvPicPr>
          <p:cNvPr id="34820" name="Picture 11" descr="imgFlow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9525"/>
            <a:ext cx="2125663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18" descr="E:\0PRAKIT1022015\มาตรา41_1832\3_มาตรา41ปี58\1ไพศาลตัดขา_ธค.58\20150326_1251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2" y="332656"/>
            <a:ext cx="4284663" cy="299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3500438"/>
            <a:ext cx="4283075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3" name="Picture 2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3500438"/>
            <a:ext cx="4114800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4" name="Picture 2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33375"/>
            <a:ext cx="3970338" cy="297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5" name="Rectangle 1"/>
          <p:cNvSpPr>
            <a:spLocks noChangeArrowheads="1"/>
          </p:cNvSpPr>
          <p:nvPr/>
        </p:nvSpPr>
        <p:spPr bwMode="auto">
          <a:xfrm>
            <a:off x="3322638" y="3284538"/>
            <a:ext cx="2481262" cy="792162"/>
          </a:xfrm>
          <a:prstGeom prst="rect">
            <a:avLst/>
          </a:prstGeom>
          <a:solidFill>
            <a:srgbClr val="FFFF00"/>
          </a:solidFill>
          <a:ln w="19050">
            <a:solidFill>
              <a:srgbClr val="99CCFF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th-TH" altLang="th-TH" sz="4000">
                <a:solidFill>
                  <a:srgbClr val="CC00FF"/>
                </a:solidFill>
              </a:rPr>
              <a:t>การจัดที่นั่ง</a:t>
            </a:r>
            <a:endParaRPr lang="en-US" altLang="th-TH" sz="4000">
              <a:solidFill>
                <a:srgbClr val="CC00FF"/>
              </a:solidFill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187624" y="1196752"/>
            <a:ext cx="269950" cy="2160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116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2" descr="warm-green-cool-g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60" b="23158"/>
          <a:stretch>
            <a:fillRect/>
          </a:stretch>
        </p:blipFill>
        <p:spPr bwMode="auto">
          <a:xfrm>
            <a:off x="6045200" y="5876925"/>
            <a:ext cx="30988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AutoShape 9"/>
          <p:cNvSpPr>
            <a:spLocks noChangeArrowheads="1"/>
          </p:cNvSpPr>
          <p:nvPr/>
        </p:nvSpPr>
        <p:spPr bwMode="auto">
          <a:xfrm rot="10800000">
            <a:off x="7200900" y="0"/>
            <a:ext cx="1943100" cy="1557338"/>
          </a:xfrm>
          <a:prstGeom prst="flowChartDelay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th-TH"/>
          </a:p>
        </p:txBody>
      </p:sp>
      <p:sp>
        <p:nvSpPr>
          <p:cNvPr id="35844" name="Rectangle 5"/>
          <p:cNvSpPr>
            <a:spLocks noChangeArrowheads="1"/>
          </p:cNvSpPr>
          <p:nvPr/>
        </p:nvSpPr>
        <p:spPr bwMode="auto">
          <a:xfrm>
            <a:off x="142875" y="530225"/>
            <a:ext cx="4789488" cy="611188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endParaRPr lang="en-US" altLang="th-TH" b="1"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35845" name="Picture 11" descr="imgFlow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9525"/>
            <a:ext cx="2125663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Rectangle 7"/>
          <p:cNvSpPr>
            <a:spLocks noChangeArrowheads="1"/>
          </p:cNvSpPr>
          <p:nvPr/>
        </p:nvSpPr>
        <p:spPr bwMode="auto">
          <a:xfrm>
            <a:off x="1331913" y="625475"/>
            <a:ext cx="785971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th-TH" altLang="th-TH" sz="5400" b="1">
                <a:solidFill>
                  <a:srgbClr val="A50021"/>
                </a:solidFill>
                <a:latin typeface="Cordia New" pitchFamily="34" charset="-34"/>
                <a:cs typeface="Cordia New" pitchFamily="34" charset="-34"/>
              </a:rPr>
              <a:t>สรุป</a:t>
            </a:r>
            <a:r>
              <a:rPr lang="th-TH" altLang="th-TH" sz="5400" b="1">
                <a:solidFill>
                  <a:srgbClr val="006699"/>
                </a:solidFill>
                <a:latin typeface="Cordia New" pitchFamily="34" charset="-34"/>
                <a:cs typeface="Cordia New" pitchFamily="34" charset="-34"/>
              </a:rPr>
              <a:t>...ข้อตกลง..สัญญาประนีประนอม</a:t>
            </a:r>
            <a:endParaRPr lang="en-US" altLang="th-TH" sz="5400" b="1">
              <a:solidFill>
                <a:srgbClr val="006699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50800" y="1547813"/>
            <a:ext cx="89249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th-TH" altLang="th-TH" sz="4800" b="1">
                <a:solidFill>
                  <a:srgbClr val="A50021"/>
                </a:solidFill>
                <a:latin typeface="Cordia New" pitchFamily="34" charset="-34"/>
                <a:cs typeface="Cordia New" pitchFamily="34" charset="-34"/>
              </a:rPr>
              <a:t>1. นำข้อมูลการรักษาตรวจสอบแพทย์ที่ไว้ใจ</a:t>
            </a:r>
            <a:endParaRPr lang="en-US" altLang="th-TH" sz="6000" b="1">
              <a:solidFill>
                <a:srgbClr val="FF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5848" name="Rectangle 4"/>
          <p:cNvSpPr>
            <a:spLocks noChangeArrowheads="1"/>
          </p:cNvSpPr>
          <p:nvPr/>
        </p:nvSpPr>
        <p:spPr bwMode="auto">
          <a:xfrm>
            <a:off x="136525" y="3357563"/>
            <a:ext cx="8821738" cy="1311275"/>
          </a:xfrm>
          <a:prstGeom prst="rect">
            <a:avLst/>
          </a:prstGeom>
          <a:solidFill>
            <a:schemeClr val="bg1"/>
          </a:solidFill>
          <a:ln w="19050">
            <a:solidFill>
              <a:srgbClr val="339966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th-TH" sz="4800" b="1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3. นัดไกล่เกลี่ยอีก 1 เดือน...และห้ามให้ข่าวนักข่าว..จนกว่าเรื่องกระจ่าง</a:t>
            </a:r>
            <a:endParaRPr lang="en-US" sz="4800" b="1">
              <a:solidFill>
                <a:srgbClr val="0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5849" name="Rectangle 7"/>
          <p:cNvSpPr>
            <a:spLocks noChangeArrowheads="1"/>
          </p:cNvSpPr>
          <p:nvPr/>
        </p:nvSpPr>
        <p:spPr bwMode="auto">
          <a:xfrm>
            <a:off x="50800" y="2379663"/>
            <a:ext cx="87693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th-TH" altLang="th-TH" sz="4800" b="1">
                <a:solidFill>
                  <a:srgbClr val="006699"/>
                </a:solidFill>
                <a:latin typeface="Cordia New" pitchFamily="34" charset="-34"/>
                <a:cs typeface="Cordia New" pitchFamily="34" charset="-34"/>
              </a:rPr>
              <a:t>2. รพ.ดูแล.อำนวยความสะดวก...ขาเทียม..ต่อ..</a:t>
            </a:r>
            <a:endParaRPr lang="en-US" altLang="th-TH" sz="4800" b="1">
              <a:solidFill>
                <a:srgbClr val="006699"/>
              </a:solidFill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35850" name="Picture 19" descr="E:\0PRAKIT1022015\มาตรา41_1832\3_มาตรา41ปี58\1ไพศาลตัดขา_ธค.58\20150326_1251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4737100"/>
            <a:ext cx="3671888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สี่เหลี่ยมผืนผ้า 10"/>
          <p:cNvSpPr/>
          <p:nvPr/>
        </p:nvSpPr>
        <p:spPr>
          <a:xfrm>
            <a:off x="2402644" y="5589240"/>
            <a:ext cx="269950" cy="7553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621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cer\Desktop\ภาพนิ่ง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016"/>
            <a:ext cx="9183538" cy="665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G_1356"/>
          <p:cNvPicPr>
            <a:picLocks noChangeAspect="1" noChangeArrowheads="1"/>
          </p:cNvPicPr>
          <p:nvPr/>
        </p:nvPicPr>
        <p:blipFill>
          <a:blip r:embed="rId3" cstate="print">
            <a:lum bright="10000" contrast="-9000"/>
          </a:blip>
          <a:srcRect/>
          <a:stretch>
            <a:fillRect/>
          </a:stretch>
        </p:blipFill>
        <p:spPr bwMode="auto">
          <a:xfrm>
            <a:off x="0" y="3789040"/>
            <a:ext cx="3563888" cy="2373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85862" y="980728"/>
            <a:ext cx="845135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/>
            <a:r>
              <a:rPr lang="en-US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itannic Bold" pitchFamily="34" charset="0"/>
              </a:rPr>
              <a:t>2P Safety </a:t>
            </a:r>
            <a:r>
              <a:rPr lang="en-US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itannic Bold" pitchFamily="34" charset="0"/>
              </a:rPr>
              <a:t>Goals </a:t>
            </a:r>
            <a:endParaRPr lang="en-US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675447" y="2433662"/>
            <a:ext cx="73102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รพ.ท่าเรือ จังหวัดพระนครศรีอยุธยา</a:t>
            </a:r>
            <a:endParaRPr lang="th-TH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81"/>
          <a:stretch/>
        </p:blipFill>
        <p:spPr bwMode="auto">
          <a:xfrm>
            <a:off x="3456982" y="3831690"/>
            <a:ext cx="2915218" cy="23736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IMG_136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3938275"/>
            <a:ext cx="2739752" cy="2277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716906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cer\Desktop\3958537de523c4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5"/>
          <a:stretch/>
        </p:blipFill>
        <p:spPr bwMode="auto">
          <a:xfrm>
            <a:off x="16768" y="1681267"/>
            <a:ext cx="9143999" cy="520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ไดอะแกรม 6"/>
          <p:cNvGraphicFramePr/>
          <p:nvPr>
            <p:extLst>
              <p:ext uri="{D42A27DB-BD31-4B8C-83A1-F6EECF244321}">
                <p14:modId xmlns:p14="http://schemas.microsoft.com/office/powerpoint/2010/main" val="2139303798"/>
              </p:ext>
            </p:extLst>
          </p:nvPr>
        </p:nvGraphicFramePr>
        <p:xfrm>
          <a:off x="503548" y="1700808"/>
          <a:ext cx="84249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สี่เหลี่ยมผืนผ้า 7"/>
          <p:cNvSpPr/>
          <p:nvPr/>
        </p:nvSpPr>
        <p:spPr>
          <a:xfrm>
            <a:off x="467544" y="188640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</a:rPr>
              <a:t>Patient Safety Goals </a:t>
            </a:r>
            <a:endParaRPr lang="en-US" sz="8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</a:endParaRPr>
          </a:p>
        </p:txBody>
      </p:sp>
      <p:cxnSp>
        <p:nvCxnSpPr>
          <p:cNvPr id="11" name="ตัวเชื่อมต่อตรง 10"/>
          <p:cNvCxnSpPr/>
          <p:nvPr/>
        </p:nvCxnSpPr>
        <p:spPr>
          <a:xfrm>
            <a:off x="0" y="1412776"/>
            <a:ext cx="750756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113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Acer\Desktop\3958537de523c4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5"/>
          <a:stretch/>
        </p:blipFill>
        <p:spPr bwMode="auto">
          <a:xfrm>
            <a:off x="16768" y="1681267"/>
            <a:ext cx="9143999" cy="520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 1"/>
          <p:cNvSpPr>
            <a:spLocks noGrp="1" noChangeArrowheads="1"/>
          </p:cNvSpPr>
          <p:nvPr>
            <p:ph type="title"/>
          </p:nvPr>
        </p:nvSpPr>
        <p:spPr bwMode="auto">
          <a:xfrm>
            <a:off x="1043608" y="692696"/>
            <a:ext cx="6999512" cy="76944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ylfaen" pitchFamily="18" charset="0"/>
                <a:cs typeface="TH Fah kwang" pitchFamily="2" charset="-34"/>
              </a:rPr>
              <a:t>  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ylfaen" pitchFamily="18" charset="0"/>
                <a:cs typeface="TH Fah kwang" pitchFamily="2" charset="-34"/>
              </a:rPr>
              <a:t>P 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ylfaen" pitchFamily="18" charset="0"/>
                <a:cs typeface="TH Fah kwang" pitchFamily="2" charset="-34"/>
              </a:rPr>
              <a:t>= Patient care process</a:t>
            </a: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223506"/>
              </p:ext>
            </p:extLst>
          </p:nvPr>
        </p:nvGraphicFramePr>
        <p:xfrm>
          <a:off x="179512" y="1988840"/>
          <a:ext cx="8712968" cy="2269989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356484"/>
                <a:gridCol w="4356484"/>
              </a:tblGrid>
              <a:tr h="629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4000" b="0" u="none" strike="noStrike" cap="none" spc="0" normalizeH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โอกาสพัฒนา</a:t>
                      </a:r>
                      <a:endParaRPr kumimoji="0" lang="th-TH" sz="4000" b="0" i="0" u="none" strike="noStrike" cap="none" spc="0" normalizeH="0" baseline="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4000" b="0" u="none" strike="noStrike" cap="none" spc="0" normalizeH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การพัฒนา</a:t>
                      </a:r>
                      <a:endParaRPr kumimoji="0" lang="th-TH" sz="4000" b="0" i="0" u="none" strike="noStrike" cap="none" spc="0" normalizeH="0" baseline="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624069">
                <a:tc rowSpan="2">
                  <a:txBody>
                    <a:bodyPr/>
                    <a:lstStyle/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endParaRPr kumimoji="0" lang="th-TH" sz="2800" u="none" strike="noStrike" cap="none" normalizeH="0" baseline="0" dirty="0" smtClean="0">
                        <a:ln>
                          <a:noFill/>
                        </a:ln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th-TH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</a:t>
                      </a:r>
                      <a:r>
                        <a:rPr kumimoji="0" lang="th-TH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ให้คำแนะนำก่อนจำหน่าย</a:t>
                      </a: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th-TH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ทำแผ่นพับแจกผู้ป่วยและญาติเพิ่มเติม</a:t>
                      </a: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/>
                </a:tc>
              </a:tr>
              <a:tr h="624069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th-TH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ผู้ป่วยเมาสุรา ต้องให้ความรู้แก่ญาติด้วย</a:t>
                      </a: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3020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cer\Desktop\3958537de523c4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5"/>
          <a:stretch/>
        </p:blipFill>
        <p:spPr bwMode="auto">
          <a:xfrm>
            <a:off x="16768" y="1681267"/>
            <a:ext cx="9143999" cy="520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2" name="สี่เหลี่ยมผืนผ้า 1"/>
          <p:cNvSpPr>
            <a:spLocks noChangeArrowheads="1"/>
          </p:cNvSpPr>
          <p:nvPr/>
        </p:nvSpPr>
        <p:spPr bwMode="auto">
          <a:xfrm>
            <a:off x="1763688" y="789533"/>
            <a:ext cx="6107762" cy="76944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4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hnschrift SemiBold" pitchFamily="34" charset="0"/>
                <a:cs typeface="TH SarabunPSK" pitchFamily="34" charset="-34"/>
              </a:rPr>
              <a:t>P = Patient care process</a:t>
            </a: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563061"/>
              </p:ext>
            </p:extLst>
          </p:nvPr>
        </p:nvGraphicFramePr>
        <p:xfrm>
          <a:off x="251520" y="1992600"/>
          <a:ext cx="8712968" cy="316992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470419"/>
                <a:gridCol w="5242549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4400" b="0" u="none" strike="noStrike" cap="none" spc="0" normalizeH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โอกาสพัฒนา</a:t>
                      </a:r>
                      <a:endParaRPr kumimoji="0" lang="th-TH" sz="4400" b="0" i="0" u="none" strike="noStrike" cap="none" spc="0" normalizeH="0" baseline="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4400" b="0" u="none" strike="noStrike" cap="none" spc="0" normalizeH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การพัฒนา</a:t>
                      </a:r>
                      <a:endParaRPr kumimoji="0" lang="th-TH" sz="4400" b="0" i="0" u="none" strike="noStrike" cap="none" spc="0" normalizeH="0" baseline="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71475">
                <a:tc rowSpan="3"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endParaRPr kumimoji="0" lang="th-TH" sz="32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endParaRPr kumimoji="0" lang="th-TH" sz="32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Re-Assessment</a:t>
                      </a:r>
                      <a:endParaRPr kumimoji="0" lang="th-TH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th-TH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คนไข้โทรมาอยากขอกลับมารพ.เนื่องจากปวดมาก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th-TH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ให้นโยบายแก่</a:t>
                      </a:r>
                      <a:r>
                        <a:rPr kumimoji="0" lang="th-TH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จนท</a:t>
                      </a:r>
                      <a:r>
                        <a:rPr kumimoji="0" lang="th-TH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.ต้องดูแล ไม่ให้ปฏิเสธคนไข้</a:t>
                      </a: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/>
                </a:tc>
              </a:tr>
              <a:tr h="37147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th-TH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นโยบายพฤติกรรมบริการที่ดีใส่ใจคนไข้</a:t>
                      </a: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noFill/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th-TH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นำแนวทางการประเมินซ้ำในผู้ป่วยอุบัติเหตุ ก่อนจำหน่ายผู้ป่วยกลับบ้าน</a:t>
                      </a: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755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ChangeArrowheads="1"/>
          </p:cNvSpPr>
          <p:nvPr/>
        </p:nvSpPr>
        <p:spPr bwMode="auto">
          <a:xfrm>
            <a:off x="0" y="3644900"/>
            <a:ext cx="9144000" cy="32131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th-TH"/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th-TH"/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338138" y="239713"/>
            <a:ext cx="8543925" cy="922337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th-TH" altLang="zh-CN" sz="5400" b="1" u="sng">
                <a:solidFill>
                  <a:srgbClr val="262673"/>
                </a:solidFill>
                <a:latin typeface="Cordia New" pitchFamily="34" charset="-34"/>
                <a:cs typeface="Cordia New" pitchFamily="34" charset="-34"/>
              </a:rPr>
              <a:t>ขาผมขาด...</a:t>
            </a:r>
            <a:endParaRPr lang="th-TH" altLang="zh-CN" sz="5400" b="1" u="sng">
              <a:solidFill>
                <a:srgbClr val="262673"/>
              </a:solidFill>
              <a:latin typeface="Cordia New" pitchFamily="34" charset="-34"/>
              <a:ea typeface="SimSun" pitchFamily="2" charset="-122"/>
              <a:cs typeface="Cordia New" pitchFamily="34" charset="-34"/>
            </a:endParaRPr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-15875" y="1266825"/>
            <a:ext cx="9144000" cy="5694363"/>
          </a:xfrm>
          <a:prstGeom prst="rect">
            <a:avLst/>
          </a:prstGeom>
          <a:solidFill>
            <a:schemeClr val="bg1"/>
          </a:solidFill>
          <a:ln w="19050">
            <a:solidFill>
              <a:srgbClr val="99CC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th-TH" altLang="th-TH" sz="4400" b="1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- </a:t>
            </a:r>
            <a:r>
              <a:rPr lang="en-US" altLang="th-TH" sz="4400" b="1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altLang="th-TH" sz="4400" b="1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รพช. </a:t>
            </a:r>
            <a:r>
              <a:rPr lang="th-TH" altLang="th-TH" sz="4000" b="1">
                <a:solidFill>
                  <a:srgbClr val="D60093"/>
                </a:solidFill>
                <a:latin typeface="Cordia New" pitchFamily="34" charset="-34"/>
                <a:cs typeface="Cordia New" pitchFamily="34" charset="-34"/>
              </a:rPr>
              <a:t>8 กค.5</a:t>
            </a:r>
            <a:r>
              <a:rPr lang="en-US" altLang="th-TH" sz="4000" b="1">
                <a:solidFill>
                  <a:srgbClr val="D60093"/>
                </a:solidFill>
                <a:latin typeface="Cordia New" pitchFamily="34" charset="-34"/>
                <a:cs typeface="Cordia New" pitchFamily="34" charset="-34"/>
              </a:rPr>
              <a:t>7</a:t>
            </a:r>
            <a:r>
              <a:rPr lang="th-TH" altLang="th-TH" sz="4000" b="1">
                <a:solidFill>
                  <a:srgbClr val="D60093"/>
                </a:solidFill>
                <a:latin typeface="Cordia New" pitchFamily="34" charset="-34"/>
                <a:cs typeface="Cordia New" pitchFamily="34" charset="-34"/>
              </a:rPr>
              <a:t> (23.00 น.)  นายเอ อายุ 29 ปี  ขับรถ</a:t>
            </a:r>
            <a:r>
              <a:rPr lang="en-US" altLang="th-TH" sz="4000" b="1">
                <a:solidFill>
                  <a:srgbClr val="D60093"/>
                </a:solidFill>
                <a:latin typeface="Cordia New" pitchFamily="34" charset="-34"/>
                <a:cs typeface="Cordia New" pitchFamily="34" charset="-34"/>
              </a:rPr>
              <a:t> MC. </a:t>
            </a:r>
            <a:r>
              <a:rPr lang="th-TH" altLang="th-TH" sz="4000" b="1">
                <a:solidFill>
                  <a:srgbClr val="D60093"/>
                </a:solidFill>
                <a:latin typeface="Cordia New" pitchFamily="34" charset="-34"/>
                <a:cs typeface="Cordia New" pitchFamily="34" charset="-34"/>
              </a:rPr>
              <a:t>ชนแผงเหล็กกั้นถนน ปวดเข่าซ้ายมาก เหยียดขาซ้ายไม่ได้ </a:t>
            </a:r>
          </a:p>
          <a:p>
            <a:pPr eaLnBrk="1" hangingPunct="1"/>
            <a:r>
              <a:rPr lang="en-US" altLang="th-TH" sz="4000" b="1">
                <a:solidFill>
                  <a:srgbClr val="D60093"/>
                </a:solidFill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altLang="th-TH" sz="4000" b="1">
                <a:solidFill>
                  <a:srgbClr val="3333CC"/>
                </a:solidFill>
                <a:latin typeface="Cordia New" pitchFamily="34" charset="-34"/>
                <a:cs typeface="Cordia New" pitchFamily="34" charset="-34"/>
              </a:rPr>
              <a:t>ตรวจร่างกายพบว่า</a:t>
            </a:r>
            <a:endParaRPr lang="en-US" altLang="th-TH" sz="4000" b="1">
              <a:solidFill>
                <a:srgbClr val="3333CC"/>
              </a:solidFill>
              <a:latin typeface="Cordia New" pitchFamily="34" charset="-34"/>
              <a:cs typeface="Cordia New" pitchFamily="34" charset="-34"/>
            </a:endParaRPr>
          </a:p>
          <a:p>
            <a:pPr eaLnBrk="1" hangingPunct="1"/>
            <a:r>
              <a:rPr lang="en-US" altLang="th-TH" sz="4000" b="1">
                <a:solidFill>
                  <a:srgbClr val="D60093"/>
                </a:solidFill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altLang="th-TH" sz="4000" b="1">
                <a:solidFill>
                  <a:srgbClr val="D60093"/>
                </a:solidFill>
                <a:latin typeface="Cordia New" pitchFamily="34" charset="-34"/>
                <a:cs typeface="Cordia New" pitchFamily="34" charset="-34"/>
              </a:rPr>
              <a:t>เข่าซ้ายผิดรูป มีแผลถลอกที่หน้าแข้งซ้าย และใบหน้าเล็กน้อย รู้สึกตัวดี ถามตอบรู้เรื่อง ทำตามคำสั่งได้  ตรวจสัญญาชีพปกติ  ,</a:t>
            </a:r>
            <a:r>
              <a:rPr lang="en-US" altLang="th-TH" sz="4000" b="1">
                <a:solidFill>
                  <a:srgbClr val="D60093"/>
                </a:solidFill>
                <a:latin typeface="Cordia New" pitchFamily="34" charset="-34"/>
                <a:cs typeface="Cordia New" pitchFamily="34" charset="-34"/>
              </a:rPr>
              <a:t>E4V5M6 </a:t>
            </a:r>
            <a:r>
              <a:rPr lang="th-TH" altLang="th-TH" sz="4000" b="1">
                <a:solidFill>
                  <a:srgbClr val="D60093"/>
                </a:solidFill>
                <a:latin typeface="Cordia New" pitchFamily="34" charset="-34"/>
                <a:cs typeface="Cordia New" pitchFamily="34" charset="-34"/>
              </a:rPr>
              <a:t>, ขนาดรูม่านตา  </a:t>
            </a:r>
            <a:r>
              <a:rPr lang="en-US" altLang="th-TH" sz="4000" b="1">
                <a:solidFill>
                  <a:srgbClr val="D60093"/>
                </a:solidFill>
                <a:latin typeface="Cordia New" pitchFamily="34" charset="-34"/>
                <a:cs typeface="Cordia New" pitchFamily="34" charset="-34"/>
              </a:rPr>
              <a:t>3</a:t>
            </a:r>
            <a:r>
              <a:rPr lang="th-TH" altLang="th-TH" sz="4000" b="1">
                <a:solidFill>
                  <a:srgbClr val="D60093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altLang="th-TH" sz="4000" b="1">
                <a:solidFill>
                  <a:srgbClr val="D60093"/>
                </a:solidFill>
                <a:latin typeface="Cordia New" pitchFamily="34" charset="-34"/>
                <a:cs typeface="Cordia New" pitchFamily="34" charset="-34"/>
              </a:rPr>
              <a:t>mm.</a:t>
            </a:r>
            <a:r>
              <a:rPr lang="th-TH" altLang="th-TH" sz="4000" b="1">
                <a:solidFill>
                  <a:srgbClr val="D60093"/>
                </a:solidFill>
                <a:latin typeface="Cordia New" pitchFamily="34" charset="-34"/>
                <a:cs typeface="Cordia New" pitchFamily="34" charset="-34"/>
              </a:rPr>
              <a:t>ทำปฏิกริยากับแสงได้ดี ประวัติดื่มสุรา </a:t>
            </a:r>
            <a:r>
              <a:rPr lang="en-US" altLang="th-TH" sz="4000" b="1">
                <a:solidFill>
                  <a:srgbClr val="D60093"/>
                </a:solidFill>
                <a:latin typeface="Cordia New" pitchFamily="34" charset="-34"/>
                <a:cs typeface="Cordia New" pitchFamily="34" charset="-34"/>
              </a:rPr>
              <a:t>X-rays </a:t>
            </a:r>
            <a:r>
              <a:rPr lang="th-TH" altLang="th-TH" sz="4000" b="1">
                <a:solidFill>
                  <a:srgbClr val="D60093"/>
                </a:solidFill>
                <a:latin typeface="Cordia New" pitchFamily="34" charset="-34"/>
                <a:cs typeface="Cordia New" pitchFamily="34" charset="-34"/>
              </a:rPr>
              <a:t>พบว่ากระดูกขาซ้ายหัก  บริเวณ </a:t>
            </a:r>
            <a:r>
              <a:rPr lang="en-US" altLang="th-TH" sz="4000" b="1">
                <a:solidFill>
                  <a:srgbClr val="D60093"/>
                </a:solidFill>
                <a:latin typeface="Cordia New" pitchFamily="34" charset="-34"/>
                <a:cs typeface="Cordia New" pitchFamily="34" charset="-34"/>
              </a:rPr>
              <a:t>Proximal Tibia left Knee </a:t>
            </a:r>
            <a:r>
              <a:rPr lang="th-TH" altLang="th-TH" sz="4000" b="1">
                <a:solidFill>
                  <a:srgbClr val="D60093"/>
                </a:solidFill>
                <a:latin typeface="Cordia New" pitchFamily="34" charset="-34"/>
                <a:cs typeface="Cordia New" pitchFamily="34" charset="-34"/>
              </a:rPr>
              <a:t>(เป็นชนิด </a:t>
            </a:r>
            <a:r>
              <a:rPr lang="en-US" altLang="th-TH" sz="4000" b="1">
                <a:solidFill>
                  <a:srgbClr val="D60093"/>
                </a:solidFill>
                <a:latin typeface="Cordia New" pitchFamily="34" charset="-34"/>
                <a:cs typeface="Cordia New" pitchFamily="34" charset="-34"/>
              </a:rPr>
              <a:t>Closed Fracture</a:t>
            </a:r>
            <a:r>
              <a:rPr lang="th-TH" altLang="th-TH" sz="4000" b="1">
                <a:solidFill>
                  <a:srgbClr val="D60093"/>
                </a:solidFill>
                <a:latin typeface="Cordia New" pitchFamily="34" charset="-34"/>
                <a:cs typeface="Cordia New" pitchFamily="34" charset="-34"/>
              </a:rPr>
              <a:t>)</a:t>
            </a:r>
            <a:endParaRPr lang="en-US" altLang="th-TH" sz="4000" b="1">
              <a:solidFill>
                <a:srgbClr val="D60093"/>
              </a:solidFill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20486" name="Picture 5" descr="Flower2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63" y="95250"/>
            <a:ext cx="2916237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2502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cer\Desktop\simple-foliage-background-plant-ppt-template-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6" name="สี่เหลี่ยมผืนผ้า 1"/>
          <p:cNvSpPr>
            <a:spLocks noChangeArrowheads="1"/>
          </p:cNvSpPr>
          <p:nvPr/>
        </p:nvSpPr>
        <p:spPr bwMode="auto">
          <a:xfrm>
            <a:off x="426871" y="980728"/>
            <a:ext cx="6696744" cy="175432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Bahnschrift Condensed" pitchFamily="34" charset="0"/>
                <a:cs typeface="TH SarabunPSK" pitchFamily="34" charset="-34"/>
              </a:rPr>
              <a:t>L = </a:t>
            </a:r>
            <a:r>
              <a:rPr lang="en-US" sz="5400" b="1" dirty="0">
                <a:solidFill>
                  <a:srgbClr val="C00000"/>
                </a:solidFill>
                <a:latin typeface="Bahnschrift Condensed" pitchFamily="34" charset="0"/>
                <a:cs typeface="TH Fah kwang" pitchFamily="2" charset="-34"/>
              </a:rPr>
              <a:t>Line, Tube &amp; Catheter </a:t>
            </a:r>
          </a:p>
          <a:p>
            <a:r>
              <a:rPr lang="en-US" sz="5400" b="1" dirty="0">
                <a:solidFill>
                  <a:srgbClr val="C00000"/>
                </a:solidFill>
                <a:latin typeface="Bahnschrift Condensed" pitchFamily="34" charset="0"/>
                <a:cs typeface="TH Fah kwang" pitchFamily="2" charset="-34"/>
              </a:rPr>
              <a:t>    </a:t>
            </a:r>
            <a:r>
              <a:rPr lang="en-US" sz="5400" b="1" dirty="0" smtClean="0">
                <a:solidFill>
                  <a:srgbClr val="C00000"/>
                </a:solidFill>
                <a:latin typeface="Bahnschrift Condensed" pitchFamily="34" charset="0"/>
                <a:cs typeface="TH Fah kwang" pitchFamily="2" charset="-34"/>
              </a:rPr>
              <a:t>Device </a:t>
            </a:r>
            <a:r>
              <a:rPr lang="en-US" sz="5400" b="1" dirty="0">
                <a:solidFill>
                  <a:srgbClr val="C00000"/>
                </a:solidFill>
                <a:latin typeface="Bahnschrift Condensed" pitchFamily="34" charset="0"/>
                <a:cs typeface="TH Fah kwang" pitchFamily="2" charset="-34"/>
              </a:rPr>
              <a:t>and Laboratory</a:t>
            </a:r>
          </a:p>
        </p:txBody>
      </p:sp>
      <p:pic>
        <p:nvPicPr>
          <p:cNvPr id="3076" name="Picture 4" descr="C:\Users\Acer\Desktop\849-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42" b="14925"/>
          <a:stretch/>
        </p:blipFill>
        <p:spPr bwMode="auto">
          <a:xfrm>
            <a:off x="3131840" y="4055323"/>
            <a:ext cx="5688632" cy="17716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7" name="สี่เหลี่ยมผืนผ้า 2"/>
          <p:cNvSpPr>
            <a:spLocks noChangeArrowheads="1"/>
          </p:cNvSpPr>
          <p:nvPr/>
        </p:nvSpPr>
        <p:spPr bwMode="auto">
          <a:xfrm>
            <a:off x="2627784" y="5365348"/>
            <a:ext cx="5604419" cy="923330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0070C0"/>
                </a:solidFill>
                <a:latin typeface="Bahnschrift Condensed" pitchFamily="34" charset="0"/>
                <a:cs typeface="TH Fah kwang" pitchFamily="2" charset="-34"/>
              </a:rPr>
              <a:t>E = Emergency </a:t>
            </a:r>
            <a:r>
              <a:rPr lang="th-TH" sz="5400" b="1" dirty="0" smtClean="0">
                <a:solidFill>
                  <a:srgbClr val="0070C0"/>
                </a:solidFill>
                <a:latin typeface="Bahnschrift Condensed" pitchFamily="34" charset="0"/>
                <a:cs typeface="TH Fah kwang" pitchFamily="2" charset="-34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Bahnschrift Condensed" pitchFamily="34" charset="0"/>
                <a:cs typeface="TH Fah kwang" pitchFamily="2" charset="-34"/>
              </a:rPr>
              <a:t>Respone</a:t>
            </a:r>
            <a:endParaRPr lang="en-US" sz="5400" b="1" dirty="0">
              <a:solidFill>
                <a:srgbClr val="0070C0"/>
              </a:solidFill>
              <a:latin typeface="Bahnschrift Condensed" pitchFamily="34" charset="0"/>
              <a:cs typeface="TH Fah kwang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3490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cer\Desktop\3958537de523c4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5"/>
          <a:stretch/>
        </p:blipFill>
        <p:spPr bwMode="auto">
          <a:xfrm>
            <a:off x="16768" y="1681267"/>
            <a:ext cx="9143999" cy="520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0" y="260648"/>
            <a:ext cx="9143999" cy="1015663"/>
          </a:xfrm>
          <a:prstGeom prst="rect">
            <a:avLst/>
          </a:prstGeom>
          <a:solidFill>
            <a:srgbClr val="DEA9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dirty="0" smtClean="0">
                <a:latin typeface="TH SarabunPSK" pitchFamily="34" charset="-34"/>
              </a:rPr>
              <a:t>Personnel </a:t>
            </a:r>
            <a:r>
              <a:rPr lang="en-US" sz="6000" b="1" dirty="0">
                <a:latin typeface="TH SarabunPSK" pitchFamily="34" charset="-34"/>
              </a:rPr>
              <a:t>Safety Goals </a:t>
            </a:r>
          </a:p>
        </p:txBody>
      </p:sp>
      <p:sp>
        <p:nvSpPr>
          <p:cNvPr id="43013" name="TextBox 5"/>
          <p:cNvSpPr txBox="1">
            <a:spLocks noChangeArrowheads="1"/>
          </p:cNvSpPr>
          <p:nvPr/>
        </p:nvSpPr>
        <p:spPr bwMode="auto">
          <a:xfrm>
            <a:off x="251520" y="1668608"/>
            <a:ext cx="8712968" cy="120032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 = Security and Privacy of information</a:t>
            </a:r>
          </a:p>
          <a:p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Social and media (communication)</a:t>
            </a:r>
            <a:endParaRPr lang="th-TH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962848"/>
              </p:ext>
            </p:extLst>
          </p:nvPr>
        </p:nvGraphicFramePr>
        <p:xfrm>
          <a:off x="375820" y="2868937"/>
          <a:ext cx="8464367" cy="176784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4233155"/>
                <a:gridCol w="4231212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4000" b="1" u="none" strike="noStrike" cap="none" spc="0" normalizeH="0" baseline="0" dirty="0" smtClean="0">
                          <a:ln w="1905"/>
                          <a:solidFill>
                            <a:srgbClr val="FF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โอกาสพัฒนา</a:t>
                      </a:r>
                      <a:endParaRPr kumimoji="0" lang="th-TH" sz="4000" b="1" i="0" u="none" strike="noStrike" cap="none" spc="0" normalizeH="0" baseline="0" dirty="0" smtClean="0">
                        <a:ln w="1905"/>
                        <a:solidFill>
                          <a:srgbClr val="FF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4000" b="1" u="none" strike="noStrike" cap="none" spc="0" normalizeH="0" baseline="0" dirty="0" smtClean="0">
                          <a:ln w="1905"/>
                          <a:solidFill>
                            <a:srgbClr val="FF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การพัฒนา</a:t>
                      </a:r>
                      <a:endParaRPr kumimoji="0" lang="th-TH" sz="4000" b="1" i="0" u="none" strike="noStrike" cap="none" spc="0" normalizeH="0" baseline="0" dirty="0" smtClean="0">
                        <a:ln w="1905"/>
                        <a:solidFill>
                          <a:srgbClr val="FF0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solidFill>
                      <a:srgbClr val="92D05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th-TH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การใช้สื่อ </a:t>
                      </a:r>
                      <a:r>
                        <a:rPr kumimoji="0" lang="en-US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Social media </a:t>
                      </a:r>
                      <a:r>
                        <a:rPr kumimoji="0" lang="th-TH" sz="32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จนท</a:t>
                      </a:r>
                      <a:r>
                        <a:rPr kumimoji="0" lang="th-TH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.ยังขาดความเข้าใจ</a:t>
                      </a:r>
                      <a:endParaRPr kumimoji="0" lang="th-TH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th-TH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ประกาศเป็นแนวทางการใช้ </a:t>
                      </a:r>
                      <a:r>
                        <a:rPr kumimoji="0" lang="en-US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Social media</a:t>
                      </a:r>
                      <a:r>
                        <a:rPr kumimoji="0" lang="th-TH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อย่างปลอดภัย</a:t>
                      </a:r>
                      <a:endParaRPr kumimoji="0" lang="th-TH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51521" y="5511135"/>
            <a:ext cx="8496944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pitchFamily="34" charset="0"/>
              </a:rPr>
              <a:t>I 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pitchFamily="34" charset="0"/>
              </a:rPr>
              <a:t>= Infection and Exposure</a:t>
            </a:r>
            <a:endParaRPr lang="th-TH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86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cer\Desktop\3958537de523c4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5"/>
          <a:stretch/>
        </p:blipFill>
        <p:spPr bwMode="auto">
          <a:xfrm>
            <a:off x="-48107" y="1668303"/>
            <a:ext cx="9143999" cy="520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8" name="TextBox 5"/>
          <p:cNvSpPr txBox="1">
            <a:spLocks noChangeArrowheads="1"/>
          </p:cNvSpPr>
          <p:nvPr/>
        </p:nvSpPr>
        <p:spPr bwMode="auto">
          <a:xfrm>
            <a:off x="154716" y="548680"/>
            <a:ext cx="8738354" cy="64633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 = Mental Health and Mediation</a:t>
            </a:r>
            <a:endParaRPr lang="th-TH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672855"/>
              </p:ext>
            </p:extLst>
          </p:nvPr>
        </p:nvGraphicFramePr>
        <p:xfrm>
          <a:off x="251520" y="1628799"/>
          <a:ext cx="8641550" cy="274320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320774"/>
                <a:gridCol w="4320776"/>
              </a:tblGrid>
              <a:tr h="155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4000" b="0" u="none" strike="noStrike" cap="none" spc="0" normalizeH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โอกาสพัฒนา</a:t>
                      </a:r>
                      <a:endParaRPr kumimoji="0" lang="th-TH" sz="4000" b="0" i="0" u="none" strike="noStrike" cap="none" spc="0" normalizeH="0" baseline="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4000" b="0" u="none" strike="noStrike" cap="none" spc="0" normalizeH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การพัฒนา</a:t>
                      </a:r>
                      <a:endParaRPr kumimoji="0" lang="th-TH" sz="4000" b="0" i="0" u="none" strike="noStrike" cap="none" spc="0" normalizeH="0" baseline="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th-TH" sz="3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ผู้ได้รับผลกระทบจากเหตุการณ์ </a:t>
                      </a:r>
                      <a:r>
                        <a:rPr kumimoji="0" lang="en-US" sz="3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Secound</a:t>
                      </a:r>
                      <a:r>
                        <a:rPr kumimoji="0" lang="en-US" sz="3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victim</a:t>
                      </a:r>
                      <a:endParaRPr kumimoji="0" lang="th-TH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th-TH" sz="3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มอบหมายทีมไกลเก</a:t>
                      </a:r>
                      <a:r>
                        <a:rPr kumimoji="0" lang="th-TH" sz="3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ลีย</a:t>
                      </a:r>
                      <a:r>
                        <a:rPr kumimoji="0" lang="th-TH" sz="3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เป็นทีม </a:t>
                      </a:r>
                      <a:r>
                        <a:rPr kumimoji="0" lang="en-US" sz="3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Support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th-TH" sz="3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ฝึกสติ</a:t>
                      </a:r>
                      <a:r>
                        <a:rPr kumimoji="0" lang="th-TH" sz="3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จนท</a:t>
                      </a:r>
                      <a:r>
                        <a:rPr kumimoji="0" lang="th-TH" sz="3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.ในการทำงานและการจัดการความเครียด </a:t>
                      </a:r>
                      <a:r>
                        <a:rPr kumimoji="0" lang="th-TH" sz="3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สุนทรีย</a:t>
                      </a:r>
                      <a:r>
                        <a:rPr kumimoji="0" lang="th-TH" sz="3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สนทนา</a:t>
                      </a:r>
                      <a:endParaRPr kumimoji="0" lang="th-TH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111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5"/>
          <p:cNvSpPr txBox="1">
            <a:spLocks noChangeArrowheads="1"/>
          </p:cNvSpPr>
          <p:nvPr/>
        </p:nvSpPr>
        <p:spPr bwMode="auto">
          <a:xfrm>
            <a:off x="1116013" y="296863"/>
            <a:ext cx="7327647" cy="64633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r>
              <a:rPr lang="en-US" sz="3600" b="1" dirty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58970"/>
                </a:solidFill>
              </a:rPr>
              <a:t>M = Mental Health and Mediation</a:t>
            </a:r>
            <a:endParaRPr lang="th-TH" sz="3600" b="1" dirty="0">
              <a:ln w="10541" cmpd="sng">
                <a:solidFill>
                  <a:srgbClr val="00B050"/>
                </a:solidFill>
                <a:prstDash val="solid"/>
              </a:ln>
              <a:solidFill>
                <a:srgbClr val="058970"/>
              </a:solidFill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20466"/>
              </p:ext>
            </p:extLst>
          </p:nvPr>
        </p:nvGraphicFramePr>
        <p:xfrm>
          <a:off x="323528" y="1125538"/>
          <a:ext cx="8496944" cy="5669280"/>
        </p:xfrm>
        <a:graphic>
          <a:graphicData uri="http://schemas.openxmlformats.org/drawingml/2006/table">
            <a:tbl>
              <a:tblPr/>
              <a:tblGrid>
                <a:gridCol w="3507738"/>
                <a:gridCol w="4989206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โอกาสพัฒนา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89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การพัฒนา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897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การเจรจา ไกล่เกลี่ย(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Mediation)</a:t>
                      </a:r>
                      <a:endParaRPr kumimoji="0" lang="th-TH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CB6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จัดทำแนวทางการจัดการข้อร้องเรียน</a:t>
                      </a:r>
                      <a:r>
                        <a:rPr kumimoji="0" lang="th-TH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ของคปสอ</a:t>
                      </a: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.ให้ชัดเจน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ทักษะของทีมในการเจรจาไกล่เกลี่ย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การสร้างเครือข่าย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สื่อมวลชน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-ศูนย์ดำรงธรรม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kumimoji="0" lang="th-TH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อส</a:t>
                      </a: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ม. </a:t>
                      </a:r>
                      <a:r>
                        <a:rPr kumimoji="0" lang="th-TH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อปท</a:t>
                      </a: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.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-ภาคเอกชน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-การมีทัศนคติที่ดีต่อผู้ป่วยและญาติ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-การหาจุดสมดุล ของการดูแลต่อเนื่อง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F29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183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cer\Desktop\3958537de523c4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5"/>
          <a:stretch/>
        </p:blipFill>
        <p:spPr bwMode="auto">
          <a:xfrm>
            <a:off x="16768" y="1681267"/>
            <a:ext cx="9143999" cy="520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6" name="TextBox 5"/>
          <p:cNvSpPr txBox="1">
            <a:spLocks noChangeArrowheads="1"/>
          </p:cNvSpPr>
          <p:nvPr/>
        </p:nvSpPr>
        <p:spPr bwMode="auto">
          <a:xfrm>
            <a:off x="755576" y="404663"/>
            <a:ext cx="7488436" cy="83099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/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 = Process of work</a:t>
            </a:r>
            <a:endParaRPr lang="th-TH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353416"/>
              </p:ext>
            </p:extLst>
          </p:nvPr>
        </p:nvGraphicFramePr>
        <p:xfrm>
          <a:off x="106170" y="1704784"/>
          <a:ext cx="8965194" cy="18288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482596"/>
                <a:gridCol w="4482598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4400" b="0" u="none" strike="noStrike" cap="none" spc="0" normalizeH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โอกาสพัฒนา</a:t>
                      </a:r>
                      <a:endParaRPr kumimoji="0" lang="th-TH" sz="4400" b="0" i="0" u="none" strike="noStrike" cap="none" spc="0" normalizeH="0" baseline="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4400" b="0" u="none" strike="noStrike" cap="none" spc="0" normalizeH="0" baseline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TH SarabunPSK" pitchFamily="34" charset="-34"/>
                          <a:cs typeface="TH SarabunPSK" pitchFamily="34" charset="-34"/>
                        </a:rPr>
                        <a:t>การพัฒนา</a:t>
                      </a:r>
                      <a:endParaRPr kumimoji="0" lang="th-TH" sz="4400" b="0" i="0" u="none" strike="noStrike" cap="none" spc="0" normalizeH="0" baseline="0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th-TH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ภาระงานของบุคลากร แพทย์</a:t>
                      </a:r>
                      <a:endParaRPr kumimoji="0" lang="th-TH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th-TH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แพทย์ปรับการอยู่เวร เพื่อให้ </a:t>
                      </a:r>
                      <a:r>
                        <a:rPr kumimoji="0" lang="en-US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workload </a:t>
                      </a:r>
                      <a:r>
                        <a:rPr kumimoji="0" lang="th-TH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ลดลง</a:t>
                      </a:r>
                      <a:endParaRPr kumimoji="0" lang="th-TH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539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cer\Desktop\simple-foliage-background-plant-ppt-template-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0" name="สี่เหลี่ยมผืนผ้า 1"/>
          <p:cNvSpPr>
            <a:spLocks noChangeArrowheads="1"/>
          </p:cNvSpPr>
          <p:nvPr/>
        </p:nvSpPr>
        <p:spPr bwMode="auto">
          <a:xfrm>
            <a:off x="395536" y="980728"/>
            <a:ext cx="64719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 = Lane (Ambulance),</a:t>
            </a:r>
          </a:p>
          <a:p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Legal Issues medical legal</a:t>
            </a:r>
            <a:endParaRPr lang="th-TH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8131" name="สี่เหลี่ยมผืนผ้า 2"/>
          <p:cNvSpPr>
            <a:spLocks noChangeArrowheads="1"/>
          </p:cNvSpPr>
          <p:nvPr/>
        </p:nvSpPr>
        <p:spPr bwMode="auto">
          <a:xfrm>
            <a:off x="3275856" y="3645024"/>
            <a:ext cx="565366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 = Environment &amp; </a:t>
            </a:r>
          </a:p>
          <a:p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working condition</a:t>
            </a:r>
            <a:endParaRPr lang="th-TH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336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2" descr="warm-green-cool-g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60" b="23158"/>
          <a:stretch>
            <a:fillRect/>
          </a:stretch>
        </p:blipFill>
        <p:spPr bwMode="auto">
          <a:xfrm>
            <a:off x="6045200" y="5876925"/>
            <a:ext cx="30988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9"/>
          <p:cNvSpPr>
            <a:spLocks noChangeArrowheads="1"/>
          </p:cNvSpPr>
          <p:nvPr/>
        </p:nvSpPr>
        <p:spPr bwMode="auto">
          <a:xfrm rot="10800000">
            <a:off x="7200900" y="0"/>
            <a:ext cx="1943100" cy="1557338"/>
          </a:xfrm>
          <a:prstGeom prst="flowChartDelay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th-TH"/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468313" y="454025"/>
            <a:ext cx="6407150" cy="1319213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th-TH"/>
          </a:p>
        </p:txBody>
      </p:sp>
      <p:pic>
        <p:nvPicPr>
          <p:cNvPr id="21509" name="Picture 11" descr="imgFlowe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25425"/>
            <a:ext cx="1209675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A00393F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84313"/>
            <a:ext cx="7127875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85390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2" descr="warm-green-cool-g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60" b="23158"/>
          <a:stretch>
            <a:fillRect/>
          </a:stretch>
        </p:blipFill>
        <p:spPr bwMode="auto">
          <a:xfrm>
            <a:off x="6045200" y="5876925"/>
            <a:ext cx="30988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AutoShape 9"/>
          <p:cNvSpPr>
            <a:spLocks noChangeArrowheads="1"/>
          </p:cNvSpPr>
          <p:nvPr/>
        </p:nvSpPr>
        <p:spPr bwMode="auto">
          <a:xfrm rot="10800000">
            <a:off x="7200900" y="0"/>
            <a:ext cx="1943100" cy="1557338"/>
          </a:xfrm>
          <a:prstGeom prst="flowChartDelay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th-TH"/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468313" y="454025"/>
            <a:ext cx="6407150" cy="1319213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th-TH"/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-12700" y="1108075"/>
            <a:ext cx="9156700" cy="6126163"/>
          </a:xfrm>
          <a:prstGeom prst="rect">
            <a:avLst/>
          </a:prstGeom>
          <a:solidFill>
            <a:schemeClr val="bg1"/>
          </a:solidFill>
          <a:ln w="19050">
            <a:solidFill>
              <a:srgbClr val="339966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th-TH" sz="4400" b="1">
                <a:solidFill>
                  <a:srgbClr val="A50021"/>
                </a:solidFill>
                <a:latin typeface="CordiaUPC" pitchFamily="34" charset="-34"/>
                <a:cs typeface="CordiaUPC" pitchFamily="34" charset="-34"/>
              </a:rPr>
              <a:t>แพทย์ให้การรักษา </a:t>
            </a:r>
            <a:r>
              <a:rPr lang="en-US" sz="4400" b="1">
                <a:solidFill>
                  <a:srgbClr val="A50021"/>
                </a:solidFill>
                <a:latin typeface="CordiaUPC" pitchFamily="34" charset="-34"/>
                <a:cs typeface="CordiaUPC" pitchFamily="34" charset="-34"/>
              </a:rPr>
              <a:t>: </a:t>
            </a:r>
          </a:p>
          <a:p>
            <a:pPr eaLnBrk="1" hangingPunct="1"/>
            <a:r>
              <a:rPr lang="en-US" sz="4400" b="1">
                <a:solidFill>
                  <a:srgbClr val="3366CC"/>
                </a:solidFill>
                <a:latin typeface="CordiaUPC" pitchFamily="34" charset="-34"/>
                <a:cs typeface="CordiaUPC" pitchFamily="34" charset="-34"/>
              </a:rPr>
              <a:t>- </a:t>
            </a:r>
            <a:r>
              <a:rPr lang="th-TH" sz="4400" b="1">
                <a:solidFill>
                  <a:srgbClr val="3366CC"/>
                </a:solidFill>
                <a:latin typeface="CordiaUPC" pitchFamily="34" charset="-34"/>
                <a:cs typeface="CordiaUPC" pitchFamily="34" charset="-34"/>
              </a:rPr>
              <a:t>  </a:t>
            </a:r>
            <a:r>
              <a:rPr lang="th-TH" sz="4400" b="1">
                <a:solidFill>
                  <a:srgbClr val="3333CC"/>
                </a:solidFill>
                <a:latin typeface="Cordia New" pitchFamily="34" charset="-34"/>
                <a:cs typeface="Cordia New" pitchFamily="34" charset="-34"/>
              </a:rPr>
              <a:t>ทำความสะอาดบาดแผล,ฉีดยาป้องกันบาดทะยักฉีดยาแก้ปวดและยารับประทาน พร้อม</a:t>
            </a:r>
            <a:endParaRPr lang="en-US" sz="4400" b="1">
              <a:solidFill>
                <a:srgbClr val="3333CC"/>
              </a:solidFill>
              <a:latin typeface="Cordia New" pitchFamily="34" charset="-34"/>
              <a:cs typeface="Cordia New" pitchFamily="34" charset="-34"/>
            </a:endParaRPr>
          </a:p>
          <a:p>
            <a:pPr eaLnBrk="1" hangingPunct="1">
              <a:buFontTx/>
              <a:buChar char="-"/>
            </a:pPr>
            <a:r>
              <a:rPr lang="en-US" sz="4400" b="1">
                <a:solidFill>
                  <a:srgbClr val="A50021"/>
                </a:solidFill>
                <a:latin typeface="Cordia New" pitchFamily="34" charset="-34"/>
                <a:cs typeface="Cordia New" pitchFamily="34" charset="-34"/>
              </a:rPr>
              <a:t>plan refer </a:t>
            </a:r>
            <a:r>
              <a:rPr lang="th-TH" sz="4400" b="1">
                <a:solidFill>
                  <a:srgbClr val="A50021"/>
                </a:solidFill>
                <a:latin typeface="Cordia New" pitchFamily="34" charset="-34"/>
                <a:cs typeface="Cordia New" pitchFamily="34" charset="-34"/>
              </a:rPr>
              <a:t> รพศ. 10 กค.57</a:t>
            </a:r>
            <a:r>
              <a:rPr lang="en-US" sz="4400" b="1">
                <a:solidFill>
                  <a:srgbClr val="A50021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4400" b="1">
                <a:solidFill>
                  <a:srgbClr val="A50021"/>
                </a:solidFill>
                <a:latin typeface="Cordia New" pitchFamily="34" charset="-34"/>
                <a:cs typeface="Cordia New" pitchFamily="34" charset="-34"/>
              </a:rPr>
              <a:t>เนื่องจากเป็น </a:t>
            </a:r>
            <a:r>
              <a:rPr lang="en-US" sz="4400" b="1">
                <a:solidFill>
                  <a:srgbClr val="A50021"/>
                </a:solidFill>
                <a:latin typeface="Cordia New" pitchFamily="34" charset="-34"/>
                <a:cs typeface="Cordia New" pitchFamily="34" charset="-34"/>
              </a:rPr>
              <a:t>Closed Fracture </a:t>
            </a:r>
          </a:p>
          <a:p>
            <a:pPr eaLnBrk="1" hangingPunct="1">
              <a:buFontTx/>
              <a:buChar char="-"/>
            </a:pPr>
            <a:r>
              <a:rPr lang="th-TH" sz="4400" b="1">
                <a:solidFill>
                  <a:srgbClr val="A50021"/>
                </a:solidFill>
                <a:latin typeface="Cordia New" pitchFamily="34" charset="-34"/>
                <a:cs typeface="Cordia New" pitchFamily="34" charset="-34"/>
              </a:rPr>
              <a:t>ไม่เป็นกรณีฉุกเฉิน คำแนะนำการดูแลเฝือกและปฏิบัติตัว ให้ประคบเย็น</a:t>
            </a:r>
            <a:r>
              <a:rPr lang="en-US" sz="4400" b="1">
                <a:solidFill>
                  <a:srgbClr val="A50021"/>
                </a:solidFill>
                <a:latin typeface="Cordia New" pitchFamily="34" charset="-34"/>
                <a:cs typeface="Cordia New" pitchFamily="34" charset="-34"/>
              </a:rPr>
              <a:t>/</a:t>
            </a:r>
            <a:r>
              <a:rPr lang="th-TH" sz="4400" b="1">
                <a:solidFill>
                  <a:srgbClr val="A50021"/>
                </a:solidFill>
                <a:latin typeface="Cordia New" pitchFamily="34" charset="-34"/>
                <a:cs typeface="Cordia New" pitchFamily="34" charset="-34"/>
              </a:rPr>
              <a:t>อยู่นิ่ง ถ้าแน่นให้คลายผ้าออกได้บ้างแต่ห้ามถอดออก  ให้กลับบ้าน</a:t>
            </a:r>
            <a:endParaRPr lang="th-TH" sz="3600" b="1">
              <a:solidFill>
                <a:srgbClr val="3333CC"/>
              </a:solidFill>
              <a:latin typeface="Cordia New" pitchFamily="34" charset="-34"/>
              <a:cs typeface="Cordia New" pitchFamily="34" charset="-34"/>
            </a:endParaRPr>
          </a:p>
          <a:p>
            <a:pPr eaLnBrk="1" hangingPunct="1"/>
            <a:endParaRPr lang="th-TH" sz="4000" b="1">
              <a:solidFill>
                <a:srgbClr val="3366CC"/>
              </a:solidFill>
              <a:latin typeface="CordiaUPC" pitchFamily="34" charset="-34"/>
              <a:cs typeface="CordiaUPC" pitchFamily="34" charset="-34"/>
            </a:endParaRPr>
          </a:p>
        </p:txBody>
      </p:sp>
      <p:pic>
        <p:nvPicPr>
          <p:cNvPr id="22534" name="Picture 11" descr="imgFlowe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53988"/>
            <a:ext cx="1209675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7994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2" descr="warm-green-cool-g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60" b="23158"/>
          <a:stretch>
            <a:fillRect/>
          </a:stretch>
        </p:blipFill>
        <p:spPr bwMode="auto">
          <a:xfrm>
            <a:off x="6045200" y="5876925"/>
            <a:ext cx="30988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AutoShape 9"/>
          <p:cNvSpPr>
            <a:spLocks noChangeArrowheads="1"/>
          </p:cNvSpPr>
          <p:nvPr/>
        </p:nvSpPr>
        <p:spPr bwMode="auto">
          <a:xfrm rot="10800000">
            <a:off x="7200900" y="0"/>
            <a:ext cx="1943100" cy="1557338"/>
          </a:xfrm>
          <a:prstGeom prst="flowChartDelay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th-TH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468313" y="454025"/>
            <a:ext cx="6407150" cy="1319213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th-TH"/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34925" y="1147763"/>
            <a:ext cx="9156700" cy="5016500"/>
          </a:xfrm>
          <a:prstGeom prst="rect">
            <a:avLst/>
          </a:prstGeom>
          <a:solidFill>
            <a:schemeClr val="bg1"/>
          </a:solidFill>
          <a:ln w="19050">
            <a:solidFill>
              <a:srgbClr val="339966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th-TH" altLang="th-TH" sz="4000" b="1">
                <a:solidFill>
                  <a:srgbClr val="CC00FF"/>
                </a:solidFill>
                <a:latin typeface="Cordia New" pitchFamily="34" charset="-34"/>
                <a:cs typeface="Cordia New" pitchFamily="34" charset="-34"/>
              </a:rPr>
              <a:t>9 กค.57 </a:t>
            </a:r>
            <a:endParaRPr lang="en-US" altLang="th-TH" sz="4000" b="1">
              <a:solidFill>
                <a:srgbClr val="CC00FF"/>
              </a:solidFill>
              <a:latin typeface="Cordia New" pitchFamily="34" charset="-34"/>
              <a:cs typeface="Cordia New" pitchFamily="34" charset="-34"/>
            </a:endParaRPr>
          </a:p>
          <a:p>
            <a:pPr eaLnBrk="1" hangingPunct="1"/>
            <a:r>
              <a:rPr lang="th-TH" altLang="th-TH" sz="4000" b="1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- 02.00 น.  พยาบาลรับโทรศัพท์  ญาติผู้ป่วย แจ้งว่าผู้ป่วยมีอาการปวดมาก  และขอนอน รพ. แต่เตียงเต็ม ถ้าจะนอนต้องนอนระเบียง และเช้า จะต้องมาทำแผลและพบแพทย์เลยและไม่ควรถอดเฝือกออก</a:t>
            </a:r>
            <a:endParaRPr lang="en-US" altLang="th-TH" sz="4000" b="1">
              <a:solidFill>
                <a:srgbClr val="0000FF"/>
              </a:solidFill>
              <a:latin typeface="Cordia New" pitchFamily="34" charset="-34"/>
              <a:cs typeface="Cordia New" pitchFamily="34" charset="-34"/>
            </a:endParaRPr>
          </a:p>
          <a:p>
            <a:pPr eaLnBrk="1" hangingPunct="1"/>
            <a:r>
              <a:rPr lang="th-TH" altLang="th-TH" sz="4000" b="1">
                <a:solidFill>
                  <a:srgbClr val="CC00FF"/>
                </a:solidFill>
                <a:latin typeface="Cordia New" pitchFamily="34" charset="-34"/>
                <a:cs typeface="Cordia New" pitchFamily="34" charset="-34"/>
              </a:rPr>
              <a:t>- 09.30 น.  ผู้ป่วยมาทำความสะอาดแผลและให้แพทย์ตรวจ </a:t>
            </a:r>
            <a:r>
              <a:rPr lang="en-US" altLang="th-TH" sz="4000" b="1">
                <a:solidFill>
                  <a:srgbClr val="CC00FF"/>
                </a:solidFill>
                <a:latin typeface="Cordia New" pitchFamily="34" charset="-34"/>
                <a:cs typeface="Cordia New" pitchFamily="34" charset="-34"/>
              </a:rPr>
              <a:t>(</a:t>
            </a:r>
            <a:r>
              <a:rPr lang="th-TH" altLang="th-TH" sz="4000" b="1">
                <a:solidFill>
                  <a:srgbClr val="CC00FF"/>
                </a:solidFill>
                <a:latin typeface="Cordia New" pitchFamily="34" charset="-34"/>
                <a:cs typeface="Cordia New" pitchFamily="34" charset="-34"/>
              </a:rPr>
              <a:t>ไม่ได้ใส่ </a:t>
            </a:r>
            <a:r>
              <a:rPr lang="en-US" altLang="th-TH" sz="4000" b="1">
                <a:solidFill>
                  <a:srgbClr val="CC00FF"/>
                </a:solidFill>
                <a:latin typeface="Cordia New" pitchFamily="34" charset="-34"/>
                <a:cs typeface="Cordia New" pitchFamily="34" charset="-34"/>
              </a:rPr>
              <a:t>Slab </a:t>
            </a:r>
            <a:r>
              <a:rPr lang="th-TH" altLang="th-TH" sz="4000" b="1">
                <a:solidFill>
                  <a:srgbClr val="CC00FF"/>
                </a:solidFill>
                <a:latin typeface="Cordia New" pitchFamily="34" charset="-34"/>
                <a:cs typeface="Cordia New" pitchFamily="34" charset="-34"/>
              </a:rPr>
              <a:t>มา</a:t>
            </a:r>
            <a:r>
              <a:rPr lang="en-US" altLang="th-TH" sz="4000" b="1">
                <a:solidFill>
                  <a:srgbClr val="CC00FF"/>
                </a:solidFill>
                <a:latin typeface="Cordia New" pitchFamily="34" charset="-34"/>
                <a:cs typeface="Cordia New" pitchFamily="34" charset="-34"/>
              </a:rPr>
              <a:t>) </a:t>
            </a:r>
            <a:r>
              <a:rPr lang="th-TH" altLang="th-TH" sz="4000" b="1">
                <a:solidFill>
                  <a:srgbClr val="CC00FF"/>
                </a:solidFill>
                <a:latin typeface="Cordia New" pitchFamily="34" charset="-34"/>
                <a:cs typeface="Cordia New" pitchFamily="34" charset="-34"/>
              </a:rPr>
              <a:t>ตรวจพบขาซ้ายบวมตั้งแต่เหนือเข่าถึงหลังเท้า เหยียดขาไม่ได้ ผู้ป่วยแจ้งเอาเฝือกออกเมื่อคืน</a:t>
            </a:r>
            <a:endParaRPr lang="en-US" altLang="th-TH" sz="4000" b="1">
              <a:solidFill>
                <a:srgbClr val="CC00FF"/>
              </a:solidFill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23558" name="Picture 11" descr="imgFlowe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53988"/>
            <a:ext cx="1209675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09638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2" descr="warm-green-cool-g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60" b="23158"/>
          <a:stretch>
            <a:fillRect/>
          </a:stretch>
        </p:blipFill>
        <p:spPr bwMode="auto">
          <a:xfrm>
            <a:off x="6045200" y="5876925"/>
            <a:ext cx="30988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AutoShape 9"/>
          <p:cNvSpPr>
            <a:spLocks noChangeArrowheads="1"/>
          </p:cNvSpPr>
          <p:nvPr/>
        </p:nvSpPr>
        <p:spPr bwMode="auto">
          <a:xfrm rot="10800000">
            <a:off x="7200900" y="0"/>
            <a:ext cx="1943100" cy="1557338"/>
          </a:xfrm>
          <a:prstGeom prst="flowChartDelay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th-TH"/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468313" y="454025"/>
            <a:ext cx="6407150" cy="1319213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th-TH"/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34925" y="839788"/>
            <a:ext cx="9156700" cy="5632450"/>
          </a:xfrm>
          <a:prstGeom prst="rect">
            <a:avLst/>
          </a:prstGeom>
          <a:solidFill>
            <a:schemeClr val="bg1"/>
          </a:solidFill>
          <a:ln w="19050">
            <a:solidFill>
              <a:srgbClr val="339966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altLang="th-TH" sz="4000" b="1">
                <a:latin typeface="Cordia New" pitchFamily="34" charset="-34"/>
                <a:cs typeface="Cordia New" pitchFamily="34" charset="-34"/>
              </a:rPr>
              <a:t>- 10.00 </a:t>
            </a:r>
            <a:r>
              <a:rPr lang="th-TH" altLang="th-TH" sz="4000" b="1">
                <a:latin typeface="Cordia New" pitchFamily="34" charset="-34"/>
                <a:cs typeface="Cordia New" pitchFamily="34" charset="-34"/>
              </a:rPr>
              <a:t>น. บวม </a:t>
            </a:r>
            <a:r>
              <a:rPr lang="en-US" altLang="th-TH" sz="4000" b="1">
                <a:latin typeface="Cordia New" pitchFamily="34" charset="-34"/>
                <a:cs typeface="Cordia New" pitchFamily="34" charset="-34"/>
              </a:rPr>
              <a:t> capillary refill </a:t>
            </a:r>
            <a:r>
              <a:rPr lang="th-TH" altLang="th-TH" sz="4000" b="1">
                <a:latin typeface="Cordia New" pitchFamily="34" charset="-34"/>
                <a:cs typeface="Cordia New" pitchFamily="34" charset="-34"/>
              </a:rPr>
              <a:t>ปลายเท้าซ้าย </a:t>
            </a:r>
            <a:r>
              <a:rPr lang="en-US" altLang="th-TH" sz="4000" b="1">
                <a:latin typeface="Cordia New" pitchFamily="34" charset="-34"/>
                <a:cs typeface="Cordia New" pitchFamily="34" charset="-34"/>
              </a:rPr>
              <a:t>&gt; 2</a:t>
            </a:r>
            <a:r>
              <a:rPr lang="th-TH" altLang="th-TH" sz="4000" b="1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altLang="th-TH" sz="4000" b="1">
                <a:latin typeface="Cordia New" pitchFamily="34" charset="-34"/>
                <a:cs typeface="Cordia New" pitchFamily="34" charset="-34"/>
              </a:rPr>
              <a:t>Sec.</a:t>
            </a:r>
            <a:r>
              <a:rPr lang="th-TH" altLang="th-TH" sz="4000" b="1">
                <a:latin typeface="Cordia New" pitchFamily="34" charset="-34"/>
                <a:cs typeface="Cordia New" pitchFamily="34" charset="-34"/>
              </a:rPr>
              <a:t> วัด</a:t>
            </a:r>
            <a:r>
              <a:rPr lang="en-US" altLang="th-TH" sz="4000" b="1">
                <a:latin typeface="Cordia New" pitchFamily="34" charset="-34"/>
                <a:cs typeface="Cordia New" pitchFamily="34" charset="-34"/>
              </a:rPr>
              <a:t>Oxygen </a:t>
            </a:r>
            <a:r>
              <a:rPr lang="th-TH" altLang="th-TH" sz="4000" b="1">
                <a:latin typeface="Cordia New" pitchFamily="34" charset="-34"/>
                <a:cs typeface="Cordia New" pitchFamily="34" charset="-34"/>
              </a:rPr>
              <a:t>ปลายเท้าได้ 97</a:t>
            </a:r>
            <a:r>
              <a:rPr lang="en-US" altLang="th-TH" sz="4000" b="1">
                <a:latin typeface="Cordia New" pitchFamily="34" charset="-34"/>
                <a:cs typeface="Cordia New" pitchFamily="34" charset="-34"/>
              </a:rPr>
              <a:t>%</a:t>
            </a:r>
            <a:r>
              <a:rPr lang="th-TH" altLang="th-TH" sz="4000" b="1">
                <a:latin typeface="Cordia New" pitchFamily="34" charset="-34"/>
                <a:cs typeface="Cordia New" pitchFamily="34" charset="-34"/>
              </a:rPr>
              <a:t>  คลำ ชีพจรที่</a:t>
            </a:r>
            <a:r>
              <a:rPr lang="en-US" altLang="th-TH" sz="4000" b="1">
                <a:latin typeface="Cordia New" pitchFamily="34" charset="-34"/>
                <a:cs typeface="Cordia New" pitchFamily="34" charset="-34"/>
              </a:rPr>
              <a:t> Dorsalis predis </a:t>
            </a:r>
            <a:r>
              <a:rPr lang="th-TH" altLang="th-TH" sz="4000" b="1">
                <a:latin typeface="Cordia New" pitchFamily="34" charset="-34"/>
                <a:cs typeface="Cordia New" pitchFamily="34" charset="-34"/>
              </a:rPr>
              <a:t>ไม่ได้ สงสัย มีภาวะ </a:t>
            </a:r>
            <a:r>
              <a:rPr lang="en-US" altLang="th-TH" sz="4000" b="1">
                <a:solidFill>
                  <a:srgbClr val="CC00FF"/>
                </a:solidFill>
                <a:latin typeface="Cordia New" pitchFamily="34" charset="-34"/>
                <a:cs typeface="Cordia New" pitchFamily="34" charset="-34"/>
              </a:rPr>
              <a:t>Compartment Syndrome </a:t>
            </a:r>
            <a:r>
              <a:rPr lang="th-TH" altLang="th-TH" sz="4000" b="1">
                <a:latin typeface="Cordia New" pitchFamily="34" charset="-34"/>
                <a:cs typeface="Cordia New" pitchFamily="34" charset="-34"/>
              </a:rPr>
              <a:t>จึงอธิบายกับผู้ป่วยและญาติ ว่ามีอาการบวมมาก และคลำชีพจรที่เท้าไม่ได้</a:t>
            </a:r>
            <a:endParaRPr lang="en-US" altLang="th-TH" sz="4000" b="1">
              <a:latin typeface="Cordia New" pitchFamily="34" charset="-34"/>
              <a:cs typeface="Cordia New" pitchFamily="34" charset="-34"/>
            </a:endParaRPr>
          </a:p>
          <a:p>
            <a:pPr eaLnBrk="1" hangingPunct="1"/>
            <a:r>
              <a:rPr lang="th-TH" altLang="th-TH" sz="4000" b="1">
                <a:solidFill>
                  <a:srgbClr val="CC00FF"/>
                </a:solidFill>
                <a:latin typeface="Cordia New" pitchFamily="34" charset="-34"/>
                <a:cs typeface="Cordia New" pitchFamily="34" charset="-34"/>
              </a:rPr>
              <a:t>- 11.00 น. ถ่ายรูปเอกซเรย์ขาและปรึกษแพทย์ รพศ. สงสัย </a:t>
            </a:r>
            <a:r>
              <a:rPr lang="en-US" altLang="th-TH" sz="4000" b="1">
                <a:solidFill>
                  <a:srgbClr val="CC00FF"/>
                </a:solidFill>
                <a:latin typeface="Cordia New" pitchFamily="34" charset="-34"/>
                <a:cs typeface="Cordia New" pitchFamily="34" charset="-34"/>
              </a:rPr>
              <a:t>Compartment syndrome  Left Leg  </a:t>
            </a:r>
            <a:r>
              <a:rPr lang="th-TH" altLang="th-TH" sz="4000" b="1">
                <a:solidFill>
                  <a:srgbClr val="CC00FF"/>
                </a:solidFill>
                <a:latin typeface="Cordia New" pitchFamily="34" charset="-34"/>
                <a:cs typeface="Cordia New" pitchFamily="34" charset="-34"/>
              </a:rPr>
              <a:t>(กระดูกหักตรงต้นขาข้างซ้ายสงสัยความดันในช่องปิดของกล้ามเนื้อสูงหลังจากการบาดเจ็บ) ส่งต่อผู้ป่วยไป รพศ. เวลา 11.30 น.</a:t>
            </a:r>
            <a:endParaRPr lang="en-US" altLang="th-TH" sz="4000" b="1">
              <a:solidFill>
                <a:srgbClr val="CC00FF"/>
              </a:solidFill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24582" name="Picture 11" descr="imgFlowe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53988"/>
            <a:ext cx="1209675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4525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2" descr="warm-green-cool-g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60" b="23158"/>
          <a:stretch>
            <a:fillRect/>
          </a:stretch>
        </p:blipFill>
        <p:spPr bwMode="auto">
          <a:xfrm>
            <a:off x="6045200" y="5876925"/>
            <a:ext cx="30988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AutoShape 9"/>
          <p:cNvSpPr>
            <a:spLocks noChangeArrowheads="1"/>
          </p:cNvSpPr>
          <p:nvPr/>
        </p:nvSpPr>
        <p:spPr bwMode="auto">
          <a:xfrm rot="10800000">
            <a:off x="7200900" y="0"/>
            <a:ext cx="1943100" cy="1557338"/>
          </a:xfrm>
          <a:prstGeom prst="flowChartDelay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th-TH"/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468313" y="454025"/>
            <a:ext cx="6407150" cy="1319213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th-TH"/>
          </a:p>
        </p:txBody>
      </p:sp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34925" y="-125413"/>
            <a:ext cx="9109075" cy="6800851"/>
          </a:xfrm>
          <a:prstGeom prst="rect">
            <a:avLst/>
          </a:prstGeom>
          <a:solidFill>
            <a:schemeClr val="bg1"/>
          </a:solidFill>
          <a:ln w="19050">
            <a:solidFill>
              <a:srgbClr val="339966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th-TH" altLang="th-TH" sz="4000" b="1">
                <a:latin typeface="Cordia New" pitchFamily="34" charset="-34"/>
                <a:cs typeface="Cordia New" pitchFamily="34" charset="-34"/>
              </a:rPr>
              <a:t>ณ  รพศ.</a:t>
            </a:r>
          </a:p>
          <a:p>
            <a:pPr eaLnBrk="1" hangingPunct="1"/>
            <a:r>
              <a:rPr lang="th-TH" altLang="th-TH" sz="4000" b="1">
                <a:solidFill>
                  <a:srgbClr val="CC00FF"/>
                </a:solidFill>
                <a:latin typeface="Cordia New" pitchFamily="34" charset="-34"/>
                <a:cs typeface="Cordia New" pitchFamily="34" charset="-34"/>
              </a:rPr>
              <a:t>- 9 กค. 57  (12.51 น.) ใส่เฝือกกาบเดียวขาซ้ายบวมมาก  ขยับปลายเท้าไม่ได้ คลำชีพจรหลังเท้าไม่ได้ แพทย์วินิจฉัย </a:t>
            </a:r>
            <a:r>
              <a:rPr lang="th-TH" altLang="th-TH" sz="4000" b="1">
                <a:solidFill>
                  <a:srgbClr val="0070C0"/>
                </a:solidFill>
                <a:latin typeface="Cordia New" pitchFamily="34" charset="-34"/>
                <a:cs typeface="Cordia New" pitchFamily="34" charset="-34"/>
              </a:rPr>
              <a:t>กระดูกหน้าแข้งใต้เข่าขาซ้ายหักและมีแรงดันในช่องกล้ามเนื้อขาซ้ายเพิ่มขึ้น </a:t>
            </a:r>
            <a:r>
              <a:rPr lang="th-TH" altLang="th-TH" sz="3600" b="1">
                <a:solidFill>
                  <a:srgbClr val="CC00FF"/>
                </a:solidFill>
                <a:latin typeface="Cordia New" pitchFamily="34" charset="-34"/>
                <a:cs typeface="Cordia New" pitchFamily="34" charset="-34"/>
              </a:rPr>
              <a:t>(</a:t>
            </a:r>
            <a:r>
              <a:rPr lang="en-US" altLang="th-TH" sz="3600" b="1">
                <a:solidFill>
                  <a:srgbClr val="CC00FF"/>
                </a:solidFill>
                <a:latin typeface="Cordia New" pitchFamily="34" charset="-34"/>
                <a:cs typeface="Cordia New" pitchFamily="34" charset="-34"/>
              </a:rPr>
              <a:t>Fracture Proximal Tibia with R/O Compartment Syndrome Left Leg</a:t>
            </a:r>
            <a:r>
              <a:rPr lang="th-TH" altLang="th-TH" sz="3600" b="1">
                <a:solidFill>
                  <a:srgbClr val="CC00FF"/>
                </a:solidFill>
                <a:latin typeface="Cordia New" pitchFamily="34" charset="-34"/>
                <a:cs typeface="Cordia New" pitchFamily="34" charset="-34"/>
              </a:rPr>
              <a:t>) </a:t>
            </a:r>
            <a:endParaRPr lang="en-US" altLang="th-TH" sz="3600" b="1">
              <a:solidFill>
                <a:srgbClr val="CC00FF"/>
              </a:solidFill>
              <a:latin typeface="Cordia New" pitchFamily="34" charset="-34"/>
              <a:cs typeface="Cordia New" pitchFamily="34" charset="-34"/>
            </a:endParaRPr>
          </a:p>
          <a:p>
            <a:pPr eaLnBrk="1" hangingPunct="1"/>
            <a:r>
              <a:rPr lang="th-TH" altLang="th-TH" sz="4000" b="1">
                <a:latin typeface="Cordia New" pitchFamily="34" charset="-34"/>
                <a:cs typeface="Cordia New" pitchFamily="34" charset="-34"/>
              </a:rPr>
              <a:t>15.50 น. ผ่าตัดใส่เหล็กยึดตรึงกระดูกหน้าแข็งซ้าย และกรีดผิวหนัง  ลดแรงดันภายในช่องกล้ามเนื้อ </a:t>
            </a:r>
          </a:p>
          <a:p>
            <a:pPr eaLnBrk="1" hangingPunct="1"/>
            <a:r>
              <a:rPr lang="th-TH" altLang="th-TH" sz="4000" b="1">
                <a:solidFill>
                  <a:srgbClr val="0070C0"/>
                </a:solidFill>
                <a:latin typeface="Cordia New" pitchFamily="34" charset="-34"/>
                <a:cs typeface="Cordia New" pitchFamily="34" charset="-34"/>
              </a:rPr>
              <a:t>17.00 น. ยังคลำและฟังชีพจรหลังเท้าซ้ายไม่ได้ ให้ยาปฏิชีวนะ ทำแผล สังเกต 7 วัน เสี่ยงติดเชื้อ แผลซีดขาดเลือดไปเลี้ยง  มีกล้ามเนื้อตาย ผู้ป่วยมีไข้ (17 กค.57 ตัดขา)</a:t>
            </a:r>
            <a:endParaRPr lang="en-US" altLang="th-TH" sz="4000" b="1">
              <a:solidFill>
                <a:srgbClr val="0070C0"/>
              </a:solidFill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25606" name="Picture 11" descr="imgFlowe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25425"/>
            <a:ext cx="1209675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80200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2" descr="warm-green-cool-g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60" b="23158"/>
          <a:stretch>
            <a:fillRect/>
          </a:stretch>
        </p:blipFill>
        <p:spPr bwMode="auto">
          <a:xfrm>
            <a:off x="6045200" y="5876925"/>
            <a:ext cx="30988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AutoShape 9"/>
          <p:cNvSpPr>
            <a:spLocks noChangeArrowheads="1"/>
          </p:cNvSpPr>
          <p:nvPr/>
        </p:nvSpPr>
        <p:spPr bwMode="auto">
          <a:xfrm rot="10800000">
            <a:off x="7200900" y="0"/>
            <a:ext cx="1943100" cy="1557338"/>
          </a:xfrm>
          <a:prstGeom prst="flowChartDelay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th-TH"/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142875" y="1162050"/>
            <a:ext cx="4789488" cy="611188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endParaRPr lang="en-US" altLang="th-TH" b="1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142875" y="1219200"/>
            <a:ext cx="8821738" cy="5264150"/>
          </a:xfrm>
          <a:prstGeom prst="rect">
            <a:avLst/>
          </a:prstGeom>
          <a:solidFill>
            <a:schemeClr val="bg1"/>
          </a:solidFill>
          <a:ln w="19050">
            <a:solidFill>
              <a:srgbClr val="339966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th-TH" sz="6000" b="1">
                <a:solidFill>
                  <a:srgbClr val="993366"/>
                </a:solidFill>
                <a:latin typeface="Cordia New" pitchFamily="34" charset="-34"/>
                <a:cs typeface="Cordia New" pitchFamily="34" charset="-34"/>
              </a:rPr>
              <a:t>	</a:t>
            </a:r>
            <a:r>
              <a:rPr lang="en-US" sz="6000" b="1">
                <a:solidFill>
                  <a:srgbClr val="993366"/>
                </a:solidFill>
                <a:latin typeface="Cordia New" pitchFamily="34" charset="-34"/>
                <a:cs typeface="Cordia New" pitchFamily="34" charset="-34"/>
              </a:rPr>
              <a:t>- </a:t>
            </a:r>
            <a:r>
              <a:rPr lang="th-TH" sz="6000" b="1">
                <a:solidFill>
                  <a:srgbClr val="993366"/>
                </a:solidFill>
                <a:latin typeface="Cordia New" pitchFamily="34" charset="-34"/>
                <a:cs typeface="Cordia New" pitchFamily="34" charset="-34"/>
              </a:rPr>
              <a:t>ญาติรอ รพ.เจรจา/ รพ.ติด </a:t>
            </a:r>
            <a:r>
              <a:rPr lang="en-US" sz="6000" b="1">
                <a:solidFill>
                  <a:srgbClr val="993366"/>
                </a:solidFill>
                <a:latin typeface="Cordia New" pitchFamily="34" charset="-34"/>
                <a:cs typeface="Cordia New" pitchFamily="34" charset="-34"/>
              </a:rPr>
              <a:t>HA</a:t>
            </a:r>
            <a:endParaRPr lang="th-TH" sz="6000" b="1">
              <a:solidFill>
                <a:srgbClr val="993366"/>
              </a:solidFill>
              <a:latin typeface="Cordia New" pitchFamily="34" charset="-34"/>
              <a:cs typeface="Cordia New" pitchFamily="34" charset="-34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th-TH" sz="6000" b="1">
                <a:solidFill>
                  <a:srgbClr val="993366"/>
                </a:solidFill>
                <a:latin typeface="Cordia New" pitchFamily="34" charset="-34"/>
                <a:cs typeface="Cordia New" pitchFamily="34" charset="-34"/>
              </a:rPr>
              <a:t>	</a:t>
            </a:r>
            <a:r>
              <a:rPr lang="en-US" sz="6000" b="1">
                <a:solidFill>
                  <a:srgbClr val="993366"/>
                </a:solidFill>
                <a:latin typeface="Cordia New" pitchFamily="34" charset="-34"/>
                <a:cs typeface="Cordia New" pitchFamily="34" charset="-34"/>
              </a:rPr>
              <a:t>- </a:t>
            </a:r>
            <a:r>
              <a:rPr lang="th-TH" sz="6000" b="1">
                <a:solidFill>
                  <a:srgbClr val="993366"/>
                </a:solidFill>
                <a:latin typeface="Cordia New" pitchFamily="34" charset="-34"/>
                <a:cs typeface="Cordia New" pitchFamily="34" charset="-34"/>
              </a:rPr>
              <a:t>ข่าวออก </a:t>
            </a:r>
            <a:r>
              <a:rPr lang="th-TH" sz="2400" b="1">
                <a:solidFill>
                  <a:srgbClr val="993366"/>
                </a:solidFill>
                <a:latin typeface="Cordia New" pitchFamily="34" charset="-34"/>
                <a:cs typeface="Cordia New" pitchFamily="34" charset="-34"/>
              </a:rPr>
              <a:t>19 กค.57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th-TH" sz="6000" b="1">
                <a:solidFill>
                  <a:srgbClr val="993366"/>
                </a:solidFill>
                <a:latin typeface="Cordia New" pitchFamily="34" charset="-34"/>
                <a:cs typeface="Cordia New" pitchFamily="34" charset="-34"/>
              </a:rPr>
              <a:t>	- ศูนย์ดำรงฯ มีหนังสือแจ้ง รพ.มาไกล่เกลี่ย </a:t>
            </a:r>
            <a:r>
              <a:rPr lang="th-TH" sz="2400" b="1">
                <a:solidFill>
                  <a:srgbClr val="993366"/>
                </a:solidFill>
                <a:latin typeface="Cordia New" pitchFamily="34" charset="-34"/>
                <a:cs typeface="Cordia New" pitchFamily="34" charset="-34"/>
              </a:rPr>
              <a:t>24 กค 57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th-TH" sz="6000" b="1">
                <a:solidFill>
                  <a:srgbClr val="993366"/>
                </a:solidFill>
                <a:latin typeface="Cordia New" pitchFamily="34" charset="-34"/>
                <a:cs typeface="Cordia New" pitchFamily="34" charset="-34"/>
              </a:rPr>
              <a:t>	  </a:t>
            </a:r>
            <a:r>
              <a:rPr lang="th-TH" sz="6000" b="1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ผล</a:t>
            </a:r>
            <a:r>
              <a:rPr lang="th-TH" sz="6000" b="1">
                <a:solidFill>
                  <a:srgbClr val="993366"/>
                </a:solidFill>
                <a:latin typeface="Cordia New" pitchFamily="34" charset="-34"/>
                <a:cs typeface="Cordia New" pitchFamily="34" charset="-34"/>
              </a:rPr>
              <a:t>         </a:t>
            </a:r>
            <a:r>
              <a:rPr lang="th-TH" sz="6000" b="1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รพ.ยื่น ม.41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th-TH" sz="6000" b="1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		รับเงิน  240,000 บาท </a:t>
            </a:r>
            <a:r>
              <a:rPr lang="th-TH" b="1">
                <a:solidFill>
                  <a:srgbClr val="0000FF"/>
                </a:solidFill>
                <a:latin typeface="Cordia New" pitchFamily="34" charset="-34"/>
                <a:cs typeface="Cordia New" pitchFamily="34" charset="-34"/>
              </a:rPr>
              <a:t>25 ธค57	</a:t>
            </a:r>
            <a:endParaRPr lang="th-TH" sz="6000" b="1">
              <a:solidFill>
                <a:srgbClr val="D60093"/>
              </a:solidFill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26630" name="Picture 11" descr="imgFlow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5484813"/>
            <a:ext cx="1908175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323850" y="147638"/>
            <a:ext cx="83518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th-TH" sz="6000" b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ญาติร้องศูนย์ดำรงธรรมอำเภอ</a:t>
            </a:r>
            <a:r>
              <a:rPr lang="en-US" sz="6000" b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b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18 </a:t>
            </a:r>
            <a:r>
              <a:rPr lang="th-TH" b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กค.57</a:t>
            </a:r>
          </a:p>
        </p:txBody>
      </p:sp>
      <p:sp>
        <p:nvSpPr>
          <p:cNvPr id="26632" name="Notched Right Arrow 1"/>
          <p:cNvSpPr>
            <a:spLocks noChangeArrowheads="1"/>
          </p:cNvSpPr>
          <p:nvPr/>
        </p:nvSpPr>
        <p:spPr bwMode="auto">
          <a:xfrm>
            <a:off x="2538413" y="4894263"/>
            <a:ext cx="809625" cy="431800"/>
          </a:xfrm>
          <a:prstGeom prst="notchedRightArrow">
            <a:avLst>
              <a:gd name="adj1" fmla="val 50000"/>
              <a:gd name="adj2" fmla="val 49991"/>
            </a:avLst>
          </a:prstGeom>
          <a:solidFill>
            <a:srgbClr val="FFC000"/>
          </a:solidFill>
          <a:ln w="19050">
            <a:solidFill>
              <a:srgbClr val="99CCFF"/>
            </a:solidFill>
            <a:prstDash val="sysDot"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1" hangingPunct="1"/>
            <a:endParaRPr lang="en-US" altLang="th-TH" sz="3200" b="1">
              <a:solidFill>
                <a:schemeClr val="accent2"/>
              </a:solidFill>
              <a:latin typeface="TH SarabunPSK" pitchFamily="34" charset="-34"/>
              <a:ea typeface="SimSun" pitchFamily="2" charset="-122"/>
              <a:cs typeface="Cord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97478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2" descr="warm-green-cool-gre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60" b="23158"/>
          <a:stretch>
            <a:fillRect/>
          </a:stretch>
        </p:blipFill>
        <p:spPr bwMode="auto">
          <a:xfrm>
            <a:off x="6045200" y="5876925"/>
            <a:ext cx="30988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AutoShape 9"/>
          <p:cNvSpPr>
            <a:spLocks noChangeArrowheads="1"/>
          </p:cNvSpPr>
          <p:nvPr/>
        </p:nvSpPr>
        <p:spPr bwMode="auto">
          <a:xfrm rot="10800000">
            <a:off x="7200900" y="0"/>
            <a:ext cx="1943100" cy="1557338"/>
          </a:xfrm>
          <a:prstGeom prst="flowChartDelay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th-TH"/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142875" y="530225"/>
            <a:ext cx="4789488" cy="611188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endParaRPr lang="en-US" altLang="th-TH" b="1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103188" y="1449388"/>
            <a:ext cx="8821737" cy="2136775"/>
          </a:xfrm>
          <a:prstGeom prst="rect">
            <a:avLst/>
          </a:prstGeom>
          <a:solidFill>
            <a:schemeClr val="bg1"/>
          </a:solidFill>
          <a:ln w="19050">
            <a:solidFill>
              <a:srgbClr val="339966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th-TH" sz="4800" b="1">
                <a:solidFill>
                  <a:srgbClr val="CC00FF"/>
                </a:solidFill>
                <a:latin typeface="Cordia New" pitchFamily="34" charset="-34"/>
                <a:cs typeface="Cordia New" pitchFamily="34" charset="-34"/>
              </a:rPr>
              <a:t>ปัญหาเรื่องความเข้าใจ , การสื่อสาร</a:t>
            </a:r>
            <a:endParaRPr lang="th-TH" sz="4400" b="1">
              <a:solidFill>
                <a:srgbClr val="CC00FF"/>
              </a:solidFill>
              <a:latin typeface="Cordia New" pitchFamily="34" charset="-34"/>
              <a:cs typeface="Cordia New" pitchFamily="34" charset="-34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th-TH" sz="4400" b="1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4400" b="1">
                <a:solidFill>
                  <a:srgbClr val="006699"/>
                </a:solidFill>
                <a:latin typeface="Cordia New" pitchFamily="34" charset="-34"/>
                <a:cs typeface="Cordia New" pitchFamily="34" charset="-34"/>
              </a:rPr>
              <a:t>รับเงินแล้วน่าจบได้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th-TH" sz="4400" b="1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		</a:t>
            </a:r>
            <a:r>
              <a:rPr lang="th-TH" sz="4800" b="1">
                <a:solidFill>
                  <a:srgbClr val="CC00FF"/>
                </a:solidFill>
                <a:latin typeface="Cordia New" pitchFamily="34" charset="-34"/>
                <a:cs typeface="Cordia New" pitchFamily="34" charset="-34"/>
              </a:rPr>
              <a:t>สงสัย..ทำไมส่งตัวช้า..วินิจฉัยผิด..</a:t>
            </a:r>
            <a:endParaRPr lang="th-TH" sz="4400" b="1">
              <a:solidFill>
                <a:srgbClr val="CC00FF"/>
              </a:solidFill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27654" name="Picture 11" descr="imgFlower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9525"/>
            <a:ext cx="1908175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1763713" y="180975"/>
            <a:ext cx="74104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th-TH" altLang="th-TH" sz="6000" b="1">
                <a:solidFill>
                  <a:srgbClr val="006699"/>
                </a:solidFill>
                <a:latin typeface="Cordia New" pitchFamily="34" charset="-34"/>
                <a:cs typeface="Cordia New" pitchFamily="34" charset="-34"/>
              </a:rPr>
              <a:t>คิดว่าจบ...ไม่จบ </a:t>
            </a:r>
            <a:r>
              <a:rPr lang="th-TH" altLang="th-TH" sz="2400" b="1">
                <a:solidFill>
                  <a:srgbClr val="006699"/>
                </a:solidFill>
                <a:latin typeface="Cordia New" pitchFamily="34" charset="-34"/>
                <a:cs typeface="Cordia New" pitchFamily="34" charset="-34"/>
              </a:rPr>
              <a:t>30 มีค.58</a:t>
            </a:r>
            <a:endParaRPr lang="en-US" altLang="th-TH" sz="2400" b="1">
              <a:solidFill>
                <a:srgbClr val="006699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7656" name="Rectangle 7"/>
          <p:cNvSpPr>
            <a:spLocks noChangeArrowheads="1"/>
          </p:cNvSpPr>
          <p:nvPr/>
        </p:nvSpPr>
        <p:spPr bwMode="auto">
          <a:xfrm>
            <a:off x="0" y="3789363"/>
            <a:ext cx="89249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th-TH" altLang="th-TH" sz="4800" b="1">
                <a:solidFill>
                  <a:srgbClr val="A50021"/>
                </a:solidFill>
                <a:latin typeface="Cordia New" pitchFamily="34" charset="-34"/>
                <a:cs typeface="Cordia New" pitchFamily="34" charset="-34"/>
              </a:rPr>
              <a:t>   ฟ้องร้องต่อนายอำเภ</a:t>
            </a:r>
            <a:r>
              <a:rPr lang="th-TH" altLang="th-TH" sz="6000" b="1">
                <a:solidFill>
                  <a:srgbClr val="A50021"/>
                </a:solidFill>
                <a:latin typeface="Cordia New" pitchFamily="34" charset="-34"/>
                <a:cs typeface="Cordia New" pitchFamily="34" charset="-34"/>
              </a:rPr>
              <a:t>อ...</a:t>
            </a:r>
            <a:r>
              <a:rPr lang="th-TH" altLang="th-TH" sz="6000" b="1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ศูนย์ดำรงธรรม</a:t>
            </a:r>
            <a:endParaRPr lang="en-US" altLang="th-TH" sz="6000" b="1">
              <a:solidFill>
                <a:srgbClr val="FF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7657" name="Rectangle 4"/>
          <p:cNvSpPr>
            <a:spLocks noChangeArrowheads="1"/>
          </p:cNvSpPr>
          <p:nvPr/>
        </p:nvSpPr>
        <p:spPr bwMode="auto">
          <a:xfrm>
            <a:off x="103188" y="5313363"/>
            <a:ext cx="8821737" cy="720725"/>
          </a:xfrm>
          <a:prstGeom prst="rect">
            <a:avLst/>
          </a:prstGeom>
          <a:solidFill>
            <a:schemeClr val="bg1"/>
          </a:solidFill>
          <a:ln w="19050">
            <a:solidFill>
              <a:srgbClr val="339966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th-TH" sz="4400" b="1">
                <a:solidFill>
                  <a:srgbClr val="000000"/>
                </a:solidFill>
                <a:latin typeface="Cordia New" pitchFamily="34" charset="-34"/>
                <a:cs typeface="Cordia New" pitchFamily="34" charset="-34"/>
              </a:rPr>
              <a:t>	- </a:t>
            </a:r>
            <a:r>
              <a:rPr lang="th-TH" sz="4800" b="1">
                <a:solidFill>
                  <a:srgbClr val="3333CC"/>
                </a:solidFill>
                <a:latin typeface="Cordia New" pitchFamily="34" charset="-34"/>
                <a:cs typeface="Cordia New" pitchFamily="34" charset="-34"/>
              </a:rPr>
              <a:t>รพช...คิดหา..สาเหตุอื่นๆ..</a:t>
            </a:r>
            <a:endParaRPr lang="th-TH" sz="4400" b="1">
              <a:solidFill>
                <a:srgbClr val="3333CC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271541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922</Words>
  <Application>Microsoft Office PowerPoint</Application>
  <PresentationFormat>นำเสนอทางหน้าจอ (4:3)</PresentationFormat>
  <Paragraphs>142</Paragraphs>
  <Slides>25</Slides>
  <Notes>2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25</vt:i4>
      </vt:variant>
    </vt:vector>
  </HeadingPairs>
  <TitlesOfParts>
    <vt:vector size="26" baseType="lpstr"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  P = Patient care process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Windows User</cp:lastModifiedBy>
  <cp:revision>9</cp:revision>
  <dcterms:created xsi:type="dcterms:W3CDTF">2018-07-23T12:55:57Z</dcterms:created>
  <dcterms:modified xsi:type="dcterms:W3CDTF">2018-07-23T14:22:35Z</dcterms:modified>
</cp:coreProperties>
</file>