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handoutMasterIdLst>
    <p:handoutMasterId r:id="rId13"/>
  </p:handoutMasterIdLst>
  <p:sldIdLst>
    <p:sldId id="295" r:id="rId2"/>
    <p:sldId id="297" r:id="rId3"/>
    <p:sldId id="264" r:id="rId4"/>
    <p:sldId id="307" r:id="rId5"/>
    <p:sldId id="258" r:id="rId6"/>
    <p:sldId id="292" r:id="rId7"/>
    <p:sldId id="302" r:id="rId8"/>
    <p:sldId id="301" r:id="rId9"/>
    <p:sldId id="304" r:id="rId10"/>
    <p:sldId id="30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CC0099"/>
    <a:srgbClr val="000066"/>
    <a:srgbClr val="E648B1"/>
    <a:srgbClr val="FFFFFF"/>
    <a:srgbClr val="FD31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1" autoAdjust="0"/>
    <p:restoredTop sz="92308" autoAdjust="0"/>
  </p:normalViewPr>
  <p:slideViewPr>
    <p:cSldViewPr>
      <p:cViewPr varScale="1">
        <p:scale>
          <a:sx n="69" d="100"/>
          <a:sy n="69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189140419947493E-2"/>
          <c:y val="4.9960875984251966E-2"/>
          <c:w val="0.76581610892388452"/>
          <c:h val="0.838737204724409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ข้อ 6(1)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รวม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ข้อ 6(2)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รวม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ข้อ 6(3)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Sheet1!$A$2:$A$9</c:f>
              <c:strCache>
                <c:ptCount val="8"/>
                <c:pt idx="0">
                  <c:v>2554</c:v>
                </c:pt>
                <c:pt idx="1">
                  <c:v>2555</c:v>
                </c:pt>
                <c:pt idx="2">
                  <c:v>2556</c:v>
                </c:pt>
                <c:pt idx="3">
                  <c:v>2557</c:v>
                </c:pt>
                <c:pt idx="4">
                  <c:v>2558</c:v>
                </c:pt>
                <c:pt idx="5">
                  <c:v>2559</c:v>
                </c:pt>
                <c:pt idx="6">
                  <c:v>2560</c:v>
                </c:pt>
                <c:pt idx="7">
                  <c:v>รวม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1</c:v>
                </c:pt>
                <c:pt idx="3">
                  <c:v>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74813792"/>
        <c:axId val="-1774808896"/>
      </c:barChart>
      <c:catAx>
        <c:axId val="-177481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74808896"/>
        <c:crosses val="autoZero"/>
        <c:auto val="1"/>
        <c:lblAlgn val="ctr"/>
        <c:lblOffset val="100"/>
        <c:noMultiLvlLbl val="0"/>
      </c:catAx>
      <c:valAx>
        <c:axId val="-1774808896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-1774813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 w="3175"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จำนวนcase</c:v>
                </c:pt>
              </c:strCache>
            </c:strRef>
          </c:tx>
          <c:spPr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7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12700">
              <a:solidFill>
                <a:srgbClr val="FFC000"/>
              </a:solidFill>
            </a:ln>
            <a:effectLst>
              <a:outerShdw blurRad="50800" dist="50800" dir="5400000" algn="ctr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รพศ.อยุธยา</c:v>
                </c:pt>
                <c:pt idx="1">
                  <c:v>รพท.เสนา</c:v>
                </c:pt>
                <c:pt idx="2">
                  <c:v>รพ.ลาดบัวหลวง</c:v>
                </c:pt>
                <c:pt idx="3">
                  <c:v>บางปะหัน</c:v>
                </c:pt>
                <c:pt idx="4">
                  <c:v>ผักไห่</c:v>
                </c:pt>
                <c:pt idx="5">
                  <c:v>บางปะอิน</c:v>
                </c:pt>
                <c:pt idx="6">
                  <c:v>บางไทร</c:v>
                </c:pt>
                <c:pt idx="7">
                  <c:v>วังน้อย</c:v>
                </c:pt>
                <c:pt idx="8">
                  <c:v>ท่าเรือ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gapDepth val="318"/>
        <c:shape val="box"/>
        <c:axId val="-1774822496"/>
        <c:axId val="-1774815968"/>
        <c:axId val="0"/>
      </c:bar3DChart>
      <c:catAx>
        <c:axId val="-177482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1774815968"/>
        <c:crosses val="autoZero"/>
        <c:auto val="1"/>
        <c:lblAlgn val="ctr"/>
        <c:lblOffset val="100"/>
        <c:noMultiLvlLbl val="0"/>
      </c:catAx>
      <c:valAx>
        <c:axId val="-1774815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1774822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47646320292641"/>
          <c:y val="0.46430998258631134"/>
          <c:w val="0.15539284828569658"/>
          <c:h val="8.339902899757722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444758084484723E-2"/>
          <c:y val="1.9942874787710358E-2"/>
          <c:w val="0.80582020997375337"/>
          <c:h val="0.922290412227883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ม41!$E$42</c:f>
              <c:strCache>
                <c:ptCount val="1"/>
                <c:pt idx="0">
                  <c:v>ปี2554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ม41!$F$42:$I$42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ser>
          <c:idx val="1"/>
          <c:order val="1"/>
          <c:tx>
            <c:strRef>
              <c:f>ม41!$E$43</c:f>
              <c:strCache>
                <c:ptCount val="1"/>
                <c:pt idx="0">
                  <c:v>ปี2555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ม41!$F$43:$I$43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</c:ser>
        <c:ser>
          <c:idx val="2"/>
          <c:order val="2"/>
          <c:tx>
            <c:strRef>
              <c:f>ม41!$E$44</c:f>
              <c:strCache>
                <c:ptCount val="1"/>
                <c:pt idx="0">
                  <c:v>ปี2556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ม41!$F$44:$I$44</c:f>
              <c:numCache>
                <c:formatCode>General</c:formatCode>
                <c:ptCount val="4"/>
                <c:pt idx="0">
                  <c:v>6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ser>
          <c:idx val="3"/>
          <c:order val="3"/>
          <c:tx>
            <c:strRef>
              <c:f>ม41!$E$45</c:f>
              <c:strCache>
                <c:ptCount val="1"/>
                <c:pt idx="0">
                  <c:v>ปี2557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ม41!$F$45:$I$45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4"/>
          <c:order val="4"/>
          <c:tx>
            <c:strRef>
              <c:f>ม41!$E$46</c:f>
              <c:strCache>
                <c:ptCount val="1"/>
                <c:pt idx="0">
                  <c:v>ปี2558</c:v>
                </c:pt>
              </c:strCache>
            </c:strRef>
          </c:tx>
          <c:invertIfNegative val="0"/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ม41!$F$46:$I$46</c:f>
              <c:numCache>
                <c:formatCode>General</c:formatCode>
                <c:ptCount val="4"/>
                <c:pt idx="3">
                  <c:v>1</c:v>
                </c:pt>
              </c:numCache>
            </c:numRef>
          </c:val>
        </c:ser>
        <c:ser>
          <c:idx val="5"/>
          <c:order val="5"/>
          <c:tx>
            <c:strRef>
              <c:f>ม41!$E$47</c:f>
              <c:strCache>
                <c:ptCount val="1"/>
                <c:pt idx="0">
                  <c:v>ปี2559</c:v>
                </c:pt>
              </c:strCache>
            </c:strRef>
          </c:tx>
          <c:invertIfNegative val="0"/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ม41!$F$47:$I$47</c:f>
              <c:numCache>
                <c:formatCode>General</c:formatCode>
                <c:ptCount val="4"/>
                <c:pt idx="0">
                  <c:v>1</c:v>
                </c:pt>
                <c:pt idx="3">
                  <c:v>3</c:v>
                </c:pt>
              </c:numCache>
            </c:numRef>
          </c:val>
        </c:ser>
        <c:ser>
          <c:idx val="6"/>
          <c:order val="6"/>
          <c:tx>
            <c:strRef>
              <c:f>ม41!$E$48</c:f>
              <c:strCache>
                <c:ptCount val="1"/>
                <c:pt idx="0">
                  <c:v>ปี2560</c:v>
                </c:pt>
              </c:strCache>
            </c:strRef>
          </c:tx>
          <c:invertIfNegative val="0"/>
          <c:cat>
            <c:strRef>
              <c:f>ม41!$F$41:$I$41</c:f>
              <c:strCache>
                <c:ptCount val="4"/>
                <c:pt idx="0">
                  <c:v>สูติฯ</c:v>
                </c:pt>
                <c:pt idx="1">
                  <c:v>ศัลยกรรม</c:v>
                </c:pt>
                <c:pt idx="2">
                  <c:v>ทำหมันท้อง</c:v>
                </c:pt>
                <c:pt idx="3">
                  <c:v>อื่นๆ กระดูก,ถอนฟัน</c:v>
                </c:pt>
              </c:strCache>
            </c:strRef>
          </c:cat>
          <c:val>
            <c:numRef>
              <c:f>ม41!$F$48:$I$48</c:f>
              <c:numCache>
                <c:formatCode>General</c:formatCode>
                <c:ptCount val="4"/>
                <c:pt idx="1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1774815424"/>
        <c:axId val="-1774814880"/>
        <c:axId val="0"/>
      </c:bar3DChart>
      <c:catAx>
        <c:axId val="-1774815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-1774814880"/>
        <c:crosses val="autoZero"/>
        <c:auto val="1"/>
        <c:lblAlgn val="ctr"/>
        <c:lblOffset val="100"/>
        <c:noMultiLvlLbl val="0"/>
      </c:catAx>
      <c:valAx>
        <c:axId val="-1774814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th-TH"/>
          </a:p>
        </c:txPr>
        <c:crossAx val="-1774815424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7325942158173622"/>
          <c:y val="0.33441408059286709"/>
          <c:w val="8.4804543237405064E-2"/>
          <c:h val="0.53083709823157355"/>
        </c:manualLayout>
      </c:layout>
      <c:overlay val="0"/>
      <c:txPr>
        <a:bodyPr/>
        <a:lstStyle/>
        <a:p>
          <a:pPr>
            <a:defRPr sz="1800" b="1"/>
          </a:pPr>
          <a:endParaRPr lang="th-TH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72362914095199"/>
          <c:y val="6.4984999621441553E-2"/>
          <c:w val="0.78383414910973959"/>
          <c:h val="0.82371313787098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รวม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ปี2554</c:v>
                </c:pt>
                <c:pt idx="1">
                  <c:v>ปี2555</c:v>
                </c:pt>
                <c:pt idx="2">
                  <c:v>ปี2556</c:v>
                </c:pt>
                <c:pt idx="3">
                  <c:v>ปี2557</c:v>
                </c:pt>
              </c:strCache>
            </c:strRef>
          </c:cat>
          <c:val>
            <c:numRef>
              <c:f>Sheet1!$B$2:$B$5</c:f>
              <c:numCache>
                <c:formatCode>_-* #,##0_-;\-* #,##0_-;_-* "-"??_-;_-@_-</c:formatCode>
                <c:ptCount val="4"/>
                <c:pt idx="0">
                  <c:v>750000</c:v>
                </c:pt>
                <c:pt idx="1">
                  <c:v>470000</c:v>
                </c:pt>
                <c:pt idx="2">
                  <c:v>1430000</c:v>
                </c:pt>
                <c:pt idx="3">
                  <c:v>1530000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6(1)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ปี2554</c:v>
                </c:pt>
                <c:pt idx="1">
                  <c:v>ปี2555</c:v>
                </c:pt>
                <c:pt idx="2">
                  <c:v>ปี2556</c:v>
                </c:pt>
                <c:pt idx="3">
                  <c:v>ปี2557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600000</c:v>
                </c:pt>
                <c:pt idx="1">
                  <c:v>350000</c:v>
                </c:pt>
                <c:pt idx="2">
                  <c:v>1380000</c:v>
                </c:pt>
                <c:pt idx="3">
                  <c:v>1120000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6(2)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ปี2554</c:v>
                </c:pt>
                <c:pt idx="1">
                  <c:v>ปี2555</c:v>
                </c:pt>
                <c:pt idx="2">
                  <c:v>ปี2556</c:v>
                </c:pt>
                <c:pt idx="3">
                  <c:v>ปี2557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120000</c:v>
                </c:pt>
                <c:pt idx="2">
                  <c:v>0</c:v>
                </c:pt>
                <c:pt idx="3">
                  <c:v>240000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6(3)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ปี2554</c:v>
                </c:pt>
                <c:pt idx="1">
                  <c:v>ปี2555</c:v>
                </c:pt>
                <c:pt idx="2">
                  <c:v>ปี2556</c:v>
                </c:pt>
                <c:pt idx="3">
                  <c:v>ปี2557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150000</c:v>
                </c:pt>
                <c:pt idx="1">
                  <c:v>0</c:v>
                </c:pt>
                <c:pt idx="2">
                  <c:v>50000</c:v>
                </c:pt>
                <c:pt idx="3">
                  <c:v>170000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1774812704"/>
        <c:axId val="-1774812160"/>
      </c:barChart>
      <c:catAx>
        <c:axId val="-177481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1774812160"/>
        <c:crosses val="autoZero"/>
        <c:auto val="1"/>
        <c:lblAlgn val="ctr"/>
        <c:lblOffset val="100"/>
        <c:noMultiLvlLbl val="0"/>
      </c:catAx>
      <c:valAx>
        <c:axId val="-1774812160"/>
        <c:scaling>
          <c:orientation val="minMax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_-* #,##0_-;\-* #,##0_-;_-* &quot;-&quot;??_-;_-@_-" sourceLinked="1"/>
        <c:majorTickMark val="out"/>
        <c:minorTickMark val="none"/>
        <c:tickLblPos val="nextTo"/>
        <c:crossAx val="-17748127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 w="3175"/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th-TH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E9C8F-D40E-4506-A3F4-D825F2C579F1}" type="datetimeFigureOut">
              <a:rPr lang="th-TH" smtClean="0"/>
              <a:t>23/07/61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58592-D40A-49DE-AB15-DE87D83392D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859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85151-C9B4-4348-B273-F3944D67CB7C}" type="datetimeFigureOut">
              <a:rPr lang="th-TH" smtClean="0"/>
              <a:t>23/07/61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632BE-B7CC-481D-8432-146210B28E5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0184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dirty="0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228DFC55-8F80-46C6-A2BB-1A7224265264}" type="slidenum">
              <a:rPr lang="en-US" altLang="th-TH" sz="1200">
                <a:cs typeface="Cordia New" panose="020B0304020202020204" pitchFamily="34" charset="-34"/>
              </a:rPr>
              <a:pPr eaLnBrk="1" hangingPunct="1"/>
              <a:t>4</a:t>
            </a:fld>
            <a:endParaRPr lang="en-US" altLang="th-TH" sz="120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1348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dirty="0" smtClean="0"/>
              <a:t>สิ่งทำไปแล้ว  ปี 58 อบรมสันติวิธี  ปี 59 แลกเปลี่ยนกรณีศึกษา   ปี 60 จะประเมินศูนย์รับเรื่องร้องเรียน รพ.ทุกแห่ง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dirty="0" smtClean="0"/>
              <a:t>คำสั่ง 2 </a:t>
            </a:r>
            <a:r>
              <a:rPr lang="en-US" altLang="th-TH" dirty="0" smtClean="0"/>
              <a:t>P Safety </a:t>
            </a:r>
            <a:r>
              <a:rPr lang="th-TH" altLang="th-TH" dirty="0" smtClean="0"/>
              <a:t>จังหวัดและหน่วยบริการ (เดิมเป็นคำสั่งทีมนักสันติวิธีสาธารณสุข)</a:t>
            </a:r>
            <a:endParaRPr lang="en-US" altLang="th-TH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th-TH" u="sng" dirty="0" smtClean="0"/>
              <a:t>Case</a:t>
            </a:r>
            <a:r>
              <a:rPr lang="th-TH" altLang="th-TH" u="sng" dirty="0" smtClean="0"/>
              <a:t> เจรจาไกล่เกลี่ยถึงจังหวัด  2  ราย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dirty="0" smtClean="0"/>
              <a:t>      </a:t>
            </a:r>
            <a:r>
              <a:rPr lang="en-US" altLang="th-TH" dirty="0" smtClean="0"/>
              <a:t>Case </a:t>
            </a:r>
            <a:r>
              <a:rPr lang="th-TH" altLang="th-TH" dirty="0" smtClean="0"/>
              <a:t>ที่ 1 เจรจากรณีฉีดยาแล้วขาอ่อนแรง  สิทธิประกันสุขภาพ  หญิง อายุ 48 ปี รพ.อุทัย เจรจาไกล่เกลี่ยแล้วนำเข้า ม.41  พิจารณาแล้วไม่ได้เงิน (ทำสัญญาประนีประนอมแล้ว)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altLang="th-TH" dirty="0" smtClean="0"/>
              <a:t>     </a:t>
            </a:r>
            <a:r>
              <a:rPr lang="en-US" altLang="th-TH" dirty="0" smtClean="0"/>
              <a:t>Case </a:t>
            </a:r>
            <a:r>
              <a:rPr lang="th-TH" altLang="th-TH" dirty="0" smtClean="0"/>
              <a:t>ที่ 2 สิทธิประกันสังคม  หญิง 20 ปีตายเนื่องจากรกน้อยติด (เจรจาแล้วอยู่ระหว่างทำ สัญญาประนีประนอม  รพ.อยุธยา) </a:t>
            </a:r>
          </a:p>
        </p:txBody>
      </p:sp>
      <p:sp>
        <p:nvSpPr>
          <p:cNvPr id="1638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E2EDBF4F-DD9D-43B4-A233-B58D8E36EAC9}" type="slidenum">
              <a:rPr lang="th-TH" altLang="th-TH" sz="1200">
                <a:cs typeface="Cordia New" panose="020B0304020202020204" pitchFamily="34" charset="-34"/>
              </a:rPr>
              <a:pPr eaLnBrk="1" hangingPunct="1"/>
              <a:t>10</a:t>
            </a:fld>
            <a:endParaRPr lang="th-TH" altLang="th-TH" sz="1200"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388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frame-flower-port-vector-47754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8" r="161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134001" y="5046821"/>
            <a:ext cx="184731" cy="584775"/>
          </a:xfrm>
          <a:prstGeom prst="rect">
            <a:avLst/>
          </a:prstGeom>
          <a:solidFill>
            <a:srgbClr val="CCFFFF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h-TH" altLang="zh-CN" b="1" dirty="0">
              <a:solidFill>
                <a:srgbClr val="006699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381000" y="959506"/>
            <a:ext cx="8072437" cy="1938992"/>
          </a:xfrm>
          <a:prstGeom prst="rect">
            <a:avLst/>
          </a:prstGeom>
          <a:solidFill>
            <a:srgbClr val="CCFFFF">
              <a:alpha val="6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zh-CN" sz="4000" b="1" dirty="0" smtClean="0">
                <a:solidFill>
                  <a:srgbClr val="002060"/>
                </a:solidFill>
                <a:cs typeface="DilleniaUPC" pitchFamily="18" charset="-34"/>
              </a:rPr>
              <a:t>ผลการดำเนินงาน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zh-CN" sz="4000" b="1" dirty="0" smtClean="0">
                <a:solidFill>
                  <a:srgbClr val="002060"/>
                </a:solidFill>
                <a:cs typeface="DilleniaUPC" pitchFamily="18" charset="-34"/>
              </a:rPr>
              <a:t>คณะอนุกรรมการ</a:t>
            </a:r>
            <a:r>
              <a:rPr lang="th-TH" altLang="zh-CN" sz="4000" b="1" dirty="0">
                <a:solidFill>
                  <a:srgbClr val="002060"/>
                </a:solidFill>
                <a:cs typeface="DilleniaUPC" pitchFamily="18" charset="-34"/>
              </a:rPr>
              <a:t>พิจารณาวินิจฉัยขอรับเงินช่วยเหลือเบื้องต้น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zh-CN" sz="4000" b="1" dirty="0">
                <a:solidFill>
                  <a:srgbClr val="002060"/>
                </a:solidFill>
                <a:cs typeface="DilleniaUPC" pitchFamily="18" charset="-34"/>
              </a:rPr>
              <a:t>จังหวัดพระนครศรีอยุธยา</a:t>
            </a:r>
            <a:endParaRPr lang="th-TH" altLang="zh-CN" b="1" dirty="0">
              <a:solidFill>
                <a:srgbClr val="002060"/>
              </a:solidFill>
              <a:cs typeface="Dilleni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3680660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4681" y="676287"/>
            <a:ext cx="9144000" cy="592472"/>
          </a:xfrm>
          <a:prstGeom prst="rect">
            <a:avLst/>
          </a:prstGeom>
          <a:gradFill flip="none" rotWithShape="1">
            <a:gsLst>
              <a:gs pos="62000">
                <a:srgbClr val="7DED7D">
                  <a:lumMod val="50000"/>
                  <a:lumOff val="50000"/>
                </a:srgbClr>
              </a:gs>
              <a:gs pos="0">
                <a:srgbClr val="00CC00">
                  <a:shade val="30000"/>
                  <a:satMod val="115000"/>
                  <a:lumMod val="57000"/>
                  <a:lumOff val="43000"/>
                </a:srgbClr>
              </a:gs>
              <a:gs pos="6000">
                <a:schemeClr val="bg1">
                  <a:lumMod val="67000"/>
                  <a:lumOff val="33000"/>
                </a:schemeClr>
              </a:gs>
              <a:gs pos="100000">
                <a:srgbClr val="00CC0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dirty="0">
              <a:latin typeface="Cordia New" panose="020B0304020202020204" pitchFamily="34" charset="-34"/>
            </a:endParaRPr>
          </a:p>
        </p:txBody>
      </p:sp>
      <p:sp>
        <p:nvSpPr>
          <p:cNvPr id="19" name="สามเหลี่ยมหน้าจั่ว 18"/>
          <p:cNvSpPr/>
          <p:nvPr/>
        </p:nvSpPr>
        <p:spPr>
          <a:xfrm rot="10800000">
            <a:off x="-71469" y="642918"/>
            <a:ext cx="8784976" cy="415205"/>
          </a:xfrm>
          <a:prstGeom prst="triangle">
            <a:avLst/>
          </a:prstGeom>
          <a:solidFill>
            <a:schemeClr val="accent4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ชื่อเรื่อง 12"/>
          <p:cNvSpPr txBox="1">
            <a:spLocks/>
          </p:cNvSpPr>
          <p:nvPr/>
        </p:nvSpPr>
        <p:spPr>
          <a:xfrm>
            <a:off x="0" y="0"/>
            <a:ext cx="7715250" cy="64293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การพัฒนาระบบคุณภาพความปลอดภัยของผู้ป่วย </a:t>
            </a:r>
          </a:p>
          <a:p>
            <a:pPr fontAlgn="auto"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        (2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 Safety) </a:t>
            </a:r>
            <a:r>
              <a:rPr lang="th-TH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และลดปัญหาการฟ้องร้อง </a:t>
            </a:r>
            <a:r>
              <a:rPr lang="en-US" sz="2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43813" y="0"/>
            <a:ext cx="1500187" cy="33813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h-TH" altLang="th-TH" sz="1600" b="1" dirty="0">
              <a:latin typeface="Calibri" pitchFamily="34" charset="0"/>
              <a:cs typeface="Cordia New" pitchFamily="34" charset="-34"/>
            </a:endParaRPr>
          </a:p>
        </p:txBody>
      </p:sp>
      <p:pic>
        <p:nvPicPr>
          <p:cNvPr id="12298" name="Picture 2" descr="02.JP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12875"/>
            <a:ext cx="35845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สี่เหลี่ยมผืนผ้า 11"/>
          <p:cNvSpPr/>
          <p:nvPr/>
        </p:nvSpPr>
        <p:spPr>
          <a:xfrm>
            <a:off x="4586681" y="1710594"/>
            <a:ext cx="4044693" cy="171840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มีคำสั่งแต่งตั้งคณะกรรมการ 2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 Safety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และการเจรจาไกล่เกลี่ยระดับจังหวัดและหน่วยบริการ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(ทีมนักสันติวิธีสาธารณสุข )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จัดประชุมมอบนโยบาย และ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Set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ระบบการจัดการข้อร้องเรียน  22  กพ. 60 รร.ริเวอร์วิว เพลส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         </a:t>
            </a:r>
            <a:endParaRPr lang="en-US" sz="16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pic>
        <p:nvPicPr>
          <p:cNvPr id="1230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4108450"/>
            <a:ext cx="30368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สี่เหลี่ยมผืนผ้า 11"/>
          <p:cNvSpPr/>
          <p:nvPr/>
        </p:nvSpPr>
        <p:spPr>
          <a:xfrm>
            <a:off x="276479" y="4315754"/>
            <a:ext cx="4044693" cy="185761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h-TH" sz="20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- ปี 60 ไตรมาส    </a:t>
            </a:r>
            <a:r>
              <a:rPr lang="en-US" sz="20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Case </a:t>
            </a:r>
            <a:r>
              <a:rPr lang="th-TH" sz="2000" b="1" dirty="0">
                <a:solidFill>
                  <a:schemeClr val="tx1"/>
                </a:solidFill>
                <a:latin typeface="TH SarabunPSK" panose="020B0500040200020003" pitchFamily="34" charset="-34"/>
              </a:rPr>
              <a:t>เข้าสู่กระบวนการเจรจาไกล่เกลี่ย  2 ราย  และนำเข้าที่ประชุม กก.ม. 41 จำนวน 1 ราย</a:t>
            </a:r>
            <a:endParaRPr lang="en-US" sz="2000" b="1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994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lowers-fra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5791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286_353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0"/>
          <a:stretch>
            <a:fillRect/>
          </a:stretch>
        </p:blipFill>
        <p:spPr bwMode="auto">
          <a:xfrm>
            <a:off x="4354513" y="0"/>
            <a:ext cx="47894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76200" y="11302"/>
            <a:ext cx="4824412" cy="1569660"/>
          </a:xfrm>
          <a:prstGeom prst="rect">
            <a:avLst/>
          </a:prstGeom>
          <a:solidFill>
            <a:srgbClr val="CC99FF">
              <a:alpha val="52940"/>
            </a:srgbClr>
          </a:solidFill>
          <a:ln w="5715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zh-CN" sz="4800" b="1" dirty="0" smtClean="0">
                <a:solidFill>
                  <a:srgbClr val="9900FF"/>
                </a:solidFill>
                <a:latin typeface="DilleniaUPC" pitchFamily="18" charset="-34"/>
                <a:cs typeface="DilleniaUPC" pitchFamily="18" charset="-34"/>
              </a:rPr>
              <a:t>คณะกรรมการพิจารณา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h-TH" altLang="zh-CN" sz="4800" b="1" dirty="0" smtClean="0">
                <a:solidFill>
                  <a:srgbClr val="9900FF"/>
                </a:solidFill>
                <a:latin typeface="DilleniaUPC" pitchFamily="18" charset="-34"/>
                <a:cs typeface="DilleniaUPC" pitchFamily="18" charset="-34"/>
              </a:rPr>
              <a:t>เงินช่วยเหลือเบื้องต้น ม.</a:t>
            </a:r>
            <a:r>
              <a:rPr lang="en-US" altLang="zh-CN" sz="4800" b="1" dirty="0" smtClean="0">
                <a:solidFill>
                  <a:srgbClr val="9900FF"/>
                </a:solidFill>
                <a:latin typeface="DilleniaUPC" pitchFamily="18" charset="-34"/>
                <a:cs typeface="DilleniaUPC" pitchFamily="18" charset="-34"/>
              </a:rPr>
              <a:t>41</a:t>
            </a:r>
            <a:endParaRPr lang="th-TH" altLang="zh-CN" sz="4800" b="1" dirty="0">
              <a:solidFill>
                <a:srgbClr val="9900FF"/>
              </a:solidFill>
              <a:latin typeface="DilleniaUPC" pitchFamily="18" charset="-34"/>
              <a:cs typeface="DilleniaUPC" pitchFamily="18" charset="-34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212" y="1585556"/>
            <a:ext cx="8789987" cy="5016758"/>
          </a:xfrm>
          <a:prstGeom prst="rect">
            <a:avLst/>
          </a:prstGeom>
          <a:solidFill>
            <a:srgbClr val="CC99FF">
              <a:alpha val="52940"/>
            </a:srgbClr>
          </a:solidFill>
          <a:ln w="57150">
            <a:solidFill>
              <a:schemeClr val="bg1"/>
            </a:solidFill>
            <a:prstDash val="dash"/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1.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 นายอนันต์  </a:t>
            </a:r>
            <a:r>
              <a:rPr lang="th-TH" altLang="zh-CN" sz="4000" b="1" dirty="0" err="1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จันทรัตน์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	ผู้ทรงคุณวุฒิ ประธานอนุกรรมการฯ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2.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นาง</a:t>
            </a:r>
            <a:r>
              <a:rPr lang="th-TH" altLang="zh-CN" sz="4000" b="1" dirty="0" err="1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นัน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ทา  สุด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เกษม        ผู้ทรงคุณวุฒิ 		อนุกรรมการฯ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3.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 นาย</a:t>
            </a:r>
            <a:r>
              <a:rPr lang="th-TH" altLang="zh-CN" sz="4000" b="1" dirty="0" err="1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ศิริ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ชัย 	</a:t>
            </a:r>
            <a:r>
              <a:rPr lang="th-TH" altLang="zh-CN" sz="4000" b="1" dirty="0" err="1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อัมพ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วา 	ผู้ทรงคุณวุฒิ 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		อนุ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กรรมการฯ</a:t>
            </a:r>
            <a:endParaRPr lang="th-TH" altLang="zh-CN" sz="4000" b="1" dirty="0" smtClean="0">
              <a:solidFill>
                <a:srgbClr val="002060"/>
              </a:solidFill>
              <a:latin typeface="DilleniaUPC" pitchFamily="18" charset="-34"/>
              <a:cs typeface="DilleniaUPC" pitchFamily="18" charset="-34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4.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นพ.</a:t>
            </a:r>
            <a:r>
              <a:rPr lang="th-TH" altLang="zh-CN" sz="4000" b="1" dirty="0" err="1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ธานินทร์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  </a:t>
            </a:r>
            <a:r>
              <a:rPr lang="th-TH" altLang="zh-CN" sz="4000" b="1" dirty="0" err="1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สีวราภรณ์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สกุล  ตัวแทนหน่วยบริการ  อนุกรรมการฯ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5.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นพ.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อาทร  วรุณ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บรรจง	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ตัวแทนหน่วยบริการ  อนุ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6.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นาย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สุ</a:t>
            </a:r>
            <a:r>
              <a:rPr lang="th-TH" altLang="zh-CN" sz="4000" b="1" dirty="0" err="1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รพล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  พาคา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พรต	ตัวแทนผู้ใช้บริการ  	อนุกรรมการฯ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7.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นาย</a:t>
            </a:r>
            <a:r>
              <a:rPr lang="th-TH" altLang="zh-CN" sz="4000" b="1" dirty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สุชาติ พันธุ์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เพ็ง		ตัวแทนผู้ใช้บริการ  	อนุกรรมการฯ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8.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ผู้อำนวยการ </a:t>
            </a:r>
            <a:r>
              <a:rPr lang="th-TH" altLang="zh-CN" sz="4000" b="1" dirty="0" err="1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สปสช</a:t>
            </a:r>
            <a:r>
              <a:rPr lang="th-TH" altLang="zh-CN" sz="4000" b="1" dirty="0" smtClean="0">
                <a:solidFill>
                  <a:srgbClr val="002060"/>
                </a:solidFill>
                <a:latin typeface="DilleniaUPC" pitchFamily="18" charset="-34"/>
                <a:cs typeface="DilleniaUPC" pitchFamily="18" charset="-34"/>
              </a:rPr>
              <a:t>.สาขาจังหวัดฯ 			เลขานุการฯ</a:t>
            </a:r>
          </a:p>
        </p:txBody>
      </p:sp>
    </p:spTree>
    <p:extLst>
      <p:ext uri="{BB962C8B-B14F-4D97-AF65-F5344CB8AC3E}">
        <p14:creationId xmlns:p14="http://schemas.microsoft.com/office/powerpoint/2010/main" val="30416642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256825"/>
            <a:ext cx="9144000" cy="7114825"/>
            <a:chOff x="0" y="0"/>
            <a:chExt cx="9144000" cy="9111615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333375"/>
              <a:ext cx="8610600" cy="86582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h-TH"/>
            </a:p>
          </p:txBody>
        </p:sp>
        <p:sp>
          <p:nvSpPr>
            <p:cNvPr id="8" name="Text Box 111"/>
            <p:cNvSpPr txBox="1">
              <a:spLocks noChangeArrowheads="1"/>
            </p:cNvSpPr>
            <p:nvPr/>
          </p:nvSpPr>
          <p:spPr bwMode="auto">
            <a:xfrm>
              <a:off x="789305" y="642620"/>
              <a:ext cx="572579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 fontAlgn="base">
                <a:spcAft>
                  <a:spcPts val="0"/>
                </a:spcAft>
              </a:pPr>
              <a:r>
                <a:rPr lang="th-TH" sz="18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      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9" name="Text Box 112"/>
            <p:cNvSpPr txBox="1">
              <a:spLocks noChangeArrowheads="1"/>
            </p:cNvSpPr>
            <p:nvPr/>
          </p:nvSpPr>
          <p:spPr bwMode="auto">
            <a:xfrm>
              <a:off x="1773555" y="962025"/>
              <a:ext cx="3817620" cy="432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/>
            <a:lstStyle/>
            <a:p>
              <a:pPr algn="r" fontAlgn="base">
                <a:spcAft>
                  <a:spcPts val="0"/>
                </a:spcAft>
              </a:pPr>
              <a:r>
                <a:rPr lang="th-TH" sz="22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ระบบการจัดระบบการดำเนินงานเรื่องร้องเรียน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10" name="Text Box 113"/>
            <p:cNvSpPr txBox="1">
              <a:spLocks noChangeArrowheads="1"/>
            </p:cNvSpPr>
            <p:nvPr/>
          </p:nvSpPr>
          <p:spPr bwMode="auto">
            <a:xfrm>
              <a:off x="1564005" y="528955"/>
              <a:ext cx="4500880" cy="433070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  <a:effectLst>
              <a:outerShdw dist="45791" dir="2021404" algn="ctr" rotWithShape="0">
                <a:srgbClr val="808080"/>
              </a:outerShdw>
            </a:effectLst>
          </p:spPr>
          <p:txBody>
            <a:bodyPr/>
            <a:lstStyle/>
            <a:p>
              <a:pPr algn="ctr" fontAlgn="base">
                <a:spcAft>
                  <a:spcPts val="0"/>
                </a:spcAft>
              </a:pPr>
              <a:r>
                <a:rPr lang="th-TH" sz="25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ผังงาน (</a:t>
              </a:r>
              <a:r>
                <a:rPr lang="en-US" sz="2500" b="1" kern="1200" dirty="0">
                  <a:solidFill>
                    <a:srgbClr val="000000"/>
                  </a:solidFill>
                  <a:effectLst/>
                  <a:latin typeface="TH SarabunPSK"/>
                  <a:ea typeface="Times New Roman"/>
                </a:rPr>
                <a:t>Flow Chart)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cxnSp>
          <p:nvCxnSpPr>
            <p:cNvPr id="11" name="Line 114"/>
            <p:cNvCxnSpPr/>
            <p:nvPr/>
          </p:nvCxnSpPr>
          <p:spPr bwMode="auto">
            <a:xfrm>
              <a:off x="1579245" y="1402346"/>
              <a:ext cx="47034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oval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Text Box 116"/>
            <p:cNvSpPr txBox="1">
              <a:spLocks noChangeArrowheads="1"/>
            </p:cNvSpPr>
            <p:nvPr/>
          </p:nvSpPr>
          <p:spPr bwMode="auto">
            <a:xfrm>
              <a:off x="6360795" y="3465830"/>
              <a:ext cx="419100" cy="7664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6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ราย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6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งาน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th-TH" sz="1200" dirty="0">
                  <a:effectLst/>
                  <a:latin typeface="Tahoma"/>
                  <a:ea typeface="Times New Roman"/>
                </a:rPr>
                <a:t> 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sp>
          <p:nvSpPr>
            <p:cNvPr id="13" name="Text Box 118"/>
            <p:cNvSpPr txBox="1">
              <a:spLocks noChangeArrowheads="1"/>
            </p:cNvSpPr>
            <p:nvPr/>
          </p:nvSpPr>
          <p:spPr bwMode="auto">
            <a:xfrm>
              <a:off x="3267075" y="6343650"/>
              <a:ext cx="895350" cy="323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ไม่เข้าเกณฑ์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14" name="Text Box 119"/>
            <p:cNvSpPr txBox="1">
              <a:spLocks noChangeArrowheads="1"/>
            </p:cNvSpPr>
            <p:nvPr/>
          </p:nvSpPr>
          <p:spPr bwMode="auto">
            <a:xfrm>
              <a:off x="5162550" y="5457825"/>
              <a:ext cx="933450" cy="323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เข้าเกณฑ์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15" name="Text Box 120"/>
            <p:cNvSpPr txBox="1">
              <a:spLocks noChangeArrowheads="1"/>
            </p:cNvSpPr>
            <p:nvPr/>
          </p:nvSpPr>
          <p:spPr bwMode="auto">
            <a:xfrm>
              <a:off x="352425" y="6839585"/>
              <a:ext cx="990600" cy="5403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ทำสัญญา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ประนีประนอม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16" name="Text Box 121"/>
            <p:cNvSpPr txBox="1">
              <a:spLocks noChangeArrowheads="1"/>
            </p:cNvSpPr>
            <p:nvPr/>
          </p:nvSpPr>
          <p:spPr bwMode="auto">
            <a:xfrm>
              <a:off x="1676400" y="7763510"/>
              <a:ext cx="885825" cy="5403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รักษา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ความสัมพันธ์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cxnSp>
          <p:nvCxnSpPr>
            <p:cNvPr id="17" name="Line 122"/>
            <p:cNvCxnSpPr/>
            <p:nvPr/>
          </p:nvCxnSpPr>
          <p:spPr bwMode="auto">
            <a:xfrm>
              <a:off x="3733800" y="3048000"/>
              <a:ext cx="0" cy="514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Line 123"/>
            <p:cNvCxnSpPr/>
            <p:nvPr/>
          </p:nvCxnSpPr>
          <p:spPr bwMode="auto">
            <a:xfrm>
              <a:off x="3724275" y="4962525"/>
              <a:ext cx="0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" name="Line 124"/>
            <p:cNvCxnSpPr/>
            <p:nvPr/>
          </p:nvCxnSpPr>
          <p:spPr bwMode="auto">
            <a:xfrm>
              <a:off x="2082800" y="3300730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" name="Text Box 125"/>
            <p:cNvSpPr txBox="1">
              <a:spLocks noChangeArrowheads="1"/>
            </p:cNvSpPr>
            <p:nvPr/>
          </p:nvSpPr>
          <p:spPr bwMode="auto">
            <a:xfrm>
              <a:off x="5238750" y="2276474"/>
              <a:ext cx="1524000" cy="77089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ปรึกษา/รายงาน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4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ผู้บริหาร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sp>
          <p:nvSpPr>
            <p:cNvPr id="21" name="Text Box 126"/>
            <p:cNvSpPr txBox="1">
              <a:spLocks noChangeArrowheads="1"/>
            </p:cNvSpPr>
            <p:nvPr/>
          </p:nvSpPr>
          <p:spPr bwMode="auto">
            <a:xfrm>
              <a:off x="5067300" y="6000750"/>
              <a:ext cx="1076325" cy="31940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แจ้งผู้รับบริการ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22" name="Text Box 127"/>
            <p:cNvSpPr txBox="1">
              <a:spLocks noChangeArrowheads="1"/>
            </p:cNvSpPr>
            <p:nvPr/>
          </p:nvSpPr>
          <p:spPr bwMode="auto">
            <a:xfrm>
              <a:off x="3105785" y="3540125"/>
              <a:ext cx="1304290" cy="5905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500" b="1">
                  <a:effectLst/>
                  <a:latin typeface="Tahoma"/>
                  <a:ea typeface="Times New Roman"/>
                  <a:cs typeface="TH SarabunPSK"/>
                </a:rPr>
                <a:t>กรณีผู้รับบริการ</a:t>
              </a:r>
              <a:r>
                <a:rPr lang="en-US" sz="1500" b="1">
                  <a:effectLst/>
                  <a:latin typeface="TH SarabunPSK"/>
                  <a:ea typeface="Times New Roman"/>
                </a:rPr>
                <a:t>(UC)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500" b="1">
                  <a:effectLst/>
                  <a:latin typeface="Tahoma"/>
                  <a:ea typeface="Times New Roman"/>
                  <a:cs typeface="TH SarabunPSK"/>
                </a:rPr>
                <a:t>ยื่นคำร้อง ม.</a:t>
              </a:r>
              <a:r>
                <a:rPr lang="en-US" sz="1500" b="1">
                  <a:effectLst/>
                  <a:latin typeface="TH SarabunPSK"/>
                  <a:ea typeface="Times New Roman"/>
                </a:rPr>
                <a:t>41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>
                  <a:effectLst/>
                  <a:latin typeface="Calibri"/>
                  <a:ea typeface="Calibri"/>
                  <a:cs typeface="Cordia New"/>
                </a:rPr>
                <a:t> </a:t>
              </a:r>
            </a:p>
          </p:txBody>
        </p:sp>
        <p:sp>
          <p:nvSpPr>
            <p:cNvPr id="23" name="Text Box 128"/>
            <p:cNvSpPr txBox="1">
              <a:spLocks noChangeArrowheads="1"/>
            </p:cNvSpPr>
            <p:nvPr/>
          </p:nvSpPr>
          <p:spPr bwMode="auto">
            <a:xfrm>
              <a:off x="4714875" y="4343400"/>
              <a:ext cx="1647825" cy="86478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6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ประสานงานหน่วย</a:t>
              </a:r>
              <a:r>
                <a:rPr lang="th-TH" sz="1600" b="1" kern="1200" dirty="0" smtClean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บริการจัดการข้อ</a:t>
              </a:r>
              <a:r>
                <a:rPr lang="th-TH" sz="16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ร้องเรียน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sp>
          <p:nvSpPr>
            <p:cNvPr id="24" name="Text Box 129"/>
            <p:cNvSpPr txBox="1">
              <a:spLocks noChangeArrowheads="1"/>
            </p:cNvSpPr>
            <p:nvPr/>
          </p:nvSpPr>
          <p:spPr bwMode="auto">
            <a:xfrm>
              <a:off x="1381125" y="4349750"/>
              <a:ext cx="1485900" cy="605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500" b="1" dirty="0">
                  <a:effectLst/>
                  <a:latin typeface="Tahoma"/>
                  <a:ea typeface="Times New Roman"/>
                  <a:cs typeface="TH SarabunPSK"/>
                </a:rPr>
                <a:t>ทีมเจรจาหาข้อมูล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500" b="1" dirty="0">
                  <a:effectLst/>
                  <a:latin typeface="Tahoma"/>
                  <a:ea typeface="Times New Roman"/>
                  <a:cs typeface="TH SarabunPSK"/>
                </a:rPr>
                <a:t>ผู้ให้บริการ/ผู้รับบริการ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cxnSp>
          <p:nvCxnSpPr>
            <p:cNvPr id="25" name="Line 130"/>
            <p:cNvCxnSpPr/>
            <p:nvPr/>
          </p:nvCxnSpPr>
          <p:spPr bwMode="auto">
            <a:xfrm>
              <a:off x="5514975" y="4124325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Line 131"/>
            <p:cNvCxnSpPr/>
            <p:nvPr/>
          </p:nvCxnSpPr>
          <p:spPr bwMode="auto">
            <a:xfrm>
              <a:off x="5591810" y="5782945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137"/>
            <p:cNvCxnSpPr/>
            <p:nvPr/>
          </p:nvCxnSpPr>
          <p:spPr bwMode="auto">
            <a:xfrm>
              <a:off x="3733800" y="1800225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Line 141"/>
            <p:cNvCxnSpPr/>
            <p:nvPr/>
          </p:nvCxnSpPr>
          <p:spPr bwMode="auto">
            <a:xfrm>
              <a:off x="6524625" y="3048000"/>
              <a:ext cx="10795" cy="389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Line 142"/>
            <p:cNvCxnSpPr>
              <a:stCxn id="12" idx="2"/>
            </p:cNvCxnSpPr>
            <p:nvPr/>
          </p:nvCxnSpPr>
          <p:spPr bwMode="auto">
            <a:xfrm>
              <a:off x="6570345" y="4232274"/>
              <a:ext cx="0" cy="13874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143"/>
            <p:cNvCxnSpPr/>
            <p:nvPr/>
          </p:nvCxnSpPr>
          <p:spPr bwMode="auto">
            <a:xfrm flipV="1">
              <a:off x="2085975" y="3305175"/>
              <a:ext cx="34004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Line 144"/>
            <p:cNvCxnSpPr/>
            <p:nvPr/>
          </p:nvCxnSpPr>
          <p:spPr bwMode="auto">
            <a:xfrm>
              <a:off x="5499735" y="3308350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Line 145"/>
            <p:cNvCxnSpPr/>
            <p:nvPr/>
          </p:nvCxnSpPr>
          <p:spPr bwMode="auto">
            <a:xfrm>
              <a:off x="5019675" y="2514600"/>
              <a:ext cx="2190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3" name="Line 146"/>
            <p:cNvCxnSpPr/>
            <p:nvPr/>
          </p:nvCxnSpPr>
          <p:spPr bwMode="auto">
            <a:xfrm>
              <a:off x="2790825" y="4676775"/>
              <a:ext cx="2952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Line 147"/>
            <p:cNvCxnSpPr/>
            <p:nvPr/>
          </p:nvCxnSpPr>
          <p:spPr bwMode="auto">
            <a:xfrm>
              <a:off x="2103755" y="4138295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Line 148"/>
            <p:cNvCxnSpPr/>
            <p:nvPr/>
          </p:nvCxnSpPr>
          <p:spPr bwMode="auto">
            <a:xfrm flipV="1">
              <a:off x="3705225" y="6130925"/>
              <a:ext cx="0" cy="186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50"/>
            <p:cNvSpPr txBox="1">
              <a:spLocks noChangeArrowheads="1"/>
            </p:cNvSpPr>
            <p:nvPr/>
          </p:nvSpPr>
          <p:spPr bwMode="auto">
            <a:xfrm>
              <a:off x="729615" y="8463280"/>
              <a:ext cx="6543675" cy="648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Aft>
                  <a:spcPts val="0"/>
                </a:spcAft>
              </a:pPr>
              <a:r>
                <a:rPr lang="th-TH" sz="1300" b="1" u="sng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หมายเหตุ</a:t>
              </a:r>
              <a:r>
                <a:rPr lang="th-TH" sz="1300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 </a:t>
              </a:r>
              <a:r>
                <a:rPr lang="en-US" sz="1300" kern="1200">
                  <a:solidFill>
                    <a:srgbClr val="000000"/>
                  </a:solidFill>
                  <a:effectLst/>
                  <a:latin typeface="TH SarabunPSK"/>
                  <a:ea typeface="Times New Roman"/>
                  <a:cs typeface="TH SarabunPSK"/>
                  <a:sym typeface="Wingdings"/>
                </a:rPr>
                <a:t></a:t>
              </a:r>
              <a:r>
                <a:rPr lang="th-TH" sz="1300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 กรณีหน่วยบริการ ร้องขอเพื่อดำเนินการปรึกษาและการเจรจาไกล่เกลี่ยคนกลางให้ระหว่างโรงพยาบาลและผู้รับบริการ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 fontAlgn="base">
                <a:spcAft>
                  <a:spcPts val="0"/>
                </a:spcAft>
              </a:pPr>
              <a:r>
                <a:rPr lang="th-TH" sz="1200">
                  <a:effectLst/>
                  <a:latin typeface="Tahoma"/>
                  <a:ea typeface="Times New Roman"/>
                </a:rPr>
                <a:t> 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466850" y="3562350"/>
              <a:ext cx="1266825" cy="57150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500" b="1" dirty="0">
                  <a:effectLst/>
                  <a:ea typeface="Calibri"/>
                  <a:cs typeface="TH SarabunPSK"/>
                </a:rPr>
                <a:t>กรณีหน่วยบริการร้องขอให้เจรจา</a:t>
              </a:r>
              <a:r>
                <a:rPr lang="en-US" sz="1300" kern="1200" dirty="0">
                  <a:solidFill>
                    <a:srgbClr val="000000"/>
                  </a:solidFill>
                  <a:effectLst/>
                  <a:latin typeface="TH SarabunPSK"/>
                  <a:ea typeface="Calibri"/>
                  <a:cs typeface="TH SarabunPSK"/>
                  <a:sym typeface="Wingdings"/>
                </a:rPr>
                <a:t></a:t>
              </a:r>
              <a:endParaRPr lang="en-US" sz="1100" dirty="0">
                <a:effectLst/>
                <a:ea typeface="Calibri"/>
                <a:cs typeface="Cordia New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533650" y="1400175"/>
              <a:ext cx="2400300" cy="400050"/>
            </a:xfrm>
            <a:prstGeom prst="ellipse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sz="1500" b="1">
                  <a:effectLst/>
                  <a:ea typeface="Calibri"/>
                  <a:cs typeface="TH SarabunPSK"/>
                </a:rPr>
                <a:t>รับเรื่องร้องเรียน</a:t>
              </a:r>
              <a:endParaRPr lang="en-US" sz="1100">
                <a:effectLst/>
                <a:ea typeface="Calibri"/>
                <a:cs typeface="Cordia New"/>
              </a:endParaRPr>
            </a:p>
          </p:txBody>
        </p:sp>
        <p:sp>
          <p:nvSpPr>
            <p:cNvPr id="39" name="Flowchart: Decision 38"/>
            <p:cNvSpPr/>
            <p:nvPr/>
          </p:nvSpPr>
          <p:spPr>
            <a:xfrm>
              <a:off x="2466975" y="1990090"/>
              <a:ext cx="2552700" cy="1057275"/>
            </a:xfrm>
            <a:prstGeom prst="flowChartDecisio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h-TH" b="1" dirty="0" err="1" smtClean="0">
                  <a:ea typeface="Calibri"/>
                  <a:cs typeface="Cordia New"/>
                </a:rPr>
                <a:t>สนง</a:t>
              </a:r>
              <a:r>
                <a:rPr lang="th-TH" b="1" dirty="0" smtClean="0">
                  <a:ea typeface="Calibri"/>
                  <a:cs typeface="Cordia New"/>
                </a:rPr>
                <a:t>.สาขาจังหวัด</a:t>
              </a:r>
              <a:r>
                <a:rPr lang="en-US" sz="1100" dirty="0">
                  <a:effectLst/>
                  <a:ea typeface="Calibri"/>
                  <a:cs typeface="Cordia New"/>
                </a:rPr>
                <a:t> </a:t>
              </a:r>
            </a:p>
          </p:txBody>
        </p:sp>
        <p:sp>
          <p:nvSpPr>
            <p:cNvPr id="40" name="Text Box 127"/>
            <p:cNvSpPr txBox="1">
              <a:spLocks noChangeArrowheads="1"/>
            </p:cNvSpPr>
            <p:nvPr/>
          </p:nvSpPr>
          <p:spPr bwMode="auto">
            <a:xfrm>
              <a:off x="4943475" y="3514725"/>
              <a:ext cx="1123950" cy="5905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500" b="1" dirty="0">
                  <a:effectLst/>
                  <a:latin typeface="Calibri"/>
                  <a:ea typeface="Calibri"/>
                  <a:cs typeface="TH SarabunPSK"/>
                </a:rPr>
                <a:t>กรณีร้องเรียน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th-TH" sz="1500" b="1" dirty="0">
                  <a:effectLst/>
                  <a:latin typeface="Calibri"/>
                  <a:ea typeface="Calibri"/>
                  <a:cs typeface="TH SarabunPSK"/>
                </a:rPr>
                <a:t>ผ่าน </a:t>
              </a:r>
              <a:r>
                <a:rPr lang="en-US" sz="1500" b="1" dirty="0">
                  <a:effectLst/>
                  <a:latin typeface="TH SarabunPSK"/>
                  <a:ea typeface="Calibri"/>
                  <a:cs typeface="Cordia New"/>
                </a:rPr>
                <a:t>1330</a:t>
              </a:r>
              <a:endParaRPr lang="en-US" sz="1100" dirty="0">
                <a:effectLst/>
                <a:latin typeface="Calibri"/>
                <a:ea typeface="Calibri"/>
                <a:cs typeface="Cordia New"/>
              </a:endParaRPr>
            </a:p>
          </p:txBody>
        </p:sp>
        <p:sp>
          <p:nvSpPr>
            <p:cNvPr id="41" name="Text Box 129"/>
            <p:cNvSpPr txBox="1">
              <a:spLocks noChangeArrowheads="1"/>
            </p:cNvSpPr>
            <p:nvPr/>
          </p:nvSpPr>
          <p:spPr bwMode="auto">
            <a:xfrm>
              <a:off x="3009265" y="4333875"/>
              <a:ext cx="1533525" cy="60515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500" b="1">
                  <a:effectLst/>
                  <a:latin typeface="Tahoma"/>
                  <a:ea typeface="Times New Roman"/>
                  <a:cs typeface="TH SarabunPSK"/>
                </a:rPr>
                <a:t>ทีมเลขาฯ ม.</a:t>
              </a:r>
              <a:r>
                <a:rPr lang="en-US" sz="1500" b="1">
                  <a:effectLst/>
                  <a:latin typeface="TH SarabunPSK"/>
                  <a:ea typeface="Times New Roman"/>
                </a:rPr>
                <a:t>41</a:t>
              </a:r>
              <a:r>
                <a:rPr lang="th-TH" sz="1500" b="1">
                  <a:effectLst/>
                  <a:latin typeface="TH SarabunPSK"/>
                  <a:ea typeface="Times New Roman"/>
                </a:rPr>
                <a:t>หาข้อมูล</a:t>
              </a:r>
              <a:endParaRPr lang="en-US" sz="120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500" b="1">
                  <a:effectLst/>
                  <a:latin typeface="Tahoma"/>
                  <a:ea typeface="Times New Roman"/>
                  <a:cs typeface="TH SarabunPSK"/>
                </a:rPr>
                <a:t>ผู้ให้บริการ/ผู้รับบริการ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cxnSp>
          <p:nvCxnSpPr>
            <p:cNvPr id="42" name="Line 147"/>
            <p:cNvCxnSpPr/>
            <p:nvPr/>
          </p:nvCxnSpPr>
          <p:spPr bwMode="auto">
            <a:xfrm>
              <a:off x="3742055" y="4128770"/>
              <a:ext cx="0" cy="215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Flowchart: Decision 42"/>
            <p:cNvSpPr/>
            <p:nvPr/>
          </p:nvSpPr>
          <p:spPr>
            <a:xfrm>
              <a:off x="2486025" y="5208188"/>
              <a:ext cx="2476500" cy="987425"/>
            </a:xfrm>
            <a:prstGeom prst="flowChartDecisio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5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อนุกรรมการฯ ม.</a:t>
              </a:r>
              <a:r>
                <a:rPr lang="en-US" sz="1500" b="1" kern="1200" dirty="0">
                  <a:solidFill>
                    <a:srgbClr val="000000"/>
                  </a:solidFill>
                  <a:effectLst/>
                  <a:latin typeface="TH SarabunPSK"/>
                  <a:ea typeface="Times New Roman"/>
                </a:rPr>
                <a:t>41 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algn="ctr" fontAlgn="base">
                <a:spcAft>
                  <a:spcPts val="0"/>
                </a:spcAft>
              </a:pPr>
              <a:r>
                <a:rPr lang="th-TH" sz="15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พิจารณา</a:t>
              </a:r>
              <a:r>
                <a:rPr lang="th-TH" sz="1500" b="1" kern="1200" dirty="0" smtClean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วินิจฉัย</a:t>
              </a:r>
              <a:endParaRPr lang="en-US" sz="1200" dirty="0">
                <a:effectLst/>
                <a:latin typeface="Tahoma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100" dirty="0">
                  <a:effectLst/>
                  <a:ea typeface="Calibri"/>
                  <a:cs typeface="Cordia New"/>
                </a:rPr>
                <a:t> 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4962525" y="5629275"/>
              <a:ext cx="200025" cy="9525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H="1" flipV="1">
              <a:off x="2971800" y="6515100"/>
              <a:ext cx="294640" cy="19050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6096000" y="5619750"/>
              <a:ext cx="474345" cy="95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Line 147"/>
            <p:cNvCxnSpPr/>
            <p:nvPr/>
          </p:nvCxnSpPr>
          <p:spPr bwMode="auto">
            <a:xfrm>
              <a:off x="2085975" y="4962525"/>
              <a:ext cx="0" cy="1038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Flowchart: Decision 47"/>
            <p:cNvSpPr/>
            <p:nvPr/>
          </p:nvSpPr>
          <p:spPr>
            <a:xfrm>
              <a:off x="1257300" y="6000750"/>
              <a:ext cx="1724025" cy="1028700"/>
            </a:xfrm>
            <a:prstGeom prst="flowChartDecision">
              <a:avLst/>
            </a:prstGeom>
            <a:ln w="31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Aft>
                  <a:spcPts val="0"/>
                </a:spcAft>
              </a:pPr>
              <a:r>
                <a:rPr lang="th-TH" sz="1500" b="1" kern="1200" dirty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กระบวนการ</a:t>
              </a:r>
              <a:r>
                <a:rPr lang="th-TH" sz="1500" b="1" kern="1200" dirty="0" smtClean="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เจรจา</a:t>
              </a:r>
              <a:endParaRPr lang="en-US" sz="1200" dirty="0">
                <a:effectLst/>
                <a:latin typeface="Tahoma"/>
                <a:ea typeface="Times New Roman"/>
              </a:endParaRPr>
            </a:p>
          </p:txBody>
        </p:sp>
        <p:sp>
          <p:nvSpPr>
            <p:cNvPr id="49" name="Text Box 118"/>
            <p:cNvSpPr txBox="1">
              <a:spLocks noChangeArrowheads="1"/>
            </p:cNvSpPr>
            <p:nvPr/>
          </p:nvSpPr>
          <p:spPr bwMode="auto">
            <a:xfrm>
              <a:off x="533400" y="6339205"/>
              <a:ext cx="542925" cy="323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สำเร็จ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sp>
          <p:nvSpPr>
            <p:cNvPr id="50" name="Text Box 118"/>
            <p:cNvSpPr txBox="1">
              <a:spLocks noChangeArrowheads="1"/>
            </p:cNvSpPr>
            <p:nvPr/>
          </p:nvSpPr>
          <p:spPr bwMode="auto">
            <a:xfrm>
              <a:off x="1714500" y="7215505"/>
              <a:ext cx="800100" cy="3238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/>
            <a:lstStyle/>
            <a:p>
              <a:pPr algn="ctr" fontAlgn="base">
                <a:spcAft>
                  <a:spcPts val="0"/>
                </a:spcAft>
              </a:pPr>
              <a:r>
                <a:rPr lang="th-TH" sz="1400" b="1" kern="1200">
                  <a:solidFill>
                    <a:srgbClr val="000000"/>
                  </a:solidFill>
                  <a:effectLst/>
                  <a:latin typeface="Tahoma"/>
                  <a:ea typeface="Times New Roman"/>
                  <a:cs typeface="TH SarabunPSK"/>
                </a:rPr>
                <a:t>ไม่สำเร็จ</a:t>
              </a:r>
              <a:endParaRPr lang="en-US" sz="1200">
                <a:effectLst/>
                <a:latin typeface="Tahoma"/>
                <a:ea typeface="Times New Roman"/>
              </a:endParaRPr>
            </a:p>
          </p:txBody>
        </p:sp>
        <p:cxnSp>
          <p:nvCxnSpPr>
            <p:cNvPr id="51" name="Line 148"/>
            <p:cNvCxnSpPr/>
            <p:nvPr/>
          </p:nvCxnSpPr>
          <p:spPr bwMode="auto">
            <a:xfrm flipV="1">
              <a:off x="2105025" y="7026275"/>
              <a:ext cx="0" cy="186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" name="Line 148"/>
            <p:cNvCxnSpPr/>
            <p:nvPr/>
          </p:nvCxnSpPr>
          <p:spPr bwMode="auto">
            <a:xfrm flipV="1">
              <a:off x="2124075" y="7564120"/>
              <a:ext cx="0" cy="186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Line 148"/>
            <p:cNvCxnSpPr/>
            <p:nvPr/>
          </p:nvCxnSpPr>
          <p:spPr bwMode="auto">
            <a:xfrm flipV="1">
              <a:off x="790575" y="6658610"/>
              <a:ext cx="0" cy="18605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Line 148"/>
            <p:cNvCxnSpPr/>
            <p:nvPr/>
          </p:nvCxnSpPr>
          <p:spPr bwMode="auto">
            <a:xfrm flipV="1">
              <a:off x="1076325" y="6515100"/>
              <a:ext cx="123825" cy="88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" name="Rectangle 49"/>
            <p:cNvSpPr>
              <a:spLocks noChangeArrowheads="1"/>
            </p:cNvSpPr>
            <p:nvPr/>
          </p:nvSpPr>
          <p:spPr bwMode="auto">
            <a:xfrm>
              <a:off x="0" y="0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th-TH"/>
            </a:p>
          </p:txBody>
        </p:sp>
      </p:grpSp>
      <p:cxnSp>
        <p:nvCxnSpPr>
          <p:cNvPr id="55" name="Line 141"/>
          <p:cNvCxnSpPr/>
          <p:nvPr/>
        </p:nvCxnSpPr>
        <p:spPr bwMode="auto">
          <a:xfrm flipH="1">
            <a:off x="6781800" y="2793093"/>
            <a:ext cx="2520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7033895" y="2495095"/>
            <a:ext cx="1500505" cy="648064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h-TH" sz="2000" dirty="0" smtClean="0">
                <a:effectLst/>
                <a:ea typeface="Calibri"/>
                <a:cs typeface="Cordia New"/>
              </a:rPr>
              <a:t>ค.ควบคุมคุณภาพจังหวัดฯ</a:t>
            </a:r>
            <a:endParaRPr lang="en-US" sz="2000" dirty="0">
              <a:effectLst/>
              <a:ea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36995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2192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กรณีร้องเรียนเข้าสู่การพิจารณาอนุกรรมการฯ ม.41</a:t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2554-2560</a:t>
            </a:r>
            <a:endParaRPr lang="th-TH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39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r>
              <a:rPr lang="en-US" altLang="th-TH" sz="1400" b="1">
                <a:solidFill>
                  <a:srgbClr val="000099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th-TH" altLang="th-TH" sz="1400" b="1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434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032987"/>
              </p:ext>
            </p:extLst>
          </p:nvPr>
        </p:nvGraphicFramePr>
        <p:xfrm>
          <a:off x="711200" y="1828800"/>
          <a:ext cx="7937500" cy="416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4" imgW="7934325" imgH="4172204" progId="Excel.Sheet.8">
                  <p:embed/>
                </p:oleObj>
              </mc:Choice>
              <mc:Fallback>
                <p:oleObj name="Worksheet" r:id="rId4" imgW="7934325" imgH="4172204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" y="1828800"/>
                        <a:ext cx="7937500" cy="416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05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620000" cy="792163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จำนวนผู้ได้รับการช่วยเหลือเบื้องต้น ม.41 จำแนกตาม</a:t>
            </a:r>
            <a:b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ระดับความเสียหาย 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2554-2560</a:t>
            </a:r>
            <a:endParaRPr lang="th-TH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B9882D0-1162-4F3C-94F0-01451FDC3733}" type="slidenum">
              <a:rPr lang="en-US" smtClean="0"/>
              <a:pPr/>
              <a:t>5</a:t>
            </a:fld>
            <a:endParaRPr lang="th-TH" smtClean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08767407"/>
              </p:ext>
            </p:extLst>
          </p:nvPr>
        </p:nvGraphicFramePr>
        <p:xfrm>
          <a:off x="304800" y="2016000"/>
          <a:ext cx="8458200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78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66672"/>
          </a:xfrm>
        </p:spPr>
        <p:txBody>
          <a:bodyPr>
            <a:normAutofit fontScale="90000"/>
          </a:bodyPr>
          <a:lstStyle/>
          <a:p>
            <a:pPr algn="r"/>
            <a:r>
              <a:rPr lang="th-TH" sz="4800" b="1" dirty="0" smtClean="0">
                <a:solidFill>
                  <a:srgbClr val="000066"/>
                </a:solidFill>
              </a:rPr>
              <a:t>การยื่นคำร้องพิจารณาเงินช่วยเหลือเบื้องต้น</a:t>
            </a:r>
            <a:br>
              <a:rPr lang="th-TH" sz="4800" b="1" dirty="0" smtClean="0">
                <a:solidFill>
                  <a:srgbClr val="000066"/>
                </a:solidFill>
              </a:rPr>
            </a:br>
            <a:r>
              <a:rPr lang="th-TH" sz="4800" b="1" dirty="0">
                <a:solidFill>
                  <a:srgbClr val="000066"/>
                </a:solidFill>
              </a:rPr>
              <a:t>จำแนกตามหน่วย</a:t>
            </a:r>
            <a:r>
              <a:rPr lang="th-TH" sz="4800" b="1" dirty="0" smtClean="0">
                <a:solidFill>
                  <a:srgbClr val="000066"/>
                </a:solidFill>
              </a:rPr>
              <a:t>บริการ </a:t>
            </a:r>
            <a:r>
              <a:rPr lang="th-TH" sz="4800" b="1" dirty="0">
                <a:solidFill>
                  <a:srgbClr val="000066"/>
                </a:solidFill>
              </a:rPr>
              <a:t>จังหวัดพระนครศรีอยุธยา</a:t>
            </a:r>
            <a:r>
              <a:rPr lang="th-TH" sz="4800" b="1" dirty="0" smtClean="0">
                <a:solidFill>
                  <a:srgbClr val="000066"/>
                </a:solidFill>
              </a:rPr>
              <a:t/>
            </a:r>
            <a:br>
              <a:rPr lang="th-TH" sz="4800" b="1" dirty="0" smtClean="0">
                <a:solidFill>
                  <a:srgbClr val="000066"/>
                </a:solidFill>
              </a:rPr>
            </a:br>
            <a:r>
              <a:rPr lang="th-TH" sz="4800" b="1" dirty="0" smtClean="0">
                <a:solidFill>
                  <a:srgbClr val="000066"/>
                </a:solidFill>
              </a:rPr>
              <a:t>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2554-2560</a:t>
            </a:r>
            <a:endParaRPr lang="th-TH" sz="4800" b="1" dirty="0" smtClean="0">
              <a:solidFill>
                <a:srgbClr val="000066"/>
              </a:solidFill>
            </a:endParaRPr>
          </a:p>
        </p:txBody>
      </p:sp>
      <p:graphicFrame>
        <p:nvGraphicFramePr>
          <p:cNvPr id="3" name="Char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1496362"/>
              </p:ext>
            </p:extLst>
          </p:nvPr>
        </p:nvGraphicFramePr>
        <p:xfrm>
          <a:off x="864000" y="2304000"/>
          <a:ext cx="7741920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23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100072"/>
          </a:xfrm>
        </p:spPr>
        <p:txBody>
          <a:bodyPr>
            <a:normAutofit fontScale="90000"/>
          </a:bodyPr>
          <a:lstStyle/>
          <a:p>
            <a:pPr algn="r"/>
            <a:r>
              <a:rPr lang="th-TH" sz="4800" b="1" dirty="0" smtClean="0">
                <a:solidFill>
                  <a:srgbClr val="000066"/>
                </a:solidFill>
              </a:rPr>
              <a:t>การยื่นคำร้องพิจารณาเงินช่วยเหลือเบื้องต้นจำแนกตามเรื่องที่ได้รับความเสียหาย  </a:t>
            </a:r>
            <a:r>
              <a:rPr lang="th-TH" sz="4800" b="1" dirty="0">
                <a:solidFill>
                  <a:srgbClr val="000066"/>
                </a:solidFill>
              </a:rPr>
              <a:t>จังหวัดพระนครศรีอยุธยา</a:t>
            </a:r>
            <a:r>
              <a:rPr lang="th-TH" sz="4800" b="1" dirty="0" smtClean="0">
                <a:solidFill>
                  <a:srgbClr val="000066"/>
                </a:solidFill>
              </a:rPr>
              <a:t/>
            </a:r>
            <a:br>
              <a:rPr lang="th-TH" sz="4800" b="1" dirty="0" smtClean="0">
                <a:solidFill>
                  <a:srgbClr val="000066"/>
                </a:solidFill>
              </a:rPr>
            </a:br>
            <a:r>
              <a:rPr lang="th-TH" sz="4800" b="1" dirty="0" smtClean="0">
                <a:solidFill>
                  <a:srgbClr val="000066"/>
                </a:solidFill>
              </a:rPr>
              <a:t>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2554-2560</a:t>
            </a:r>
            <a:endParaRPr lang="th-TH" sz="4800" b="1" dirty="0" smtClean="0">
              <a:solidFill>
                <a:srgbClr val="000066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7249247"/>
              </p:ext>
            </p:extLst>
          </p:nvPr>
        </p:nvGraphicFramePr>
        <p:xfrm>
          <a:off x="533400" y="2241884"/>
          <a:ext cx="8610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895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rgbClr val="000066"/>
                </a:solidFill>
              </a:rPr>
              <a:t>การจ่ายเงินช่วยเหลือเบื้องต้น ม.41</a:t>
            </a:r>
            <a:br>
              <a:rPr lang="th-TH" b="1" dirty="0">
                <a:solidFill>
                  <a:srgbClr val="000066"/>
                </a:solidFill>
              </a:rPr>
            </a:br>
            <a:r>
              <a:rPr lang="th-TH" b="1" dirty="0">
                <a:solidFill>
                  <a:srgbClr val="000066"/>
                </a:solidFill>
              </a:rPr>
              <a:t>จังหวัดพระนครศรีอยุธยา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2554-2557</a:t>
            </a:r>
            <a:endParaRPr lang="th-TH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B9882D0-1162-4F3C-94F0-01451FDC3733}" type="slidenum">
              <a:rPr lang="en-US" smtClean="0"/>
              <a:pPr/>
              <a:t>8</a:t>
            </a:fld>
            <a:endParaRPr lang="th-TH" smtClean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71407873"/>
              </p:ext>
            </p:extLst>
          </p:nvPr>
        </p:nvGraphicFramePr>
        <p:xfrm>
          <a:off x="304800" y="2016000"/>
          <a:ext cx="8458200" cy="422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078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1371600"/>
          </a:xfrm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0066"/>
                </a:solidFill>
              </a:rPr>
              <a:t>สรุปผลการพิจารณาเงิน</a:t>
            </a:r>
            <a:r>
              <a:rPr lang="th-TH" b="1" dirty="0">
                <a:solidFill>
                  <a:srgbClr val="000066"/>
                </a:solidFill>
              </a:rPr>
              <a:t>ช่วยเหลือเบื้องต้น ม.41</a:t>
            </a:r>
            <a:br>
              <a:rPr lang="th-TH" b="1" dirty="0">
                <a:solidFill>
                  <a:srgbClr val="000066"/>
                </a:solidFill>
              </a:rPr>
            </a:br>
            <a:r>
              <a:rPr lang="th-TH" b="1" dirty="0">
                <a:solidFill>
                  <a:srgbClr val="000066"/>
                </a:solidFill>
              </a:rPr>
              <a:t>จังหวัดพระนครศรีอยุธยา </a:t>
            </a:r>
            <a:r>
              <a:rPr lang="th-TH" b="1" dirty="0" smtClean="0">
                <a:solidFill>
                  <a:schemeClr val="tx2">
                    <a:lumMod val="75000"/>
                  </a:schemeClr>
                </a:solidFill>
              </a:rPr>
              <a:t>ปี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2557</a:t>
            </a:r>
            <a:endParaRPr lang="th-TH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00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eaLnBrk="0" hangingPunct="0"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rgbClr val="000099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B9882D0-1162-4F3C-94F0-01451FDC3733}" type="slidenum">
              <a:rPr lang="en-US" smtClean="0"/>
              <a:pPr/>
              <a:t>9</a:t>
            </a:fld>
            <a:endParaRPr lang="th-TH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527212"/>
              </p:ext>
            </p:extLst>
          </p:nvPr>
        </p:nvGraphicFramePr>
        <p:xfrm>
          <a:off x="152400" y="1524000"/>
          <a:ext cx="8686801" cy="52729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1148"/>
                <a:gridCol w="2249652"/>
                <a:gridCol w="1234647"/>
                <a:gridCol w="3496764"/>
                <a:gridCol w="1364590"/>
              </a:tblGrid>
              <a:tr h="6096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คลอดโดยผ่าตัด แรกคลอดสำลักน้ำคร่ำ ใส่เครื่องช่วยหายใจ 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 มิย.56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ข้อ6(2) ความรุนแรงระดับมาก   </a:t>
                      </a:r>
                      <a:endParaRPr lang="th-TH" sz="18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240,000.00 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550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อุบัติเหตุรถจักรยานยนต์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ล้ม</a:t>
                      </a:r>
                    </a:p>
                    <a:p>
                      <a:pPr algn="just" fontAlgn="ctr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เสียชีวิต  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11-ก.ย.-56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ข้อ6(1) ถือว่าความเสียหายเป็นส่วนหนึ่งของการรักษาพยาบาล และเป็นความรุนแรงระดับมาก 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320,000.00 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550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3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ไส้ติ่งอักเสบ รักษา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นาน</a:t>
                      </a:r>
                    </a:p>
                    <a:p>
                      <a:pPr algn="l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ต้อง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ผ่าตัดแผลหายช้า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22สค. 56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ข้อ6(3) ถือว่าความเสียหายเป็นส่วนหนึ่งของการรักษาพยาบาล และเป็นความรุนแรงระดับน้อย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60,000.00 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73021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4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เด็กไส้ติ่งอักเสบ วินิจฉัยช้า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26 ตค.56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ข้อ6(1) ถือว่าความเสียหายเป็นส่วนหนึ่งของการรักษาพยาบาลและสัมพันธ์กับโรคที่เจ็บป่วยและเป็นความรุนแรงระดับมาก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400,000.00 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11008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ทำหมันหญิงแล้วท้อง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20ตค.56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6(3) ยึดตามความเห็นของคณะกรรมการหลักประกันสุขภาพแห่งชาติ เป็นเหตุสุดวิสัย ถือว่าความเสียหายส่วนหนึ่งเกิดจากการรักษาพยาบาล  และเป็นความรุนแรงระดับน้อย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60,000.00 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688056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คลอดท่าก้น สาย</a:t>
                      </a:r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สะดือ</a:t>
                      </a:r>
                    </a:p>
                    <a:p>
                      <a:pPr algn="l" fontAlgn="t"/>
                      <a:r>
                        <a:rPr lang="th-TH" sz="1800" b="1" u="none" strike="noStrike" dirty="0" smtClean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กด</a:t>
                      </a:r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ทับมีผลต่อสมอง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24 ธค.57</a:t>
                      </a:r>
                      <a:endParaRPr lang="th-TH" sz="18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6(1) ความเสียหายเกิดจากการรักษาพยาบาลโดยตรงและสัมพันธ์กับโรคที่เจ็บป่วย ถือว่าเป็นความรุนแรงระดับมาก   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400,000.00 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55044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7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ดัดขาเด็ก กระดูกเข่าหัก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20 มิย.57</a:t>
                      </a:r>
                      <a:endParaRPr lang="th-TH" sz="18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8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ข้อ 6(3) ถือว่าความเสียหายส่วนหนึ่งเกิดจากการรักษาพยาบาล  และเป็นความรุนแรงระดับน้อย</a:t>
                      </a:r>
                      <a:endParaRPr lang="th-TH" sz="18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      50,000.00 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/>
                </a:tc>
              </a:tr>
              <a:tr h="24685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b="1" i="0" u="none" strike="noStrike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 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TH SarabunPSK" pitchFamily="34" charset="-34"/>
                          <a:cs typeface="TH SarabunPSK" pitchFamily="34" charset="-34"/>
                        </a:rPr>
                        <a:t> 1,530,000.00 </a:t>
                      </a:r>
                      <a:endParaRPr lang="en-US" sz="1400" b="1" i="0" u="none" strike="noStrike" dirty="0">
                        <a:effectLst/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 marL="4565" marR="4565" marT="456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5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rgbClr val="FF00FF">
            <a:alpha val="25882"/>
          </a:srgbClr>
        </a:solidFill>
        <a:ln w="9525">
          <a:solidFill>
            <a:schemeClr val="tx1"/>
          </a:solidFill>
          <a:prstDash val="dash"/>
          <a:miter lim="800000"/>
          <a:headEnd/>
          <a:tailEnd/>
        </a:ln>
      </a:spPr>
      <a:bodyPr wrap="none">
        <a:spAutoFit/>
      </a:bodyPr>
      <a:lstStyle>
        <a:defPPr eaLnBrk="1" hangingPunct="1">
          <a:spcBef>
            <a:spcPct val="0"/>
          </a:spcBef>
          <a:buFontTx/>
          <a:buNone/>
          <a:defRPr sz="4400" b="1" dirty="0" smtClean="0">
            <a:solidFill>
              <a:srgbClr val="9900FF"/>
            </a:solidFill>
            <a:latin typeface="DilleniaUPC" pitchFamily="18" charset="-34"/>
            <a:cs typeface="DilleniaUPC" pitchFamily="18" charset="-34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1259</TotalTime>
  <Words>643</Words>
  <Application>Microsoft Office PowerPoint</Application>
  <PresentationFormat>นำเสนอทางหน้าจอ (4:3)</PresentationFormat>
  <Paragraphs>118</Paragraphs>
  <Slides>10</Slides>
  <Notes>2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24" baseType="lpstr">
      <vt:lpstr>Arial</vt:lpstr>
      <vt:lpstr>Calibri</vt:lpstr>
      <vt:lpstr>Candara</vt:lpstr>
      <vt:lpstr>Cordia New</vt:lpstr>
      <vt:lpstr>DilleniaUPC</vt:lpstr>
      <vt:lpstr>KodchiangUPC</vt:lpstr>
      <vt:lpstr>华文楷体</vt:lpstr>
      <vt:lpstr>Symbol</vt:lpstr>
      <vt:lpstr>Tahoma</vt:lpstr>
      <vt:lpstr>TH SarabunPSK</vt:lpstr>
      <vt:lpstr>Times New Roman</vt:lpstr>
      <vt:lpstr>Wingdings</vt:lpstr>
      <vt:lpstr>รูปคลื่น</vt:lpstr>
      <vt:lpstr>Worksheet</vt:lpstr>
      <vt:lpstr>งานนำเสนอ PowerPoint</vt:lpstr>
      <vt:lpstr>งานนำเสนอ PowerPoint</vt:lpstr>
      <vt:lpstr>งานนำเสนอ PowerPoint</vt:lpstr>
      <vt:lpstr>กรณีร้องเรียนเข้าสู่การพิจารณาอนุกรรมการฯ ม.41 ปี 2554-2560</vt:lpstr>
      <vt:lpstr>จำนวนผู้ได้รับการช่วยเหลือเบื้องต้น ม.41 จำแนกตาม ระดับความเสียหาย ปี 2554-2560</vt:lpstr>
      <vt:lpstr>การยื่นคำร้องพิจารณาเงินช่วยเหลือเบื้องต้น จำแนกตามหน่วยบริการ จังหวัดพระนครศรีอยุธยา ปี 2554-2560</vt:lpstr>
      <vt:lpstr>การยื่นคำร้องพิจารณาเงินช่วยเหลือเบื้องต้นจำแนกตามเรื่องที่ได้รับความเสียหาย  จังหวัดพระนครศรีอยุธยา ปี 2554-2560</vt:lpstr>
      <vt:lpstr>การจ่ายเงินช่วยเหลือเบื้องต้น ม.41 จังหวัดพระนครศรีอยุธยา ปี 2554-2557</vt:lpstr>
      <vt:lpstr>สรุปผลการพิจารณาเงินช่วยเหลือเบื้องต้น ม.41 จังหวัดพระนครศรีอยุธยา ปี 2557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sisaket</dc:creator>
  <cp:lastModifiedBy>USER</cp:lastModifiedBy>
  <cp:revision>110</cp:revision>
  <cp:lastPrinted>2013-06-22T07:22:11Z</cp:lastPrinted>
  <dcterms:created xsi:type="dcterms:W3CDTF">2013-06-21T09:26:17Z</dcterms:created>
  <dcterms:modified xsi:type="dcterms:W3CDTF">2018-07-23T02:31:14Z</dcterms:modified>
</cp:coreProperties>
</file>