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83" r:id="rId5"/>
    <p:sldId id="260" r:id="rId6"/>
    <p:sldId id="286" r:id="rId7"/>
    <p:sldId id="291" r:id="rId8"/>
    <p:sldId id="292" r:id="rId9"/>
    <p:sldId id="285" r:id="rId10"/>
    <p:sldId id="293" r:id="rId11"/>
    <p:sldId id="294" r:id="rId12"/>
    <p:sldId id="284" r:id="rId13"/>
    <p:sldId id="287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73A6B-F007-4D12-902F-D408EB1C63A0}" type="datetimeFigureOut">
              <a:rPr lang="th-TH" smtClean="0"/>
              <a:pPr/>
              <a:t>21/11/55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BB746-126C-4E1D-AB5E-F78069DC83A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2142-3793-4C6C-9504-B18EC8DF497B}" type="datetimeFigureOut">
              <a:rPr lang="th-TH" smtClean="0"/>
              <a:pPr/>
              <a:t>21/11/55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8CEE-75B9-422F-AC3D-2A65D09CDBA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2142-3793-4C6C-9504-B18EC8DF497B}" type="datetimeFigureOut">
              <a:rPr lang="th-TH" smtClean="0"/>
              <a:pPr/>
              <a:t>21/11/55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8CEE-75B9-422F-AC3D-2A65D09CDBA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2142-3793-4C6C-9504-B18EC8DF497B}" type="datetimeFigureOut">
              <a:rPr lang="th-TH" smtClean="0"/>
              <a:pPr/>
              <a:t>21/11/55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8CEE-75B9-422F-AC3D-2A65D09CDBA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2142-3793-4C6C-9504-B18EC8DF497B}" type="datetimeFigureOut">
              <a:rPr lang="th-TH" smtClean="0"/>
              <a:pPr/>
              <a:t>21/11/55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8CEE-75B9-422F-AC3D-2A65D09CDBA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2142-3793-4C6C-9504-B18EC8DF497B}" type="datetimeFigureOut">
              <a:rPr lang="th-TH" smtClean="0"/>
              <a:pPr/>
              <a:t>21/11/55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8CEE-75B9-422F-AC3D-2A65D09CDBA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2142-3793-4C6C-9504-B18EC8DF497B}" type="datetimeFigureOut">
              <a:rPr lang="th-TH" smtClean="0"/>
              <a:pPr/>
              <a:t>21/11/55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8CEE-75B9-422F-AC3D-2A65D09CDBA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2142-3793-4C6C-9504-B18EC8DF497B}" type="datetimeFigureOut">
              <a:rPr lang="th-TH" smtClean="0"/>
              <a:pPr/>
              <a:t>21/11/55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8CEE-75B9-422F-AC3D-2A65D09CDBA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2142-3793-4C6C-9504-B18EC8DF497B}" type="datetimeFigureOut">
              <a:rPr lang="th-TH" smtClean="0"/>
              <a:pPr/>
              <a:t>21/11/55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8CEE-75B9-422F-AC3D-2A65D09CDBA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2142-3793-4C6C-9504-B18EC8DF497B}" type="datetimeFigureOut">
              <a:rPr lang="th-TH" smtClean="0"/>
              <a:pPr/>
              <a:t>21/11/55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8CEE-75B9-422F-AC3D-2A65D09CDBA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2142-3793-4C6C-9504-B18EC8DF497B}" type="datetimeFigureOut">
              <a:rPr lang="th-TH" smtClean="0"/>
              <a:pPr/>
              <a:t>21/11/55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8CEE-75B9-422F-AC3D-2A65D09CDBA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2142-3793-4C6C-9504-B18EC8DF497B}" type="datetimeFigureOut">
              <a:rPr lang="th-TH" smtClean="0"/>
              <a:pPr/>
              <a:t>21/11/55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8CEE-75B9-422F-AC3D-2A65D09CDBA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22142-3793-4C6C-9504-B18EC8DF497B}" type="datetimeFigureOut">
              <a:rPr lang="th-TH" smtClean="0"/>
              <a:pPr/>
              <a:t>21/11/55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F8CEE-75B9-422F-AC3D-2A65D09CDBA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http://www.health-protect.com/wp-content/uploads/2009/07/17414.jpg"/>
          <p:cNvPicPr>
            <a:picLocks noChangeAspect="1" noChangeArrowheads="1"/>
          </p:cNvPicPr>
          <p:nvPr/>
        </p:nvPicPr>
        <p:blipFill>
          <a:blip r:embed="rId2">
            <a:lum bright="31000" contrast="-38000"/>
          </a:blip>
          <a:srcRect/>
          <a:stretch>
            <a:fillRect/>
          </a:stretch>
        </p:blipFill>
        <p:spPr bwMode="auto">
          <a:xfrm>
            <a:off x="0" y="1285860"/>
            <a:ext cx="9144000" cy="5572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สี่เหลี่ยมผืนผ้า 3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rgbClr val="0066FF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1" u="none" strike="noStrike" kern="1200" cap="none" spc="50" normalizeH="0" baseline="0" noProof="0" dirty="0">
                <a:ln w="11430"/>
                <a:solidFill>
                  <a:srgbClr val="FF99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               </a:t>
            </a:r>
            <a:endParaRPr kumimoji="0" lang="th-TH" sz="6600" b="1" i="0" u="none" strike="noStrike" kern="1200" cap="none" spc="50" normalizeH="0" baseline="0" noProof="0" dirty="0">
              <a:ln w="11430"/>
              <a:solidFill>
                <a:srgbClr val="FF99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grpSp>
        <p:nvGrpSpPr>
          <p:cNvPr id="11" name="กลุ่ม 7"/>
          <p:cNvGrpSpPr>
            <a:grpSpLocks/>
          </p:cNvGrpSpPr>
          <p:nvPr/>
        </p:nvGrpSpPr>
        <p:grpSpPr bwMode="auto">
          <a:xfrm>
            <a:off x="357188" y="214313"/>
            <a:ext cx="2571750" cy="747712"/>
            <a:chOff x="1071538" y="214290"/>
            <a:chExt cx="2571736" cy="747225"/>
          </a:xfrm>
        </p:grpSpPr>
        <p:pic>
          <p:nvPicPr>
            <p:cNvPr id="12" name="รูปภาพ 4" descr="สปสช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28783" y="214290"/>
              <a:ext cx="1714491" cy="7472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3" name="รูปภาพ 6" descr="head[1]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71538" y="214290"/>
              <a:ext cx="857255" cy="7384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14" name="TextBox 13"/>
          <p:cNvSpPr txBox="1"/>
          <p:nvPr/>
        </p:nvSpPr>
        <p:spPr>
          <a:xfrm>
            <a:off x="2714612" y="0"/>
            <a:ext cx="6143636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NHSO 4 </a:t>
            </a:r>
            <a:r>
              <a:rPr kumimoji="0" lang="en-US" sz="6600" b="1" i="0" u="none" strike="noStrike" kern="1200" cap="none" spc="0" normalizeH="0" baseline="0" noProof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Saraburi</a:t>
            </a:r>
            <a:endParaRPr kumimoji="0" lang="th-TH" sz="66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500034" y="1571612"/>
            <a:ext cx="8153400" cy="923330"/>
          </a:xfrm>
          <a:prstGeom prst="rect">
            <a:avLst/>
          </a:prstGeom>
          <a:noFill/>
          <a:ln w="9525">
            <a:solidFill>
              <a:srgbClr val="0000CC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5400" b="1" i="0" u="none" strike="noStrike" cap="none" normalizeH="0" baseline="0" dirty="0" smtClean="0">
                <a:ln>
                  <a:noFill/>
                </a:ln>
                <a:solidFill>
                  <a:srgbClr val="262673"/>
                </a:solidFill>
                <a:effectLst/>
                <a:latin typeface="TH SarabunPSK" pitchFamily="34" charset="-34"/>
                <a:cs typeface="TH SarabunPSK" pitchFamily="34" charset="-34"/>
              </a:rPr>
              <a:t>ค่าบริการแพทย์แผนไทยปีงบ</a:t>
            </a:r>
            <a:r>
              <a:rPr kumimoji="0" lang="th-TH" sz="5400" b="1" i="0" u="none" strike="noStrike" cap="none" normalizeH="0" baseline="0" dirty="0" smtClean="0">
                <a:ln>
                  <a:noFill/>
                </a:ln>
                <a:solidFill>
                  <a:srgbClr val="262673"/>
                </a:solidFill>
                <a:effectLst/>
                <a:latin typeface="TH SarabunPSK" pitchFamily="34" charset="-34"/>
                <a:cs typeface="Angsana New" pitchFamily="18" charset="-34"/>
              </a:rPr>
              <a:t> </a:t>
            </a: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262673"/>
                </a:solidFill>
                <a:effectLst/>
                <a:latin typeface="TH SarabunPSK" pitchFamily="34" charset="-34"/>
                <a:cs typeface="Angsana New" pitchFamily="18" charset="-34"/>
              </a:rPr>
              <a:t>2556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58082" y="5903893"/>
            <a:ext cx="1785918" cy="95410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เมลดา 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ธนะ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สุรัติ</a:t>
            </a:r>
          </a:p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23 </a:t>
            </a:r>
            <a:r>
              <a:rPr lang="th-TH" b="1" dirty="0" err="1" smtClean="0">
                <a:latin typeface="TH SarabunPSK" pitchFamily="34" charset="-34"/>
                <a:cs typeface="TH SarabunPSK" pitchFamily="34" charset="-34"/>
              </a:rPr>
              <a:t>พย.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55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3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rgbClr val="0066FF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1" u="none" strike="noStrike" kern="1200" cap="none" spc="50" normalizeH="0" baseline="0" noProof="0" dirty="0">
                <a:ln w="11430"/>
                <a:solidFill>
                  <a:srgbClr val="FF99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               </a:t>
            </a:r>
            <a:endParaRPr kumimoji="0" lang="th-TH" sz="6600" b="1" i="0" u="none" strike="noStrike" kern="1200" cap="none" spc="50" normalizeH="0" baseline="0" noProof="0" dirty="0">
              <a:ln w="11430"/>
              <a:solidFill>
                <a:srgbClr val="FF99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grpSp>
        <p:nvGrpSpPr>
          <p:cNvPr id="3" name="กลุ่ม 7"/>
          <p:cNvGrpSpPr>
            <a:grpSpLocks/>
          </p:cNvGrpSpPr>
          <p:nvPr/>
        </p:nvGrpSpPr>
        <p:grpSpPr bwMode="auto">
          <a:xfrm>
            <a:off x="357188" y="214313"/>
            <a:ext cx="2571750" cy="747712"/>
            <a:chOff x="1071538" y="214290"/>
            <a:chExt cx="2571736" cy="747225"/>
          </a:xfrm>
        </p:grpSpPr>
        <p:pic>
          <p:nvPicPr>
            <p:cNvPr id="4" name="รูปภาพ 4" descr="สปสช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28783" y="214290"/>
              <a:ext cx="1714491" cy="7472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" name="รูปภาพ 6" descr="head[1]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71538" y="214290"/>
              <a:ext cx="857255" cy="7384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8" name="Rectangle 7"/>
          <p:cNvSpPr/>
          <p:nvPr/>
        </p:nvSpPr>
        <p:spPr>
          <a:xfrm>
            <a:off x="2943013" y="144059"/>
            <a:ext cx="60721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sz="54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หน่วยบริการที่เปิดบริการ...ใหม่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214282" y="1857364"/>
            <a:ext cx="4714908" cy="421484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-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บริการ นวด ประคบ อบสมุนไพร 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ฟื้นฟูสุขภาพแม่หลังคลอด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สั่งจ่ายยาสมุนไพร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29190" y="2143116"/>
            <a:ext cx="4000528" cy="10772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บันทึกข้อมูลบุคลากร หน้าเว็บ </a:t>
            </a:r>
            <a:r>
              <a:rPr lang="th-TH" sz="3200" b="1" dirty="0" err="1" smtClean="0">
                <a:latin typeface="TH SarabunPSK" pitchFamily="34" charset="-34"/>
                <a:cs typeface="TH SarabunPSK" pitchFamily="34" charset="-34"/>
              </a:rPr>
              <a:t>สปสช.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9190" y="3214686"/>
            <a:ext cx="4000528" cy="22467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ชื่อ-สกุล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เลขบัตรประชาชน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ชื่อสถานบริการ/รหัสสถานบริการ</a:t>
            </a: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จังหวัด</a:t>
            </a:r>
          </a:p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Maylada.t@nhso.go.th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3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rgbClr val="0066FF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1" u="none" strike="noStrike" kern="1200" cap="none" spc="50" normalizeH="0" baseline="0" noProof="0" dirty="0">
                <a:ln w="11430"/>
                <a:solidFill>
                  <a:srgbClr val="FF99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               </a:t>
            </a:r>
            <a:endParaRPr kumimoji="0" lang="th-TH" sz="6600" b="1" i="0" u="none" strike="noStrike" kern="1200" cap="none" spc="50" normalizeH="0" baseline="0" noProof="0" dirty="0">
              <a:ln w="11430"/>
              <a:solidFill>
                <a:srgbClr val="FF99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grpSp>
        <p:nvGrpSpPr>
          <p:cNvPr id="3" name="กลุ่ม 7"/>
          <p:cNvGrpSpPr>
            <a:grpSpLocks/>
          </p:cNvGrpSpPr>
          <p:nvPr/>
        </p:nvGrpSpPr>
        <p:grpSpPr bwMode="auto">
          <a:xfrm>
            <a:off x="357188" y="214313"/>
            <a:ext cx="2571750" cy="747712"/>
            <a:chOff x="1071538" y="214290"/>
            <a:chExt cx="2571736" cy="747225"/>
          </a:xfrm>
        </p:grpSpPr>
        <p:pic>
          <p:nvPicPr>
            <p:cNvPr id="4" name="รูปภาพ 4" descr="สปสช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28783" y="214290"/>
              <a:ext cx="1714491" cy="7472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" name="รูปภาพ 6" descr="head[1]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71538" y="214290"/>
              <a:ext cx="857255" cy="7384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8" name="Rectangle 7"/>
          <p:cNvSpPr/>
          <p:nvPr/>
        </p:nvSpPr>
        <p:spPr>
          <a:xfrm>
            <a:off x="2943013" y="144059"/>
            <a:ext cx="6072197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sz="4200" b="1" dirty="0" smtClean="0">
                <a:solidFill>
                  <a:srgbClr val="FFC000"/>
                </a:solidFill>
                <a:latin typeface="TH SarabunPSK" pitchFamily="34" charset="-34"/>
                <a:cs typeface="TH SarabunPSK" pitchFamily="34" charset="-34"/>
              </a:rPr>
              <a:t>มาตรฐานโครงสร้างแฟ้มข้อมูล</a:t>
            </a:r>
            <a:r>
              <a:rPr lang="en-US" sz="4200" b="1" dirty="0" smtClean="0">
                <a:solidFill>
                  <a:srgbClr val="FFC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200" b="1" dirty="0" smtClean="0">
                <a:solidFill>
                  <a:srgbClr val="FFC000"/>
                </a:solidFill>
                <a:latin typeface="TH SarabunPSK" pitchFamily="34" charset="-34"/>
                <a:cs typeface="TH SarabunPSK" pitchFamily="34" charset="-34"/>
              </a:rPr>
              <a:t>ปี </a:t>
            </a:r>
            <a:r>
              <a:rPr lang="en-US" sz="4200" b="1" dirty="0" smtClean="0">
                <a:solidFill>
                  <a:srgbClr val="FFC000"/>
                </a:solidFill>
                <a:latin typeface="TH SarabunPSK" pitchFamily="34" charset="-34"/>
                <a:cs typeface="TH SarabunPSK" pitchFamily="34" charset="-34"/>
              </a:rPr>
              <a:t>2556</a:t>
            </a:r>
            <a:endParaRPr lang="en-US" sz="4200" b="1" cap="none" spc="0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Content Placeholder 49"/>
          <p:cNvSpPr txBox="1">
            <a:spLocks/>
          </p:cNvSpPr>
          <p:nvPr/>
        </p:nvSpPr>
        <p:spPr>
          <a:xfrm>
            <a:off x="428596" y="1285860"/>
            <a:ext cx="8229600" cy="612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ข้อมูลมาตรฐาน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21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แฟ้ม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(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เวอร์ชัน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5.0  1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ก.ค.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2555)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596" y="1857364"/>
            <a:ext cx="84439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3600" b="1" dirty="0">
                <a:solidFill>
                  <a:srgbClr val="CC0099"/>
                </a:solidFill>
                <a:latin typeface="TH SarabunPSK" pitchFamily="34" charset="-34"/>
                <a:cs typeface="TH SarabunPSK" pitchFamily="34" charset="-34"/>
              </a:rPr>
              <a:t>แฟ้มที่เกี่ยวข้องกับบริการแผนไทย  </a:t>
            </a:r>
            <a:r>
              <a:rPr lang="en-US" sz="3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&lt;&lt;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สีแดง</a:t>
            </a:r>
            <a:r>
              <a:rPr lang="en-US" sz="3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&gt;&gt;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842963" y="2466400"/>
            <a:ext cx="7429500" cy="4071938"/>
          </a:xfrm>
          <a:prstGeom prst="rect">
            <a:avLst/>
          </a:prstGeom>
          <a:solidFill>
            <a:srgbClr val="CC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hangingPunct="0">
              <a:defRPr/>
            </a:pPr>
            <a:endParaRPr lang="en-US" sz="1800" dirty="0">
              <a:latin typeface="Arial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441700" y="4279325"/>
            <a:ext cx="2143125" cy="428625"/>
          </a:xfrm>
          <a:prstGeom prst="round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  <a:cs typeface="Tahoma" pitchFamily="34" charset="0"/>
              </a:rPr>
              <a:t>PROCED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1012825" y="2564825"/>
            <a:ext cx="2143125" cy="428625"/>
          </a:xfrm>
          <a:prstGeom prst="round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  <a:cs typeface="Tahoma" pitchFamily="34" charset="0"/>
              </a:rPr>
              <a:t>PERSON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1012825" y="3136325"/>
            <a:ext cx="2143125" cy="42862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DEATH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1012825" y="3707825"/>
            <a:ext cx="2143125" cy="42862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CHRONIC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1012825" y="4279325"/>
            <a:ext cx="2143125" cy="42862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HOME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1012825" y="4850825"/>
            <a:ext cx="2143125" cy="42862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CARD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1012825" y="5993825"/>
            <a:ext cx="2143125" cy="428625"/>
          </a:xfrm>
          <a:prstGeom prst="roundRect">
            <a:avLst/>
          </a:prstGeom>
          <a:solidFill>
            <a:srgbClr val="FFC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NCDSCREEN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1012825" y="5422325"/>
            <a:ext cx="2143125" cy="42862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WOMAN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3441700" y="4850825"/>
            <a:ext cx="2143125" cy="428625"/>
          </a:xfrm>
          <a:prstGeom prst="roundRect">
            <a:avLst/>
          </a:prstGeom>
          <a:solidFill>
            <a:srgbClr val="99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cs typeface="Tahoma" pitchFamily="34" charset="0"/>
              </a:rPr>
              <a:t>SURVEIL</a:t>
            </a:r>
          </a:p>
        </p:txBody>
      </p:sp>
      <p:sp>
        <p:nvSpPr>
          <p:cNvPr id="24" name="Rounded Rectangle 23"/>
          <p:cNvSpPr/>
          <p:nvPr/>
        </p:nvSpPr>
        <p:spPr bwMode="auto">
          <a:xfrm>
            <a:off x="3441700" y="2564825"/>
            <a:ext cx="2143125" cy="428625"/>
          </a:xfrm>
          <a:prstGeom prst="round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  <a:cs typeface="Tahoma" pitchFamily="34" charset="0"/>
              </a:rPr>
              <a:t>SERVICE</a:t>
            </a:r>
          </a:p>
        </p:txBody>
      </p:sp>
      <p:sp>
        <p:nvSpPr>
          <p:cNvPr id="25" name="Rounded Rectangle 24"/>
          <p:cNvSpPr/>
          <p:nvPr/>
        </p:nvSpPr>
        <p:spPr bwMode="auto">
          <a:xfrm>
            <a:off x="3441700" y="3136325"/>
            <a:ext cx="2143125" cy="428625"/>
          </a:xfrm>
          <a:prstGeom prst="round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  <a:cs typeface="Tahoma" pitchFamily="34" charset="0"/>
              </a:rPr>
              <a:t>DIAG</a:t>
            </a:r>
          </a:p>
        </p:txBody>
      </p:sp>
      <p:sp>
        <p:nvSpPr>
          <p:cNvPr id="26" name="Rounded Rectangle 25"/>
          <p:cNvSpPr/>
          <p:nvPr/>
        </p:nvSpPr>
        <p:spPr bwMode="auto">
          <a:xfrm>
            <a:off x="3441700" y="3707825"/>
            <a:ext cx="2143125" cy="428625"/>
          </a:xfrm>
          <a:prstGeom prst="round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  <a:cs typeface="Tahoma" pitchFamily="34" charset="0"/>
              </a:rPr>
              <a:t>DRUG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3441700" y="5422325"/>
            <a:ext cx="2143125" cy="42862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APPOINT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3441700" y="5993825"/>
            <a:ext cx="2143125" cy="428625"/>
          </a:xfrm>
          <a:prstGeom prst="roundRect">
            <a:avLst/>
          </a:prstGeom>
          <a:solidFill>
            <a:srgbClr val="FFC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LABFU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5942013" y="2564825"/>
            <a:ext cx="2143125" cy="428625"/>
          </a:xfrm>
          <a:prstGeom prst="roundRect">
            <a:avLst/>
          </a:prstGeom>
          <a:solidFill>
            <a:srgbClr val="CC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en-US" sz="20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ANC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5942013" y="3136325"/>
            <a:ext cx="2143125" cy="428625"/>
          </a:xfrm>
          <a:prstGeom prst="roundRect">
            <a:avLst/>
          </a:prstGeom>
          <a:solidFill>
            <a:srgbClr val="CC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en-US" sz="20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PP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5942013" y="3707825"/>
            <a:ext cx="2143125" cy="428625"/>
          </a:xfrm>
          <a:prstGeom prst="roundRect">
            <a:avLst/>
          </a:prstGeom>
          <a:solidFill>
            <a:srgbClr val="CC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en-US" sz="20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MCH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5942013" y="4279325"/>
            <a:ext cx="2143125" cy="428625"/>
          </a:xfrm>
          <a:prstGeom prst="roundRect">
            <a:avLst/>
          </a:prstGeom>
          <a:solidFill>
            <a:srgbClr val="CC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en-US" sz="20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EPI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5942013" y="4850825"/>
            <a:ext cx="2143125" cy="428625"/>
          </a:xfrm>
          <a:prstGeom prst="roundRect">
            <a:avLst/>
          </a:prstGeom>
          <a:solidFill>
            <a:srgbClr val="CC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en-US" sz="20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FP</a:t>
            </a:r>
          </a:p>
        </p:txBody>
      </p:sp>
      <p:sp>
        <p:nvSpPr>
          <p:cNvPr id="34" name="Rounded Rectangle 33"/>
          <p:cNvSpPr/>
          <p:nvPr/>
        </p:nvSpPr>
        <p:spPr bwMode="auto">
          <a:xfrm>
            <a:off x="5942013" y="5422325"/>
            <a:ext cx="2143125" cy="428625"/>
          </a:xfrm>
          <a:prstGeom prst="roundRect">
            <a:avLst/>
          </a:prstGeom>
          <a:solidFill>
            <a:srgbClr val="CCFF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en-US" sz="20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NUTRI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5942013" y="5993825"/>
            <a:ext cx="2143125" cy="428625"/>
          </a:xfrm>
          <a:prstGeom prst="roundRect">
            <a:avLst/>
          </a:prstGeom>
          <a:solidFill>
            <a:srgbClr val="FFCC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0" hangingPunct="0">
              <a:defRPr/>
            </a:pPr>
            <a:r>
              <a:rPr lang="en-US" sz="2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CHRONICFU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3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rgbClr val="0066FF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1" u="none" strike="noStrike" kern="1200" cap="none" spc="50" normalizeH="0" baseline="0" noProof="0" dirty="0">
                <a:ln w="11430"/>
                <a:solidFill>
                  <a:srgbClr val="FF99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               </a:t>
            </a:r>
            <a:endParaRPr kumimoji="0" lang="th-TH" sz="6600" b="1" i="0" u="none" strike="noStrike" kern="1200" cap="none" spc="50" normalizeH="0" baseline="0" noProof="0" dirty="0">
              <a:ln w="11430"/>
              <a:solidFill>
                <a:srgbClr val="FF99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grpSp>
        <p:nvGrpSpPr>
          <p:cNvPr id="3" name="กลุ่ม 7"/>
          <p:cNvGrpSpPr>
            <a:grpSpLocks/>
          </p:cNvGrpSpPr>
          <p:nvPr/>
        </p:nvGrpSpPr>
        <p:grpSpPr bwMode="auto">
          <a:xfrm>
            <a:off x="357188" y="214313"/>
            <a:ext cx="2571750" cy="747712"/>
            <a:chOff x="1071538" y="214290"/>
            <a:chExt cx="2571736" cy="747225"/>
          </a:xfrm>
        </p:grpSpPr>
        <p:pic>
          <p:nvPicPr>
            <p:cNvPr id="4" name="รูปภาพ 4" descr="สปสช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28783" y="214290"/>
              <a:ext cx="1714491" cy="7472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" name="รูปภาพ 6" descr="head[1]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71538" y="214290"/>
              <a:ext cx="857255" cy="7384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5292725" y="3478213"/>
            <a:ext cx="3452813" cy="1736725"/>
          </a:xfrm>
          <a:prstGeom prst="roundRect">
            <a:avLst>
              <a:gd name="adj" fmla="val 16667"/>
            </a:avLst>
          </a:prstGeom>
          <a:solidFill>
            <a:schemeClr val="accent3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cs typeface="Angsana New" pitchFamily="18" charset="-34"/>
              </a:rPr>
              <a:t>2. 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cs typeface="TH SarabunPSK" pitchFamily="34" charset="-34"/>
              </a:rPr>
              <a:t>งบสนับสนุนและส่งเสริมการจัดบริการ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cs typeface="Angsana New" pitchFamily="18" charset="-34"/>
              </a:rPr>
              <a:t> </a:t>
            </a:r>
            <a:endParaRPr kumimoji="0" lang="th-TH" sz="32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cs typeface="Angsana New" pitchFamily="18" charset="-34"/>
              </a:rPr>
              <a:t>0.35 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cs typeface="TH SarabunPSK" pitchFamily="34" charset="-34"/>
              </a:rPr>
              <a:t>บ./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cs typeface="TH SarabunPSK" pitchFamily="34" charset="-34"/>
              </a:rPr>
              <a:t>ปชก.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cs typeface="TH SarabunPSK" pitchFamily="34" charset="-34"/>
              </a:rPr>
              <a:t>(ไม่เกิน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cs typeface="Angsana New" pitchFamily="18" charset="-34"/>
              </a:rPr>
              <a:t>5%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cs typeface="TH SarabunPSK" pitchFamily="34" charset="-34"/>
              </a:rPr>
              <a:t>)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2051050" y="1341438"/>
            <a:ext cx="4824413" cy="132715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TH SarabunPSK" pitchFamily="34" charset="-34"/>
              </a:rPr>
              <a:t>บริการแพทย์แผนไทย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Angsana New" pitchFamily="18" charset="-34"/>
              </a:rPr>
              <a:t> </a:t>
            </a:r>
            <a:endParaRPr kumimoji="0" lang="th-TH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Angsana New" pitchFamily="18" charset="-34"/>
              </a:rPr>
              <a:t>7.20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TH SarabunPSK" pitchFamily="34" charset="-34"/>
              </a:rPr>
              <a:t>บ./</a:t>
            </a:r>
            <a:r>
              <a:rPr kumimoji="0" lang="th-TH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TH SarabunPSK" pitchFamily="34" charset="-34"/>
              </a:rPr>
              <a:t>ปชก.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Angsana New" pitchFamily="18" charset="-34"/>
              </a:rPr>
              <a:t>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TH SarabunPSK" pitchFamily="34" charset="-34"/>
              </a:rPr>
              <a:t>สิทธิ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Angsana New" pitchFamily="18" charset="-34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Angsana New" pitchFamily="18" charset="-34"/>
              </a:rPr>
              <a:t>UC  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cxnSp>
        <p:nvCxnSpPr>
          <p:cNvPr id="9" name="Shape 12"/>
          <p:cNvCxnSpPr>
            <a:endCxn id="7" idx="0"/>
          </p:cNvCxnSpPr>
          <p:nvPr/>
        </p:nvCxnSpPr>
        <p:spPr>
          <a:xfrm rot="16200000" flipH="1">
            <a:off x="5336381" y="1796257"/>
            <a:ext cx="809625" cy="255428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28662" y="3857628"/>
            <a:ext cx="3000396" cy="10772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จำนวน 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9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แสนบาท</a:t>
            </a:r>
          </a:p>
          <a:p>
            <a:pPr algn="ctr"/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3200" b="1" dirty="0" err="1" smtClean="0"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การ </a:t>
            </a:r>
            <a:r>
              <a:rPr lang="en-US" sz="3200" b="1" dirty="0" smtClean="0"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th-TH" sz="3200" b="1" dirty="0" smtClean="0">
                <a:latin typeface="TH SarabunPSK" pitchFamily="34" charset="-34"/>
                <a:cs typeface="TH SarabunPSK" pitchFamily="34" charset="-34"/>
              </a:rPr>
              <a:t>กองทุน)</a:t>
            </a:r>
            <a:endParaRPr lang="en-US" sz="3200" b="1" dirty="0" smtClean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9124" y="142852"/>
            <a:ext cx="3643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dirty="0" smtClean="0">
                <a:solidFill>
                  <a:srgbClr val="FFC000"/>
                </a:solidFill>
                <a:latin typeface="TH SarabunPSK" pitchFamily="34" charset="-34"/>
                <a:cs typeface="TH SarabunPSK" pitchFamily="34" charset="-34"/>
              </a:rPr>
              <a:t>งบสนับสนุน</a:t>
            </a:r>
            <a:endParaRPr lang="th-TH" sz="5400" b="1" dirty="0">
              <a:solidFill>
                <a:srgbClr val="FFC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Right Arrow 12"/>
          <p:cNvSpPr/>
          <p:nvPr/>
        </p:nvSpPr>
        <p:spPr>
          <a:xfrm rot="10800000">
            <a:off x="3967695" y="4071942"/>
            <a:ext cx="1285884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3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rgbClr val="0066FF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1" u="none" strike="noStrike" kern="1200" cap="none" spc="50" normalizeH="0" baseline="0" noProof="0" dirty="0">
                <a:ln w="11430"/>
                <a:solidFill>
                  <a:srgbClr val="FF99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               </a:t>
            </a:r>
            <a:endParaRPr kumimoji="0" lang="th-TH" sz="6600" b="1" i="0" u="none" strike="noStrike" kern="1200" cap="none" spc="50" normalizeH="0" baseline="0" noProof="0" dirty="0">
              <a:ln w="11430"/>
              <a:solidFill>
                <a:srgbClr val="FF99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grpSp>
        <p:nvGrpSpPr>
          <p:cNvPr id="3" name="กลุ่ม 7"/>
          <p:cNvGrpSpPr>
            <a:grpSpLocks/>
          </p:cNvGrpSpPr>
          <p:nvPr/>
        </p:nvGrpSpPr>
        <p:grpSpPr bwMode="auto">
          <a:xfrm>
            <a:off x="357188" y="214313"/>
            <a:ext cx="2571750" cy="747712"/>
            <a:chOff x="1071538" y="214290"/>
            <a:chExt cx="2571736" cy="747225"/>
          </a:xfrm>
        </p:grpSpPr>
        <p:pic>
          <p:nvPicPr>
            <p:cNvPr id="4" name="รูปภาพ 4" descr="สปสช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28783" y="214290"/>
              <a:ext cx="1714491" cy="7472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" name="รูปภาพ 6" descr="head[1]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71538" y="214290"/>
              <a:ext cx="857255" cy="7384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8" name="Rectangle 7"/>
          <p:cNvSpPr/>
          <p:nvPr/>
        </p:nvSpPr>
        <p:spPr>
          <a:xfrm>
            <a:off x="3071803" y="-17532"/>
            <a:ext cx="585791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สนับสนุนการพัฒนาระบบ</a:t>
            </a:r>
          </a:p>
          <a:p>
            <a:pPr algn="ctr"/>
            <a:r>
              <a:rPr lang="th-TH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การให้บริการแพทย์แผนไทย ปี 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56</a:t>
            </a:r>
            <a:endParaRPr lang="en-US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4274" name="ตัวยึดเนื้อหา 2"/>
          <p:cNvSpPr>
            <a:spLocks/>
          </p:cNvSpPr>
          <p:nvPr/>
        </p:nvSpPr>
        <p:spPr bwMode="auto">
          <a:xfrm>
            <a:off x="539750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1643050"/>
            <a:ext cx="8572560" cy="3539430"/>
          </a:xfrm>
          <a:prstGeom prst="rect">
            <a:avLst/>
          </a:prstGeom>
        </p:spPr>
        <p:style>
          <a:lnRef idx="0">
            <a:schemeClr val="accent3"/>
          </a:lnRef>
          <a:fillRef idx="1001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โครงการพัฒนาศักยภาพการบันทึกข้อมูล (สิงห์บุรี)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โครงการพัฒนาศักยภาพผู้ช่วยแพทย์แผนไทย (สระบุรี,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อยุธยา,นนทบุรี)</a:t>
            </a:r>
            <a:endParaRPr lang="th-TH" sz="32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3.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โครงการพัฒนาศักยภาพแพทย์แผนไทย ผลงานวิชาการ 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R2R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(อยุธยา)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โครงการพัฒนาทีม 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Auditor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ติดตามเยี่ยมฯ (ลพบุรี)</a:t>
            </a:r>
            <a:endParaRPr lang="en-US" sz="32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GB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โครงการแลกเปลี่ยนเรียนรู้งานแพทย์แผนไทย (นนทบุรี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+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เขตฯ)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6.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โครงการต่อยอดจาก 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150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ชม. เป็นหลักสูตร 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330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ชม. (อ่างทอง)</a:t>
            </a:r>
          </a:p>
          <a:p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7.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โครงการการดูแลผู้ป่วยโรคเรื้อรังด้วยการแพทย์แผนไทย (นครนายก)</a:t>
            </a:r>
            <a:endParaRPr lang="en-US" sz="32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3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rgbClr val="0066FF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1" u="none" strike="noStrike" kern="1200" cap="none" spc="50" normalizeH="0" baseline="0" noProof="0" dirty="0">
                <a:ln w="11430"/>
                <a:solidFill>
                  <a:srgbClr val="FF99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               </a:t>
            </a:r>
            <a:endParaRPr kumimoji="0" lang="th-TH" sz="6600" b="1" i="0" u="none" strike="noStrike" kern="1200" cap="none" spc="50" normalizeH="0" baseline="0" noProof="0" dirty="0">
              <a:ln w="11430"/>
              <a:solidFill>
                <a:srgbClr val="FF99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grpSp>
        <p:nvGrpSpPr>
          <p:cNvPr id="6" name="กลุ่ม 7"/>
          <p:cNvGrpSpPr>
            <a:grpSpLocks/>
          </p:cNvGrpSpPr>
          <p:nvPr/>
        </p:nvGrpSpPr>
        <p:grpSpPr bwMode="auto">
          <a:xfrm>
            <a:off x="357188" y="98402"/>
            <a:ext cx="2571750" cy="747712"/>
            <a:chOff x="1071538" y="214290"/>
            <a:chExt cx="2571736" cy="747225"/>
          </a:xfrm>
        </p:grpSpPr>
        <p:pic>
          <p:nvPicPr>
            <p:cNvPr id="7" name="รูปภาพ 4" descr="สปสช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28783" y="214290"/>
              <a:ext cx="1714491" cy="7472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8" name="รูปภาพ 6" descr="head[1]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71538" y="214290"/>
              <a:ext cx="857255" cy="7384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graphicFrame>
        <p:nvGraphicFramePr>
          <p:cNvPr id="17448" name="Group 40"/>
          <p:cNvGraphicFramePr>
            <a:graphicFrameLocks noGrp="1"/>
          </p:cNvGraphicFramePr>
          <p:nvPr/>
        </p:nvGraphicFramePr>
        <p:xfrm>
          <a:off x="-1" y="904666"/>
          <a:ext cx="9144000" cy="5953334"/>
        </p:xfrm>
        <a:graphic>
          <a:graphicData uri="http://schemas.openxmlformats.org/drawingml/2006/table">
            <a:tbl>
              <a:tblPr/>
              <a:tblGrid>
                <a:gridCol w="3344828"/>
                <a:gridCol w="1487532"/>
                <a:gridCol w="1412902"/>
                <a:gridCol w="1338270"/>
                <a:gridCol w="1560468"/>
              </a:tblGrid>
              <a:tr h="11160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กิจกรรมที่ได้รับงบเพิ่มเติม</a:t>
                      </a: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ปี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51-52</a:t>
                      </a:r>
                      <a:endParaRPr kumimoji="0" lang="th-TH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kumimoji="0" lang="th-TH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บ/ปชก.)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ปี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53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บ/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ปชก.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ปี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54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บ/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ปชก.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ปี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55 &amp; 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7.20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บ/</a:t>
                      </a:r>
                      <a:r>
                        <a:rPr kumimoji="0" lang="th-TH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ปชก.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3064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1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.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กระตุ้นบริการนวดไทย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   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การรักษาและฟื้นฟู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 </a:t>
                      </a:r>
                      <a:endParaRPr kumimoji="0" lang="th-TH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1.1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นวด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อบ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ประคบ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เพื่อ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 </a:t>
                      </a:r>
                      <a:endParaRPr kumimoji="0" lang="th-TH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       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รักษาและฟื้นฟู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 </a:t>
                      </a:r>
                      <a:endParaRPr kumimoji="0" lang="th-TH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       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(ณ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หน่วยบริการ)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1.2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นวด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อบ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ประคบ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เพื่อ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 </a:t>
                      </a:r>
                      <a:endParaRPr kumimoji="0" lang="th-TH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       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รักษาและฟื้นฟู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 </a:t>
                      </a:r>
                      <a:endParaRPr kumimoji="0" lang="th-TH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       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(ในชุมชน)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1.3 </a:t>
                      </a:r>
                      <a:r>
                        <a:rPr kumimoji="0" lang="th-TH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ฟื้นฟูแม่หลังคลอด</a:t>
                      </a: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 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  <a:sym typeface="Wingdings" pitchFamily="2" charset="2"/>
                        </a:rPr>
                        <a:t>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-</a:t>
                      </a:r>
                      <a:endParaRPr kumimoji="0" 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-</a:t>
                      </a: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  <a:sym typeface="Wingdings" pitchFamily="2" charset="2"/>
                        </a:rPr>
                        <a:t>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  <a:sym typeface="Wingdings" pitchFamily="2" charset="2"/>
                        </a:rPr>
                        <a:t>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  <a:sym typeface="Wingdings" pitchFamily="2" charset="2"/>
                        </a:rPr>
                        <a:t>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  <a:sym typeface="Wingdings" pitchFamily="2" charset="2"/>
                        </a:rPr>
                        <a:t>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  <a:sym typeface="Wingdings" pitchFamily="2" charset="2"/>
                        </a:rPr>
                        <a:t>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  <a:sym typeface="Wingdings" pitchFamily="2" charset="2"/>
                        </a:rPr>
                        <a:t></a:t>
                      </a: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  <a:sym typeface="Wingdings" pitchFamily="2" charset="2"/>
                        </a:rPr>
                        <a:t>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  <a:sym typeface="Wingdings" pitchFamily="2" charset="2"/>
                        </a:rPr>
                        <a:t>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  <a:sym typeface="Wingdings" pitchFamily="2" charset="2"/>
                        </a:rPr>
                        <a:t></a:t>
                      </a: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320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2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. </a:t>
                      </a:r>
                      <a:r>
                        <a:rPr kumimoji="0" lang="th-TH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ส่งเสริมหน่วยบริการใช้ยาสมุนไพร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 -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-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</a:rPr>
                        <a:t> </a:t>
                      </a: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  <a:sym typeface="Wingdings" pitchFamily="2" charset="2"/>
                        </a:rPr>
                        <a:t>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Angsana New" pitchFamily="18" charset="-34"/>
                          <a:sym typeface="Wingdings" pitchFamily="2" charset="2"/>
                        </a:rPr>
                        <a:t></a:t>
                      </a:r>
                      <a:endParaRPr kumimoji="0" lang="th-TH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ngsana New" pitchFamily="18" charset="-34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12853" y="65578"/>
            <a:ext cx="5786446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งบฯที่ได้รับจัดสรร ตามปีงบประมาณ</a:t>
            </a:r>
            <a:endParaRPr kumimoji="0" lang="th-TH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3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rgbClr val="0066FF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1" u="none" strike="noStrike" kern="1200" cap="none" spc="50" normalizeH="0" baseline="0" noProof="0" dirty="0">
                <a:ln w="11430"/>
                <a:solidFill>
                  <a:srgbClr val="FF99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               </a:t>
            </a:r>
            <a:endParaRPr kumimoji="0" lang="th-TH" sz="6600" b="1" i="0" u="none" strike="noStrike" kern="1200" cap="none" spc="50" normalizeH="0" baseline="0" noProof="0" dirty="0">
              <a:ln w="11430"/>
              <a:solidFill>
                <a:srgbClr val="FF99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grpSp>
        <p:nvGrpSpPr>
          <p:cNvPr id="3" name="กลุ่ม 7"/>
          <p:cNvGrpSpPr>
            <a:grpSpLocks/>
          </p:cNvGrpSpPr>
          <p:nvPr/>
        </p:nvGrpSpPr>
        <p:grpSpPr bwMode="auto">
          <a:xfrm>
            <a:off x="357188" y="214313"/>
            <a:ext cx="2571750" cy="747712"/>
            <a:chOff x="1071538" y="214290"/>
            <a:chExt cx="2571736" cy="747225"/>
          </a:xfrm>
        </p:grpSpPr>
        <p:pic>
          <p:nvPicPr>
            <p:cNvPr id="4" name="รูปภาพ 4" descr="สปสช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28783" y="214290"/>
              <a:ext cx="1714491" cy="7472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" name="รูปภาพ 6" descr="head[1]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71538" y="214290"/>
              <a:ext cx="857255" cy="7384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3071802" y="0"/>
            <a:ext cx="5786446" cy="110799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วัตถุประสงค์</a:t>
            </a:r>
            <a:endParaRPr kumimoji="0" lang="th-TH" sz="66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55298" name="ตัวยึดเนื้อหา 2"/>
          <p:cNvSpPr>
            <a:spLocks/>
          </p:cNvSpPr>
          <p:nvPr/>
        </p:nvSpPr>
        <p:spPr bwMode="auto">
          <a:xfrm>
            <a:off x="571472" y="2285992"/>
            <a:ext cx="8229600" cy="301467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1001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0" indent="-7429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1.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เพื่อให้มีบริการแพทย์แผนไทยที่มีคุณภาพและปลอดภัย</a:t>
            </a:r>
          </a:p>
          <a:p>
            <a:pPr marL="742950" marR="0" lvl="0" indent="-7429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</a:rPr>
              <a:t>  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คู่ขนานไปกับการแพทย์แผนปัจจุบัน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</a:rPr>
              <a:t>2.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เพื่อให้มีการใช้ยาจากสมุนไพรที่มีอยู่ในบัญชี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cs typeface="TH SarabunPSK" pitchFamily="34" charset="-34"/>
              </a:rPr>
              <a:t>ยาหลักแห่งชาติเพิ่มขึ้น</a:t>
            </a: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3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rgbClr val="0066FF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1" u="none" strike="noStrike" kern="1200" cap="none" spc="50" normalizeH="0" baseline="0" noProof="0" dirty="0">
                <a:ln w="11430"/>
                <a:solidFill>
                  <a:srgbClr val="FF99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               </a:t>
            </a:r>
            <a:endParaRPr kumimoji="0" lang="th-TH" sz="6600" b="1" i="0" u="none" strike="noStrike" kern="1200" cap="none" spc="50" normalizeH="0" baseline="0" noProof="0" dirty="0">
              <a:ln w="11430"/>
              <a:solidFill>
                <a:srgbClr val="FF99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grpSp>
        <p:nvGrpSpPr>
          <p:cNvPr id="2" name="กลุ่ม 7"/>
          <p:cNvGrpSpPr>
            <a:grpSpLocks/>
          </p:cNvGrpSpPr>
          <p:nvPr/>
        </p:nvGrpSpPr>
        <p:grpSpPr bwMode="auto">
          <a:xfrm>
            <a:off x="357188" y="98402"/>
            <a:ext cx="2571750" cy="747712"/>
            <a:chOff x="1071538" y="214290"/>
            <a:chExt cx="2571736" cy="747225"/>
          </a:xfrm>
        </p:grpSpPr>
        <p:pic>
          <p:nvPicPr>
            <p:cNvPr id="7" name="รูปภาพ 4" descr="สปสช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28783" y="214290"/>
              <a:ext cx="1714491" cy="7472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8" name="รูปภาพ 6" descr="head[1]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71538" y="214290"/>
              <a:ext cx="857255" cy="7384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571472" y="1714488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h-TH" dirty="0"/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5318483" y="3400939"/>
            <a:ext cx="3452813" cy="1736725"/>
          </a:xfrm>
          <a:prstGeom prst="roundRect">
            <a:avLst>
              <a:gd name="adj" fmla="val 16667"/>
            </a:avLst>
          </a:prstGeom>
          <a:solidFill>
            <a:schemeClr val="accent3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cs typeface="Angsana New" pitchFamily="18" charset="-34"/>
              </a:rPr>
              <a:t>2. 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cs typeface="TH SarabunPSK" pitchFamily="34" charset="-34"/>
              </a:rPr>
              <a:t>งบสนับสนุนและส่งเสริมการจัดบริการ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cs typeface="Angsana New" pitchFamily="18" charset="-34"/>
              </a:rPr>
              <a:t> </a:t>
            </a:r>
            <a:endParaRPr kumimoji="0" lang="th-TH" sz="3200" b="1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cs typeface="Angsana New" pitchFamily="18" charset="-34"/>
              </a:rPr>
              <a:t>0.35 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cs typeface="TH SarabunPSK" pitchFamily="34" charset="-34"/>
              </a:rPr>
              <a:t>บ./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cs typeface="TH SarabunPSK" pitchFamily="34" charset="-34"/>
              </a:rPr>
              <a:t>ปชก.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cs typeface="TH SarabunPSK" pitchFamily="34" charset="-34"/>
              </a:rPr>
              <a:t>(ไม่เกิน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cs typeface="Angsana New" pitchFamily="18" charset="-34"/>
              </a:rPr>
              <a:t>5%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H SarabunPSK" pitchFamily="34" charset="-34"/>
                <a:cs typeface="TH SarabunPSK" pitchFamily="34" charset="-34"/>
              </a:rPr>
              <a:t>)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428596" y="3357562"/>
            <a:ext cx="4165600" cy="17367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CC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cs typeface="Angsana New" pitchFamily="18" charset="-34"/>
              </a:rPr>
              <a:t>1. 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งบค่าบริการเพิ่มเติม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cs typeface="Angsana New" pitchFamily="18" charset="-34"/>
              </a:rPr>
              <a:t> 6.85 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บ/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ปชก.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cs typeface="Angsana New" pitchFamily="18" charset="-34"/>
              </a:rPr>
              <a:t> </a:t>
            </a:r>
            <a:endParaRPr kumimoji="0" lang="th-TH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(ไม่น้อยกว่า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cs typeface="Angsana New" pitchFamily="18" charset="-34"/>
              </a:rPr>
              <a:t>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cs typeface="Angsana New" pitchFamily="18" charset="-34"/>
              </a:rPr>
              <a:t>95%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)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1864399" y="1311618"/>
            <a:ext cx="5214974" cy="1328023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TH SarabunPSK" pitchFamily="34" charset="-34"/>
              </a:rPr>
              <a:t>บริการแพทย์แผนไทย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Angsana New" pitchFamily="18" charset="-34"/>
              </a:rPr>
              <a:t>7.20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TH SarabunPSK" pitchFamily="34" charset="-34"/>
              </a:rPr>
              <a:t>บ./</a:t>
            </a:r>
            <a:r>
              <a:rPr kumimoji="0" lang="th-TH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TH SarabunPSK" pitchFamily="34" charset="-34"/>
              </a:rPr>
              <a:t>ปชก.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Angsana New" pitchFamily="18" charset="-34"/>
              </a:rPr>
              <a:t> 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TH SarabunPSK" pitchFamily="34" charset="-34"/>
              </a:rPr>
              <a:t>สิทธิ</a:t>
            </a:r>
            <a:r>
              <a:rPr kumimoji="0" lang="th-T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Angsana New" pitchFamily="18" charset="-34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Angsana New" pitchFamily="18" charset="-34"/>
              </a:rPr>
              <a:t>UC</a:t>
            </a:r>
            <a:endParaRPr kumimoji="0" lang="th-TH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H SarabunPSK" pitchFamily="34" charset="-34"/>
              <a:cs typeface="Angsana New" pitchFamily="18" charset="-34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จัดสรรแบบ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Angsana New" pitchFamily="18" charset="-34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H SarabunPSK" pitchFamily="34" charset="-34"/>
                <a:cs typeface="Angsana New" pitchFamily="18" charset="-34"/>
              </a:rPr>
              <a:t>Global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เขต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Angsana New" pitchFamily="18" charset="-34"/>
              </a:rPr>
              <a:t> </a:t>
            </a:r>
            <a:endParaRPr lang="th-TH" sz="2400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(ค่าบริการและงบส่งเสริมฯ)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cs typeface="Angsana New" pitchFamily="18" charset="-34"/>
              </a:rPr>
              <a:t> </a:t>
            </a:r>
            <a:endParaRPr kumimoji="0" lang="th-TH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cxnSp>
        <p:nvCxnSpPr>
          <p:cNvPr id="12" name="Elbow Connector 11"/>
          <p:cNvCxnSpPr/>
          <p:nvPr/>
        </p:nvCxnSpPr>
        <p:spPr>
          <a:xfrm rot="5400000">
            <a:off x="3112279" y="2102639"/>
            <a:ext cx="831850" cy="1912937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hape 12"/>
          <p:cNvCxnSpPr/>
          <p:nvPr/>
        </p:nvCxnSpPr>
        <p:spPr>
          <a:xfrm rot="16200000" flipH="1">
            <a:off x="5372894" y="1770852"/>
            <a:ext cx="809625" cy="255428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86" name="Title 16"/>
          <p:cNvSpPr>
            <a:spLocks/>
          </p:cNvSpPr>
          <p:nvPr/>
        </p:nvSpPr>
        <p:spPr bwMode="auto">
          <a:xfrm>
            <a:off x="3000364" y="0"/>
            <a:ext cx="6143636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H SarabunPSK" pitchFamily="34" charset="-34"/>
                <a:cs typeface="TH SarabunPSK" pitchFamily="34" charset="-34"/>
              </a:rPr>
              <a:t>แผนผังการจัดสรรค่าบริการแพทย์แผนไทย ปี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H SarabunPSK" pitchFamily="34" charset="-34"/>
                <a:cs typeface="TH SarabunPSK" pitchFamily="34" charset="-34"/>
              </a:rPr>
              <a:t> 2556</a:t>
            </a:r>
            <a:endParaRPr kumimoji="0" lang="th-TH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6087" name="สี่เหลี่ยมผืนผ้า 21"/>
          <p:cNvSpPr>
            <a:spLocks noChangeArrowheads="1"/>
          </p:cNvSpPr>
          <p:nvPr/>
        </p:nvSpPr>
        <p:spPr bwMode="auto">
          <a:xfrm>
            <a:off x="571472" y="4936241"/>
            <a:ext cx="3887787" cy="1631216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TH SarabunPSK" pitchFamily="34" charset="-34"/>
              </a:rPr>
              <a:t>แบ่ง เป็น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TH SarabunPSK" pitchFamily="34" charset="-34"/>
              </a:rPr>
              <a:t>4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TH SarabunPSK" pitchFamily="34" charset="-34"/>
              </a:rPr>
              <a:t>ส่วน ได้แก่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th-TH" sz="2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จัดสรรให้หน่วยบริการประจำ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TH SarabunPSK" pitchFamily="34" charset="-34"/>
              </a:rPr>
              <a:t>ชดเชยค่าบริการนวด อบ ประคบ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th-TH" sz="2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ชดเชยค่าบริการฟื้นฟูสุขภาพแม่หลังคลอด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th-TH" sz="20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ชดเชยบริการสั่งจ่ายยาสมุนไพร</a:t>
            </a:r>
            <a:endParaRPr kumimoji="0" lang="th-TH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6088" name="สี่เหลี่ยมผืนผ้า 22"/>
          <p:cNvSpPr>
            <a:spLocks noChangeArrowheads="1"/>
          </p:cNvSpPr>
          <p:nvPr/>
        </p:nvSpPr>
        <p:spPr bwMode="auto">
          <a:xfrm>
            <a:off x="5397662" y="5143512"/>
            <a:ext cx="3286148" cy="52322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TH SarabunPSK" pitchFamily="34" charset="-34"/>
              </a:rPr>
              <a:t>บูรณา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TH SarabunPSK" pitchFamily="34" charset="-34"/>
              </a:rPr>
              <a:t>การ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TH SarabunPSK" pitchFamily="34" charset="-34"/>
              </a:rPr>
              <a:t>4 </a:t>
            </a:r>
            <a:r>
              <a:rPr kumimoji="0" lang="th-TH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TH SarabunPSK" pitchFamily="34" charset="-34"/>
              </a:rPr>
              <a:t>กองทุน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3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rgbClr val="0066FF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1" u="none" strike="noStrike" kern="1200" cap="none" spc="50" normalizeH="0" baseline="0" noProof="0" dirty="0">
                <a:ln w="11430"/>
                <a:solidFill>
                  <a:srgbClr val="FF99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               </a:t>
            </a:r>
            <a:endParaRPr kumimoji="0" lang="th-TH" sz="6600" b="1" i="0" u="none" strike="noStrike" kern="1200" cap="none" spc="50" normalizeH="0" baseline="0" noProof="0" dirty="0">
              <a:ln w="11430"/>
              <a:solidFill>
                <a:srgbClr val="FF99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grpSp>
        <p:nvGrpSpPr>
          <p:cNvPr id="3" name="กลุ่ม 7"/>
          <p:cNvGrpSpPr>
            <a:grpSpLocks/>
          </p:cNvGrpSpPr>
          <p:nvPr/>
        </p:nvGrpSpPr>
        <p:grpSpPr bwMode="auto">
          <a:xfrm>
            <a:off x="357188" y="214313"/>
            <a:ext cx="2571750" cy="747712"/>
            <a:chOff x="1071538" y="214290"/>
            <a:chExt cx="2571736" cy="747225"/>
          </a:xfrm>
        </p:grpSpPr>
        <p:pic>
          <p:nvPicPr>
            <p:cNvPr id="4" name="รูปภาพ 4" descr="สปสช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28783" y="214290"/>
              <a:ext cx="1714491" cy="7472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" name="รูปภาพ 6" descr="head[1]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71538" y="214290"/>
              <a:ext cx="857255" cy="7384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3071802" y="0"/>
            <a:ext cx="5786446" cy="110799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ค่าบริการชดเชยฯ</a:t>
            </a:r>
            <a:endParaRPr kumimoji="0" lang="th-TH" sz="66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214282" y="3138619"/>
            <a:ext cx="3143272" cy="17367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CC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cs typeface="Angsana New" pitchFamily="18" charset="-34"/>
              </a:rPr>
              <a:t>1. 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งบค่าบริการเพิ่มเติม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cs typeface="Angsana New" pitchFamily="18" charset="-34"/>
              </a:rPr>
              <a:t> 6.85 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บ/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ปชก.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cs typeface="Angsana New" pitchFamily="18" charset="-34"/>
              </a:rPr>
              <a:t> </a:t>
            </a:r>
            <a:endParaRPr kumimoji="0" lang="th-TH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17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,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926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,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990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 ล้านบาท)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1643042" y="1214422"/>
            <a:ext cx="5643602" cy="1328023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TH SarabunPSK" pitchFamily="34" charset="-34"/>
              </a:rPr>
              <a:t>บริการแพทย์แผนไทย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Angsana New" pitchFamily="18" charset="-34"/>
              </a:rPr>
              <a:t> 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Angsana New" pitchFamily="18" charset="-34"/>
              </a:rPr>
              <a:t>7.20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TH SarabunPSK" pitchFamily="34" charset="-34"/>
              </a:rPr>
              <a:t>บ./</a:t>
            </a:r>
            <a:r>
              <a:rPr kumimoji="0" lang="th-TH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TH SarabunPSK" pitchFamily="34" charset="-34"/>
              </a:rPr>
              <a:t>ปชก.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Angsana New" pitchFamily="18" charset="-34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TH SarabunPSK" pitchFamily="34" charset="-34"/>
              </a:rPr>
              <a:t>สิทธิ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Angsana New" pitchFamily="18" charset="-34"/>
              </a:rPr>
              <a:t>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H SarabunPSK" pitchFamily="34" charset="-34"/>
                <a:cs typeface="Angsana New" pitchFamily="18" charset="-34"/>
              </a:rPr>
              <a:t>UC  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00562" y="5643578"/>
            <a:ext cx="4357718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จัดสรรให้หน่วยบริการประจำ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40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แห่ง</a:t>
            </a:r>
          </a:p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ล้านบาท)</a:t>
            </a:r>
            <a:endParaRPr lang="th-TH" sz="32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3428992" y="3857628"/>
            <a:ext cx="928694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1672512" y="2983781"/>
            <a:ext cx="25415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hape 39"/>
          <p:cNvCxnSpPr>
            <a:stCxn id="8" idx="2"/>
          </p:cNvCxnSpPr>
          <p:nvPr/>
        </p:nvCxnSpPr>
        <p:spPr>
          <a:xfrm rot="5400000">
            <a:off x="2970236" y="1378750"/>
            <a:ext cx="330912" cy="2658302"/>
          </a:xfrm>
          <a:prstGeom prst="bentConnector2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500562" y="2779015"/>
            <a:ext cx="4357718" cy="95410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ค่าบริการ นวด อบ ประคบ</a:t>
            </a:r>
          </a:p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10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ล้านบาท)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00562" y="3747553"/>
            <a:ext cx="4357718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ค่าบริการฟื้นฟูสุขภาพแม่หลังคลอด </a:t>
            </a:r>
          </a:p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ล้านบาท)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00562" y="4714884"/>
            <a:ext cx="4357718" cy="954107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สนับสนุนการสั่งจ่ายยาสมุนไพร </a:t>
            </a:r>
          </a:p>
          <a:p>
            <a:pPr algn="ctr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ล้านบาท)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3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rgbClr val="0066FF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1" u="none" strike="noStrike" kern="1200" cap="none" spc="50" normalizeH="0" baseline="0" noProof="0" dirty="0">
                <a:ln w="11430"/>
                <a:solidFill>
                  <a:srgbClr val="FF99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               </a:t>
            </a:r>
            <a:endParaRPr kumimoji="0" lang="th-TH" sz="6600" b="1" i="0" u="none" strike="noStrike" kern="1200" cap="none" spc="50" normalizeH="0" baseline="0" noProof="0" dirty="0">
              <a:ln w="11430"/>
              <a:solidFill>
                <a:srgbClr val="FF99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grpSp>
        <p:nvGrpSpPr>
          <p:cNvPr id="3" name="กลุ่ม 7"/>
          <p:cNvGrpSpPr>
            <a:grpSpLocks/>
          </p:cNvGrpSpPr>
          <p:nvPr/>
        </p:nvGrpSpPr>
        <p:grpSpPr bwMode="auto">
          <a:xfrm>
            <a:off x="357188" y="214313"/>
            <a:ext cx="2571750" cy="747712"/>
            <a:chOff x="1071538" y="214290"/>
            <a:chExt cx="2571736" cy="747225"/>
          </a:xfrm>
        </p:grpSpPr>
        <p:pic>
          <p:nvPicPr>
            <p:cNvPr id="4" name="รูปภาพ 4" descr="สปสช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28783" y="214290"/>
              <a:ext cx="1714491" cy="7472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" name="รูปภาพ 6" descr="head[1]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71538" y="214290"/>
              <a:ext cx="857255" cy="7384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8" name="Rectangle 7"/>
          <p:cNvSpPr/>
          <p:nvPr/>
        </p:nvSpPr>
        <p:spPr>
          <a:xfrm>
            <a:off x="3047220" y="241255"/>
            <a:ext cx="592935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บริการ นวด ประคบ อบสมุนไพร )</a:t>
            </a:r>
            <a:endParaRPr lang="en-US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4274" name="ตัวยึดเนื้อหา 2"/>
          <p:cNvSpPr>
            <a:spLocks/>
          </p:cNvSpPr>
          <p:nvPr/>
        </p:nvSpPr>
        <p:spPr bwMode="auto">
          <a:xfrm>
            <a:off x="214282" y="3000372"/>
            <a:ext cx="8572560" cy="307183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1001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จ่ายตามเกณฑ์ผลงานบริการ นวด ประคบ อบสมุนไพร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เพื่อการรักษาผู้ป่วย และเพื่อการฟื้นฟูร่างกายด้วยการแพทย์แผนไทยแก่ผู้ป่วยโรคหลอดเลือดสมอง โรคเรื้อรัง ผู้พิการ ผู้สูงอายุในชุมชน</a:t>
            </a:r>
            <a:endParaRPr kumimoji="0" lang="th-TH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000496" y="2357430"/>
            <a:ext cx="857256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1927587" y="1285860"/>
            <a:ext cx="4786346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จ่ายชดเชยค่าบริการ นวด อบ ประคบสมุนไพร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11"/>
          <p:cNvSpPr/>
          <p:nvPr/>
        </p:nvSpPr>
        <p:spPr>
          <a:xfrm>
            <a:off x="3929058" y="1928802"/>
            <a:ext cx="857256" cy="9357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สี่เหลี่ยมผืนผ้า 3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rgbClr val="0066FF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1" u="none" strike="noStrike" kern="1200" cap="none" spc="50" normalizeH="0" baseline="0" noProof="0" dirty="0">
                <a:ln w="11430"/>
                <a:solidFill>
                  <a:srgbClr val="FF99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               </a:t>
            </a:r>
            <a:endParaRPr kumimoji="0" lang="th-TH" sz="6600" b="1" i="0" u="none" strike="noStrike" kern="1200" cap="none" spc="50" normalizeH="0" baseline="0" noProof="0" dirty="0">
              <a:ln w="11430"/>
              <a:solidFill>
                <a:srgbClr val="FF99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grpSp>
        <p:nvGrpSpPr>
          <p:cNvPr id="3" name="กลุ่ม 7"/>
          <p:cNvGrpSpPr>
            <a:grpSpLocks/>
          </p:cNvGrpSpPr>
          <p:nvPr/>
        </p:nvGrpSpPr>
        <p:grpSpPr bwMode="auto">
          <a:xfrm>
            <a:off x="357188" y="214313"/>
            <a:ext cx="2571750" cy="747712"/>
            <a:chOff x="1071538" y="214290"/>
            <a:chExt cx="2571736" cy="747225"/>
          </a:xfrm>
        </p:grpSpPr>
        <p:pic>
          <p:nvPicPr>
            <p:cNvPr id="4" name="รูปภาพ 4" descr="สปสช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28783" y="214290"/>
              <a:ext cx="1714491" cy="7472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" name="รูปภาพ 6" descr="head[1]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71538" y="214290"/>
              <a:ext cx="857255" cy="7384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476822" y="1291696"/>
            <a:ext cx="5715040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ชดเชยฯ บริการฟื้นฟูสุขภาพแม่หลังคลอด</a:t>
            </a: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ตัวยึดเนื้อหา 2"/>
          <p:cNvSpPr>
            <a:spLocks/>
          </p:cNvSpPr>
          <p:nvPr/>
        </p:nvSpPr>
        <p:spPr bwMode="auto">
          <a:xfrm>
            <a:off x="188524" y="2909012"/>
            <a:ext cx="8741194" cy="35719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1001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โดย ผู้ให้บริการต้องเป็นผู้ประกอบโรคศิลปะสาขาการแพทย์แผนไทย (ประเภทนวดไทย/ผดุงครรภ์ไทย) หรือ สาขาการแพทย์แผนไทยประยุกต์  จัดสรรครั้งละ </a:t>
            </a:r>
            <a:r>
              <a:rPr lang="en-US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400 </a:t>
            </a:r>
            <a: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บาทต่อ บริการ </a:t>
            </a:r>
            <a:r>
              <a:rPr lang="en-US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ชุดบริการ ประกอบด้วย  การนวด ประคบ การนึ่ง การนาบ การทับหม้อเกลือ การอบสมุนไพร การเข้ากระโจม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และคำแนะนำการปฏิบัติตัวหลังคลอด 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7220" y="241255"/>
            <a:ext cx="592935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บริการฟื้นฟูสุขภาพแม่หลังคลอด</a:t>
            </a:r>
            <a:endParaRPr lang="en-US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11"/>
          <p:cNvSpPr/>
          <p:nvPr/>
        </p:nvSpPr>
        <p:spPr>
          <a:xfrm>
            <a:off x="3929058" y="2071678"/>
            <a:ext cx="928694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สี่เหลี่ยมผืนผ้า 3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rgbClr val="0066FF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1" u="none" strike="noStrike" kern="1200" cap="none" spc="50" normalizeH="0" baseline="0" noProof="0" dirty="0">
                <a:ln w="11430"/>
                <a:solidFill>
                  <a:srgbClr val="FF99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               </a:t>
            </a:r>
            <a:endParaRPr kumimoji="0" lang="th-TH" sz="6600" b="1" i="0" u="none" strike="noStrike" kern="1200" cap="none" spc="50" normalizeH="0" baseline="0" noProof="0" dirty="0">
              <a:ln w="11430"/>
              <a:solidFill>
                <a:srgbClr val="FF99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grpSp>
        <p:nvGrpSpPr>
          <p:cNvPr id="3" name="กลุ่ม 7"/>
          <p:cNvGrpSpPr>
            <a:grpSpLocks/>
          </p:cNvGrpSpPr>
          <p:nvPr/>
        </p:nvGrpSpPr>
        <p:grpSpPr bwMode="auto">
          <a:xfrm>
            <a:off x="176882" y="214313"/>
            <a:ext cx="2571750" cy="747712"/>
            <a:chOff x="1071538" y="214290"/>
            <a:chExt cx="2571736" cy="747225"/>
          </a:xfrm>
        </p:grpSpPr>
        <p:pic>
          <p:nvPicPr>
            <p:cNvPr id="4" name="รูปภาพ 4" descr="สปสช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28783" y="214290"/>
              <a:ext cx="1714491" cy="7472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" name="รูปภาพ 6" descr="head[1]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71538" y="214290"/>
              <a:ext cx="857255" cy="7384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500034" y="1428736"/>
            <a:ext cx="8072494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จัดสรรให้หน่วยบริการที่สั่งจ่ายยาสมุนไพรในบัญชียาหลักแห่งชาติ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ตัวยึดเนื้อหา 2"/>
          <p:cNvSpPr>
            <a:spLocks/>
          </p:cNvSpPr>
          <p:nvPr/>
        </p:nvSpPr>
        <p:spPr bwMode="auto">
          <a:xfrm>
            <a:off x="214282" y="2928934"/>
            <a:ext cx="8643998" cy="307183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1001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h-TH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ร้อยละ </a:t>
            </a:r>
            <a:r>
              <a:rPr lang="en-US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90 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สั่งจ่ายยา 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รายการ  คิดเป็น 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คะแนน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ร้อยละ </a:t>
            </a:r>
            <a:r>
              <a:rPr lang="en-US" sz="32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10 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กันไว้ปลายปี  เพื่อเป็นรางวัลสำหรับหน่วยบริการที่สั่งจ่ายยาสมุนไพรในบัญชียาหลักแห่งชาติ ทดแทนการใช้ยาแผนปัจจุบันตามกลุ่มอาการ (เช่น เพชรสังฆาต แทน ดา</a:t>
            </a:r>
            <a:r>
              <a:rPr lang="th-TH" sz="3200" b="1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ฟลอน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)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3630" y="241255"/>
            <a:ext cx="58860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th-TH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การสั่งจ่ายยาสมุนไพรในบัญชียาหลักแห่งชาติ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3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rgbClr val="0066FF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1" u="none" strike="noStrike" kern="1200" cap="none" spc="50" normalizeH="0" baseline="0" noProof="0" dirty="0">
                <a:ln w="11430"/>
                <a:solidFill>
                  <a:srgbClr val="FF99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                           </a:t>
            </a:r>
            <a:endParaRPr kumimoji="0" lang="th-TH" sz="6600" b="1" i="0" u="none" strike="noStrike" kern="1200" cap="none" spc="50" normalizeH="0" baseline="0" noProof="0" dirty="0">
              <a:ln w="11430"/>
              <a:solidFill>
                <a:srgbClr val="FF99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</p:txBody>
      </p:sp>
      <p:grpSp>
        <p:nvGrpSpPr>
          <p:cNvPr id="3" name="กลุ่ม 7"/>
          <p:cNvGrpSpPr>
            <a:grpSpLocks/>
          </p:cNvGrpSpPr>
          <p:nvPr/>
        </p:nvGrpSpPr>
        <p:grpSpPr bwMode="auto">
          <a:xfrm>
            <a:off x="357188" y="214313"/>
            <a:ext cx="2571750" cy="747712"/>
            <a:chOff x="1071538" y="214290"/>
            <a:chExt cx="2571736" cy="747225"/>
          </a:xfrm>
        </p:grpSpPr>
        <p:pic>
          <p:nvPicPr>
            <p:cNvPr id="4" name="รูปภาพ 4" descr="สปสช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28783" y="214290"/>
              <a:ext cx="1714491" cy="7472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5" name="รูปภาพ 6" descr="head[1]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71538" y="214290"/>
              <a:ext cx="857255" cy="7384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8" name="Rectangle 7"/>
          <p:cNvSpPr/>
          <p:nvPr/>
        </p:nvSpPr>
        <p:spPr>
          <a:xfrm>
            <a:off x="2943013" y="144059"/>
            <a:ext cx="60721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sz="54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จัดสรรให้หน่วยบริการประจำ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4274" name="ตัวยึดเนื้อหา 2"/>
          <p:cNvSpPr>
            <a:spLocks/>
          </p:cNvSpPr>
          <p:nvPr/>
        </p:nvSpPr>
        <p:spPr bwMode="auto">
          <a:xfrm>
            <a:off x="214282" y="1857364"/>
            <a:ext cx="8643998" cy="471490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1001">
            <a:schemeClr val="lt2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มีแพทย์แผนไทย/แพทย์แผนไทยประยุกต์ ปฏิบัติงานประจำผู้ช่วยแพทย์แผนไทยที่ผ่านการรับรองฯ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มี ชั่วโมงการทำงานอย่างน้อย</a:t>
            </a: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40 </a:t>
            </a: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ชม. /สัปดาห์) </a:t>
            </a:r>
          </a:p>
          <a:p>
            <a:pPr marL="742950" indent="-74295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มีการจัดตั้งคลินิกเวชกรรมเปิดบริการ นวด อบ ประคบ มีการใช้ยาสมุนไพร </a:t>
            </a: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10 </a:t>
            </a: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รายการ </a:t>
            </a:r>
          </a:p>
          <a:p>
            <a:pPr marL="742950" indent="-74295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ณ หน่วยบริการประจำ </a:t>
            </a:r>
            <a:endParaRPr lang="en-US" sz="2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742950" indent="-74295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มีแผนการทำงานร่วมกันกับหน่วยบริการปฐมภูมิในพื้นที่ (มีผลงานวิชาการ</a:t>
            </a: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R2R</a:t>
            </a:r>
            <a:endParaRPr lang="th-TH" sz="2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742950" indent="-74295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อย่างน้อย </a:t>
            </a: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เรื่อง)</a:t>
            </a:r>
            <a:endParaRPr lang="th-TH" sz="24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marL="742950" marR="0" lvl="0" indent="-7429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มีการกระจายยาสมุนไพรไป รพ.สต.อย่างน้อย </a:t>
            </a: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รายการ</a:t>
            </a:r>
          </a:p>
          <a:p>
            <a:pPr marL="742950" marR="0" lvl="0" indent="-7429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5. </a:t>
            </a: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มีการจัดสรรค่าบริการแพทย์แผนไทยไปยังหน่วยบริการปฐมภูมิตามผลงานบริการของหน่วยบริการ</a:t>
            </a:r>
          </a:p>
          <a:p>
            <a:pPr marL="742950" marR="0" lvl="0" indent="-7429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ปฐมภูมินั้น (ย้อนหลังตั้งแต่ปี </a:t>
            </a: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55 </a:t>
            </a: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เป็นต้นไป)</a:t>
            </a:r>
          </a:p>
          <a:p>
            <a:pPr marL="742950" marR="0" lvl="0" indent="-7429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6. </a:t>
            </a: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ผ่านเกณฑ์มาตรฐานงานบริการการแพทย์แผนไทยและมาตรฐานการนวดไทย ของ</a:t>
            </a:r>
            <a:r>
              <a:rPr lang="th-TH" sz="2400" b="1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กรมพัฒน์</a:t>
            </a: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ฯ</a:t>
            </a:r>
          </a:p>
          <a:p>
            <a:pPr marL="742950" marR="0" lvl="0" indent="-7429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th-TH" b="1" dirty="0" smtClean="0">
              <a:latin typeface="TH SarabunPSK" pitchFamily="34" charset="-34"/>
              <a:cs typeface="TH SarabunPSK" pitchFamily="34" charset="-34"/>
            </a:endParaRPr>
          </a:p>
          <a:p>
            <a:pPr marL="742950" marR="0" lvl="0" indent="-7429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lang="th-TH" sz="3600" b="1" dirty="0" smtClean="0">
              <a:latin typeface="TH SarabunPSK" pitchFamily="34" charset="-34"/>
            </a:endParaRPr>
          </a:p>
          <a:p>
            <a:pPr marL="742950" marR="0" lvl="0" indent="-74295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214422"/>
            <a:ext cx="4143404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600" dirty="0" smtClean="0">
                <a:latin typeface="TH SarabunPSK" pitchFamily="34" charset="-34"/>
                <a:cs typeface="TH SarabunPSK" pitchFamily="34" charset="-34"/>
              </a:rPr>
              <a:t>ตามหลักเกณฑ์ ดังนี้</a:t>
            </a:r>
            <a:endParaRPr lang="th-TH" sz="36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949</Words>
  <Application>Microsoft Office PowerPoint</Application>
  <PresentationFormat>On-screen Show (4:3)</PresentationFormat>
  <Paragraphs>203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Malada Tanasurat</dc:creator>
  <cp:lastModifiedBy>Malada Tanasurat</cp:lastModifiedBy>
  <cp:revision>158</cp:revision>
  <dcterms:created xsi:type="dcterms:W3CDTF">2012-08-08T06:26:48Z</dcterms:created>
  <dcterms:modified xsi:type="dcterms:W3CDTF">2012-11-21T09:02:39Z</dcterms:modified>
</cp:coreProperties>
</file>