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33" r:id="rId1"/>
  </p:sldMasterIdLst>
  <p:notesMasterIdLst>
    <p:notesMasterId r:id="rId23"/>
  </p:notesMasterIdLst>
  <p:handoutMasterIdLst>
    <p:handoutMasterId r:id="rId24"/>
  </p:handoutMasterIdLst>
  <p:sldIdLst>
    <p:sldId id="779" r:id="rId2"/>
    <p:sldId id="784" r:id="rId3"/>
    <p:sldId id="785" r:id="rId4"/>
    <p:sldId id="786" r:id="rId5"/>
    <p:sldId id="787" r:id="rId6"/>
    <p:sldId id="778" r:id="rId7"/>
    <p:sldId id="789" r:id="rId8"/>
    <p:sldId id="790" r:id="rId9"/>
    <p:sldId id="660" r:id="rId10"/>
    <p:sldId id="795" r:id="rId11"/>
    <p:sldId id="792" r:id="rId12"/>
    <p:sldId id="796" r:id="rId13"/>
    <p:sldId id="793" r:id="rId14"/>
    <p:sldId id="794" r:id="rId15"/>
    <p:sldId id="797" r:id="rId16"/>
    <p:sldId id="798" r:id="rId17"/>
    <p:sldId id="773" r:id="rId18"/>
    <p:sldId id="801" r:id="rId19"/>
    <p:sldId id="799" r:id="rId20"/>
    <p:sldId id="800" r:id="rId21"/>
    <p:sldId id="803" r:id="rId22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CCFF"/>
    <a:srgbClr val="FFFFCC"/>
    <a:srgbClr val="333300"/>
    <a:srgbClr val="66FF99"/>
    <a:srgbClr val="FFCC99"/>
    <a:srgbClr val="FFFF99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96" autoAdjust="0"/>
    <p:restoredTop sz="95161" autoAdjust="0"/>
  </p:normalViewPr>
  <p:slideViewPr>
    <p:cSldViewPr snapToGrid="0">
      <p:cViewPr>
        <p:scale>
          <a:sx n="66" d="100"/>
          <a:sy n="66" d="100"/>
        </p:scale>
        <p:origin x="-132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3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D7E7F0D-78A9-4B02-AEE5-69E6D8C400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4137"/>
            <a:ext cx="5439987" cy="44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C06767B-336A-46D9-A560-28206BAA04D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06767B-336A-46D9-A560-28206BAA04D6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เขตไม่ต้องการให้จังหวัดรู้ตัวเลข การคำนวณเป็นเรื่องภายใน</a:t>
            </a:r>
          </a:p>
          <a:p>
            <a:r>
              <a:rPr lang="th-TH" dirty="0" smtClean="0"/>
              <a:t>ในส่วน</a:t>
            </a:r>
            <a:r>
              <a:rPr lang="th-TH" baseline="0" dirty="0" smtClean="0"/>
              <a:t> </a:t>
            </a:r>
            <a:r>
              <a:rPr lang="en-US" baseline="0" dirty="0" smtClean="0"/>
              <a:t>80% </a:t>
            </a:r>
            <a:r>
              <a:rPr lang="th-TH" baseline="0" dirty="0" smtClean="0"/>
              <a:t>เกณฑ์การจัดสรรลงจังหวัด ให้แต่ละเขต เป็นแบบปี</a:t>
            </a:r>
            <a:r>
              <a:rPr lang="en-US" baseline="0" dirty="0" smtClean="0"/>
              <a:t>55</a:t>
            </a:r>
            <a:r>
              <a:rPr lang="th-TH" baseline="0" dirty="0" smtClean="0"/>
              <a:t> </a:t>
            </a:r>
          </a:p>
          <a:p>
            <a:r>
              <a:rPr lang="th-TH" baseline="0" dirty="0" smtClean="0"/>
              <a:t>เขียนคู่มืองบ สส.ทั้งก้อน ให้บูรณการได้ในระดับเขต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06767B-336A-46D9-A560-28206BAA04D6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เขตไม่ต้องการให้จังหวัดรู้ตัวเลข การคำนวณเป็นเรื่องภายใน</a:t>
            </a:r>
          </a:p>
          <a:p>
            <a:r>
              <a:rPr lang="th-TH" dirty="0" smtClean="0"/>
              <a:t>ในส่วน</a:t>
            </a:r>
            <a:r>
              <a:rPr lang="th-TH" baseline="0" dirty="0" smtClean="0"/>
              <a:t> </a:t>
            </a:r>
            <a:r>
              <a:rPr lang="en-US" baseline="0" dirty="0" smtClean="0"/>
              <a:t>80% </a:t>
            </a:r>
            <a:r>
              <a:rPr lang="th-TH" baseline="0" dirty="0" smtClean="0"/>
              <a:t>เกณฑ์การจัดสรรลงจังหวัด ให้แต่ละเขต เป็นแบบปี</a:t>
            </a:r>
            <a:r>
              <a:rPr lang="en-US" baseline="0" dirty="0" smtClean="0"/>
              <a:t>55</a:t>
            </a:r>
            <a:r>
              <a:rPr lang="th-TH" baseline="0" dirty="0" smtClean="0"/>
              <a:t> </a:t>
            </a:r>
          </a:p>
          <a:p>
            <a:r>
              <a:rPr lang="th-TH" baseline="0" dirty="0" smtClean="0"/>
              <a:t>เขียนคู่มืองบ สส.ทั้งก้อน ให้บูรณการได้ในระดับเขต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06767B-336A-46D9-A560-28206BAA04D6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12875"/>
            <a:ext cx="9144000" cy="30241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15888"/>
            <a:ext cx="2808287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5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2592388"/>
          </a:xfrm>
        </p:spPr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785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fld id="{BDD1085B-8BB0-48EB-B127-BEC22067FD08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ahoma" pitchFamily="34" charset="0"/>
              </a:defRPr>
            </a:lvl1pPr>
          </a:lstStyle>
          <a:p>
            <a:pPr>
              <a:defRPr/>
            </a:pPr>
            <a:fld id="{8B0A47EE-E279-44A0-85F8-6BC911B09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B9F2-18D6-41F3-8F95-52E072D62381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08F6-4009-488E-B49B-0D4C58196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F66-DE3C-415F-9CAC-9CF4A203F1ED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9DAC8-613B-4678-AB3D-807FB4EC5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059B-7FC7-4826-B87E-7A2C4EB9E4F3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32BC-8847-4B9D-A8AC-DC08DB36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01863-760B-4793-8AE8-4892DAFF54D8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5EF05-7D37-401A-AC0E-B4C86AB32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E0EE-0C2C-4B9B-A999-017F9C2BF0DC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867E2-76E0-4787-A723-9B3151E65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388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8094-BE7C-4780-8D04-E26D6F816009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B5C9-D831-478B-A683-EA466763B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ชื่อเรื่อ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8" name="Rectangle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th-TH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13D9-35B1-4BEF-AD67-CD292E6B1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36BF-B9DC-4D8C-9AC7-4B127DB43437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5C117-C4DD-429E-8092-D704A49F3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6C981-0B75-422C-9C8C-FD3C4DBCF6EF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21124-B8A9-472D-8212-386A32AF8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37D7-A9D7-4B35-BFAF-9002B216873B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21CD1-6D7B-4A60-806A-8BEF79469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6057F-EF54-4D25-8A31-A259F524A349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D0591-19AB-47B5-9860-CF573D579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CFAB6-17C8-4103-8C97-154F821453E0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E0C2-B2C2-4FB2-BEEC-2DF727BD7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B188-399D-49BC-B64B-DD184B8285CC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0F5A-7E81-432A-B356-AA47EC013F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A32EF-962A-4976-A295-96C06F04BE25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FCB3-E577-47B4-B0DA-B3160B485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EA8E4-26C0-4618-A65F-42D207735661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2B14C-9117-4901-ACE6-F815AC542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8575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784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C02C2DC-E4E0-481C-A656-668E20B9072E}" type="datetime1">
              <a:rPr lang="th-TH"/>
              <a:pPr>
                <a:defRPr/>
              </a:pPr>
              <a:t>22/11/55</a:t>
            </a:fld>
            <a:endParaRPr lang="en-US"/>
          </a:p>
        </p:txBody>
      </p:sp>
      <p:sp>
        <p:nvSpPr>
          <p:cNvPr id="784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4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rgbClr val="0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2FE1592-E4EF-4C8B-99E5-686432DD90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24800" y="76200"/>
            <a:ext cx="117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019" r:id="rId1"/>
    <p:sldLayoutId id="2147488005" r:id="rId2"/>
    <p:sldLayoutId id="2147488006" r:id="rId3"/>
    <p:sldLayoutId id="2147488007" r:id="rId4"/>
    <p:sldLayoutId id="2147488008" r:id="rId5"/>
    <p:sldLayoutId id="2147488009" r:id="rId6"/>
    <p:sldLayoutId id="2147488010" r:id="rId7"/>
    <p:sldLayoutId id="2147488011" r:id="rId8"/>
    <p:sldLayoutId id="2147488012" r:id="rId9"/>
    <p:sldLayoutId id="2147488013" r:id="rId10"/>
    <p:sldLayoutId id="2147488014" r:id="rId11"/>
    <p:sldLayoutId id="2147488015" r:id="rId12"/>
    <p:sldLayoutId id="2147488016" r:id="rId13"/>
    <p:sldLayoutId id="2147488017" r:id="rId14"/>
    <p:sldLayoutId id="2147488018" r:id="rId15"/>
    <p:sldLayoutId id="2147488020" r:id="rId16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1" y="1628775"/>
            <a:ext cx="9144000" cy="2592388"/>
          </a:xfrm>
        </p:spPr>
        <p:txBody>
          <a:bodyPr/>
          <a:lstStyle/>
          <a:p>
            <a:r>
              <a:rPr lang="th-TH" sz="4000" dirty="0" smtClean="0"/>
              <a:t>กรอบการบริหารค่าใช้จ่าย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dirty="0" smtClean="0"/>
              <a:t>ทันตก</a:t>
            </a:r>
            <a:r>
              <a:rPr lang="th-TH" dirty="0" err="1" smtClean="0"/>
              <a:t>รรม</a:t>
            </a:r>
            <a:r>
              <a:rPr lang="th-TH" dirty="0" smtClean="0"/>
              <a:t>ส่งเสริมป้องกันและทันตก</a:t>
            </a:r>
            <a:r>
              <a:rPr lang="th-TH" dirty="0" err="1" smtClean="0"/>
              <a:t>รรม</a:t>
            </a:r>
            <a:r>
              <a:rPr lang="th-TH" dirty="0" smtClean="0"/>
              <a:t>ประดิษฐ์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ปี </a:t>
            </a:r>
            <a:r>
              <a:rPr lang="en-US" dirty="0" smtClean="0"/>
              <a:t>2556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2" name="ตัวยึดข้อความ 1"/>
          <p:cNvSpPr>
            <a:spLocks noGrp="1"/>
          </p:cNvSpPr>
          <p:nvPr>
            <p:ph type="subTitle" idx="1"/>
          </p:nvPr>
        </p:nvSpPr>
        <p:spPr>
          <a:xfrm>
            <a:off x="1371600" y="5348502"/>
            <a:ext cx="6400800" cy="914400"/>
          </a:xfrm>
        </p:spPr>
        <p:txBody>
          <a:bodyPr anchor="ctr"/>
          <a:lstStyle/>
          <a:p>
            <a:r>
              <a:rPr lang="th-TH" dirty="0" smtClean="0"/>
              <a:t>กองทุนทันตก</a:t>
            </a:r>
            <a:r>
              <a:rPr lang="th-TH" dirty="0" err="1" smtClean="0"/>
              <a:t>รรม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23 </a:t>
            </a:r>
            <a:r>
              <a:rPr lang="th-TH" dirty="0" smtClean="0">
                <a:solidFill>
                  <a:srgbClr val="FF0000"/>
                </a:solidFill>
              </a:rPr>
              <a:t>พฤศจิกายน </a:t>
            </a:r>
            <a:r>
              <a:rPr lang="en-US" dirty="0" smtClean="0">
                <a:solidFill>
                  <a:srgbClr val="FF0000"/>
                </a:solidFill>
              </a:rPr>
              <a:t>2555 </a:t>
            </a:r>
            <a:r>
              <a:rPr lang="th-TH" dirty="0" smtClean="0"/>
              <a:t>(พระนครศรีอยุธยา)</a:t>
            </a:r>
            <a:endParaRPr lang="th-TH" dirty="0"/>
          </a:p>
        </p:txBody>
      </p:sp>
      <p:pic>
        <p:nvPicPr>
          <p:cNvPr id="4" name="Picture 8" descr="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027" y="4642757"/>
            <a:ext cx="180498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571625" y="500063"/>
            <a:ext cx="7018338" cy="6500812"/>
            <a:chOff x="1892" y="1829"/>
            <a:chExt cx="8935" cy="10238"/>
          </a:xfrm>
        </p:grpSpPr>
        <p:sp>
          <p:nvSpPr>
            <p:cNvPr id="29704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892" y="1829"/>
              <a:ext cx="8935" cy="10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AutoShape 18"/>
            <p:cNvSpPr>
              <a:spLocks noChangeArrowheads="1"/>
            </p:cNvSpPr>
            <p:nvPr/>
          </p:nvSpPr>
          <p:spPr bwMode="auto">
            <a:xfrm>
              <a:off x="2027" y="6007"/>
              <a:ext cx="7379" cy="162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6" name="Text Box 17"/>
            <p:cNvSpPr txBox="1">
              <a:spLocks noChangeArrowheads="1"/>
            </p:cNvSpPr>
            <p:nvPr/>
          </p:nvSpPr>
          <p:spPr bwMode="auto">
            <a:xfrm>
              <a:off x="8912" y="5767"/>
              <a:ext cx="109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782" tIns="43891" rIns="87782" bIns="43891"/>
            <a:lstStyle/>
            <a:p>
              <a:pPr eaLnBrk="0" hangingPunct="0"/>
              <a:r>
                <a:rPr lang="th-TH" sz="1400" dirty="0">
                  <a:solidFill>
                    <a:srgbClr val="000000"/>
                  </a:solidFill>
                  <a:latin typeface="Angsana New" pitchFamily="18" charset="-34"/>
                  <a:cs typeface="Times New Roman" pitchFamily="18" charset="0"/>
                </a:rPr>
                <a:t>ปรับแผน</a:t>
              </a:r>
              <a:endParaRPr lang="th-TH" sz="1800" dirty="0"/>
            </a:p>
          </p:txBody>
        </p:sp>
        <p:sp>
          <p:nvSpPr>
            <p:cNvPr id="29707" name="Text Box 16"/>
            <p:cNvSpPr txBox="1">
              <a:spLocks noChangeArrowheads="1"/>
            </p:cNvSpPr>
            <p:nvPr/>
          </p:nvSpPr>
          <p:spPr bwMode="auto">
            <a:xfrm>
              <a:off x="2866" y="6100"/>
              <a:ext cx="5685" cy="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7782" tIns="43891" rIns="87782" bIns="43891">
              <a:spAutoFit/>
            </a:bodyPr>
            <a:lstStyle/>
            <a:p>
              <a:pPr algn="ctr" eaLnBrk="0" hangingPunct="0"/>
              <a:r>
                <a:rPr lang="th-TH" sz="1500" dirty="0" err="1">
                  <a:latin typeface="+mn-lt"/>
                  <a:cs typeface="Times New Roman" pitchFamily="18" charset="0"/>
                </a:rPr>
                <a:t>สปสช.</a:t>
              </a:r>
              <a:r>
                <a:rPr lang="th-TH" sz="1500" dirty="0">
                  <a:latin typeface="+mn-lt"/>
                  <a:cs typeface="Times New Roman" pitchFamily="18" charset="0"/>
                </a:rPr>
                <a:t> สาขาจังหวัดส่งแผนงาน/โครงการให้คณะทำงาน</a:t>
              </a:r>
              <a:r>
                <a:rPr lang="th-TH" sz="1500" dirty="0" err="1">
                  <a:latin typeface="+mn-lt"/>
                  <a:cs typeface="Times New Roman" pitchFamily="18" charset="0"/>
                </a:rPr>
                <a:t>ทันต</a:t>
              </a:r>
              <a:r>
                <a:rPr lang="th-TH" sz="1500" dirty="0">
                  <a:latin typeface="+mn-lt"/>
                  <a:cs typeface="Times New Roman" pitchFamily="18" charset="0"/>
                </a:rPr>
                <a:t>สาธารณสุขระดับ </a:t>
              </a:r>
              <a:r>
                <a:rPr lang="th-TH" sz="1500" dirty="0" err="1">
                  <a:latin typeface="+mn-lt"/>
                  <a:cs typeface="Times New Roman" pitchFamily="18" charset="0"/>
                </a:rPr>
                <a:t>สปสช.</a:t>
              </a:r>
              <a:r>
                <a:rPr lang="th-TH" sz="1500" dirty="0">
                  <a:latin typeface="+mn-lt"/>
                  <a:cs typeface="Times New Roman" pitchFamily="18" charset="0"/>
                </a:rPr>
                <a:t>เขต พิจารณา</a:t>
              </a:r>
              <a:endParaRPr lang="en-US" sz="1500" dirty="0">
                <a:latin typeface="+mn-lt"/>
              </a:endParaRPr>
            </a:p>
            <a:p>
              <a:pPr algn="ctr" eaLnBrk="0" hangingPunct="0"/>
              <a:r>
                <a:rPr lang="th-TH" sz="1500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(ประมาณ ธันวาคม </a:t>
              </a:r>
              <a:r>
                <a:rPr lang="en-US" sz="1500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2555</a:t>
              </a:r>
              <a:r>
                <a:rPr lang="th-TH" sz="1500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)</a:t>
              </a:r>
              <a:endParaRPr lang="th-TH" sz="1500" dirty="0">
                <a:latin typeface="+mn-lt"/>
              </a:endParaRPr>
            </a:p>
          </p:txBody>
        </p:sp>
        <p:sp>
          <p:nvSpPr>
            <p:cNvPr id="29708" name="Line 15"/>
            <p:cNvSpPr>
              <a:spLocks noChangeShapeType="1"/>
            </p:cNvSpPr>
            <p:nvPr/>
          </p:nvSpPr>
          <p:spPr bwMode="auto">
            <a:xfrm flipH="1">
              <a:off x="9092" y="4852"/>
              <a:ext cx="36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AutoShape 14"/>
            <p:cNvSpPr>
              <a:spLocks noChangeArrowheads="1"/>
            </p:cNvSpPr>
            <p:nvPr/>
          </p:nvSpPr>
          <p:spPr bwMode="auto">
            <a:xfrm>
              <a:off x="2411" y="3937"/>
              <a:ext cx="6661" cy="1800"/>
            </a:xfrm>
            <a:prstGeom prst="flowChartProcess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0" name="Text Box 13"/>
            <p:cNvSpPr txBox="1">
              <a:spLocks noChangeArrowheads="1"/>
            </p:cNvSpPr>
            <p:nvPr/>
          </p:nvSpPr>
          <p:spPr bwMode="auto">
            <a:xfrm>
              <a:off x="2672" y="4036"/>
              <a:ext cx="6194" cy="16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500" dirty="0" err="1">
                  <a:latin typeface="+mj-lt"/>
                  <a:cs typeface="Tahoma" pitchFamily="34" charset="0"/>
                </a:rPr>
                <a:t>สปสช</a:t>
              </a:r>
              <a:r>
                <a:rPr lang="th-TH" sz="1500" dirty="0">
                  <a:latin typeface="+mj-lt"/>
                  <a:cs typeface="Tahoma" pitchFamily="34" charset="0"/>
                </a:rPr>
                <a:t> สาขาจังหวัดจัดทำแผนงาน/โครงการ โดยคณะกรรมการพัฒนาระบบบริการสุขภาพช่องปากระดับจังหวัดทั้งนี้ควรคำนึงถึงการมีส่วนร่วมของหน่วยบริการ และองค์กรอื่น </a:t>
              </a:r>
              <a:endParaRPr lang="en-US" sz="1500" dirty="0">
                <a:latin typeface="+mj-lt"/>
                <a:cs typeface="Times New Roman" pitchFamily="18" charset="0"/>
              </a:endParaRPr>
            </a:p>
            <a:p>
              <a:pPr algn="ctr" eaLnBrk="0" hangingPunct="0"/>
              <a:r>
                <a:rPr lang="th-TH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(ประมาณพฤศจิกายน-ธันวาคม </a:t>
              </a:r>
              <a:r>
                <a:rPr lang="en-US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2555</a:t>
              </a:r>
              <a:r>
                <a:rPr lang="th-TH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r>
                <a:rPr lang="th-TH" sz="16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48140" name="AutoShape 12"/>
            <p:cNvSpPr>
              <a:spLocks noChangeArrowheads="1"/>
            </p:cNvSpPr>
            <p:nvPr/>
          </p:nvSpPr>
          <p:spPr bwMode="auto">
            <a:xfrm>
              <a:off x="2373" y="8287"/>
              <a:ext cx="6659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732" y="8347"/>
              <a:ext cx="6180" cy="1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400" dirty="0" err="1">
                  <a:latin typeface="Angsana New" pitchFamily="18" charset="-34"/>
                  <a:cs typeface="Times New Roman" pitchFamily="18" charset="0"/>
                </a:rPr>
                <a:t>สปสช.</a:t>
              </a:r>
              <a:r>
                <a:rPr lang="th-TH" sz="1400" dirty="0">
                  <a:latin typeface="Angsana New" pitchFamily="18" charset="-34"/>
                  <a:cs typeface="Times New Roman" pitchFamily="18" charset="0"/>
                </a:rPr>
                <a:t>เขต แจ้งแผนงาน /โครงการ และยืนยันวงเงินที่จะจัดสรรของแต่ละจังหวัดให้ </a:t>
              </a:r>
              <a:r>
                <a:rPr lang="th-TH" sz="1400" dirty="0" err="1">
                  <a:latin typeface="Angsana New" pitchFamily="18" charset="-34"/>
                  <a:cs typeface="Times New Roman" pitchFamily="18" charset="0"/>
                </a:rPr>
                <a:t>สปสช.</a:t>
              </a:r>
              <a:r>
                <a:rPr lang="th-TH" sz="1400" dirty="0">
                  <a:latin typeface="Angsana New" pitchFamily="18" charset="-34"/>
                  <a:cs typeface="Times New Roman" pitchFamily="18" charset="0"/>
                </a:rPr>
                <a:t> โดยกองทุนทันตก</a:t>
              </a:r>
              <a:r>
                <a:rPr lang="th-TH" sz="1400" dirty="0" err="1">
                  <a:latin typeface="Angsana New" pitchFamily="18" charset="-34"/>
                  <a:cs typeface="Times New Roman" pitchFamily="18" charset="0"/>
                </a:rPr>
                <a:t>รรม</a:t>
              </a:r>
              <a:r>
                <a:rPr lang="th-TH" sz="1400" dirty="0">
                  <a:latin typeface="Angsana New" pitchFamily="18" charset="-34"/>
                  <a:cs typeface="Times New Roman" pitchFamily="18" charset="0"/>
                </a:rPr>
                <a:t>เพื่อโอนงบประมาณ</a:t>
              </a:r>
              <a:endParaRPr lang="en-US" sz="1400" dirty="0">
                <a:latin typeface="Angsana New" pitchFamily="18" charset="-34"/>
              </a:endParaRPr>
            </a:p>
            <a:p>
              <a:pPr algn="ctr" eaLnBrk="0" hangingPunct="0"/>
              <a:r>
                <a:rPr lang="th-TH" sz="1400" dirty="0">
                  <a:solidFill>
                    <a:srgbClr val="FF0000"/>
                  </a:solidFill>
                  <a:latin typeface="Angsana New" pitchFamily="18" charset="-34"/>
                  <a:cs typeface="Times New Roman" pitchFamily="18" charset="0"/>
                </a:rPr>
                <a:t>(</a:t>
              </a:r>
              <a:r>
                <a:rPr lang="th-TH" sz="14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ประมาณ ธันวาคม </a:t>
              </a:r>
              <a:r>
                <a:rPr lang="en-US" sz="14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2555</a:t>
              </a:r>
              <a:r>
                <a:rPr lang="th-TH" sz="1400" dirty="0">
                  <a:solidFill>
                    <a:srgbClr val="FF0000"/>
                  </a:solidFill>
                  <a:latin typeface="Angsana New" pitchFamily="18" charset="-34"/>
                  <a:cs typeface="Times New Roman" pitchFamily="18" charset="0"/>
                </a:rPr>
                <a:t>)</a:t>
              </a:r>
              <a:endParaRPr lang="th-TH" sz="1400" dirty="0">
                <a:latin typeface="Angsana New" pitchFamily="18" charset="-34"/>
              </a:endParaRPr>
            </a:p>
          </p:txBody>
        </p:sp>
        <p:sp>
          <p:nvSpPr>
            <p:cNvPr id="48138" name="AutoShape 10"/>
            <p:cNvSpPr>
              <a:spLocks noChangeArrowheads="1"/>
            </p:cNvSpPr>
            <p:nvPr/>
          </p:nvSpPr>
          <p:spPr bwMode="auto">
            <a:xfrm>
              <a:off x="2597" y="10237"/>
              <a:ext cx="6659" cy="14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4" name="Text Box 9"/>
            <p:cNvSpPr txBox="1">
              <a:spLocks noChangeArrowheads="1"/>
            </p:cNvSpPr>
            <p:nvPr/>
          </p:nvSpPr>
          <p:spPr bwMode="auto">
            <a:xfrm>
              <a:off x="2790" y="10310"/>
              <a:ext cx="5940" cy="1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600" dirty="0" err="1">
                  <a:latin typeface="Tahoma" pitchFamily="34" charset="0"/>
                  <a:cs typeface="Tahoma" pitchFamily="34" charset="0"/>
                </a:rPr>
                <a:t>สปสช.</a:t>
              </a:r>
              <a:r>
                <a:rPr lang="th-TH" sz="1600" dirty="0">
                  <a:latin typeface="Tahoma" pitchFamily="34" charset="0"/>
                  <a:cs typeface="Tahoma" pitchFamily="34" charset="0"/>
                </a:rPr>
                <a:t> โดยกองทุนทันตก</a:t>
              </a:r>
              <a:r>
                <a:rPr lang="th-TH" sz="1600" dirty="0" err="1">
                  <a:latin typeface="Tahoma" pitchFamily="34" charset="0"/>
                  <a:cs typeface="Tahoma" pitchFamily="34" charset="0"/>
                </a:rPr>
                <a:t>รรม</a:t>
              </a:r>
              <a:r>
                <a:rPr lang="th-TH" sz="1600" dirty="0">
                  <a:latin typeface="Tahoma" pitchFamily="34" charset="0"/>
                  <a:cs typeface="Tahoma" pitchFamily="34" charset="0"/>
                </a:rPr>
                <a:t> โอนงบประมาณ ตรงไปที่ </a:t>
              </a:r>
              <a:r>
                <a:rPr lang="th-TH" sz="1600" dirty="0" err="1">
                  <a:latin typeface="Tahoma" pitchFamily="34" charset="0"/>
                  <a:cs typeface="Tahoma" pitchFamily="34" charset="0"/>
                </a:rPr>
                <a:t>สปสช.</a:t>
              </a:r>
              <a:r>
                <a:rPr lang="th-TH" sz="1600" dirty="0">
                  <a:latin typeface="Tahoma" pitchFamily="34" charset="0"/>
                  <a:cs typeface="Tahoma" pitchFamily="34" charset="0"/>
                </a:rPr>
                <a:t>สาขาจังหวัด </a:t>
              </a:r>
              <a:endParaRPr lang="en-US" sz="1600" dirty="0">
                <a:latin typeface="Tahoma" pitchFamily="34" charset="0"/>
                <a:cs typeface="Tahoma" pitchFamily="34" charset="0"/>
              </a:endParaRPr>
            </a:p>
            <a:p>
              <a:pPr algn="ctr" eaLnBrk="0" hangingPunct="0"/>
              <a:r>
                <a:rPr lang="th-TH" sz="16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(ประมาณ มกราคม </a:t>
              </a:r>
              <a:r>
                <a:rPr lang="en-US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2556</a:t>
              </a:r>
              <a:r>
                <a:rPr lang="th-TH" sz="16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en-US" sz="1600" dirty="0">
                <a:latin typeface="Tahoma" pitchFamily="34" charset="0"/>
                <a:cs typeface="Tahoma" pitchFamily="34" charset="0"/>
              </a:endParaRPr>
            </a:p>
            <a:p>
              <a:pPr eaLnBrk="0" hangingPunct="0"/>
              <a:endParaRPr lang="en-US" dirty="0"/>
            </a:p>
          </p:txBody>
        </p:sp>
        <p:sp>
          <p:nvSpPr>
            <p:cNvPr id="29715" name="Line 8"/>
            <p:cNvSpPr>
              <a:spLocks noChangeShapeType="1"/>
            </p:cNvSpPr>
            <p:nvPr/>
          </p:nvSpPr>
          <p:spPr bwMode="auto">
            <a:xfrm>
              <a:off x="5732" y="34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7"/>
            <p:cNvSpPr>
              <a:spLocks noChangeShapeType="1"/>
            </p:cNvSpPr>
            <p:nvPr/>
          </p:nvSpPr>
          <p:spPr bwMode="auto">
            <a:xfrm>
              <a:off x="5717" y="5722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6"/>
            <p:cNvSpPr>
              <a:spLocks noChangeShapeType="1"/>
            </p:cNvSpPr>
            <p:nvPr/>
          </p:nvSpPr>
          <p:spPr bwMode="auto">
            <a:xfrm>
              <a:off x="5702" y="7672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5"/>
            <p:cNvSpPr>
              <a:spLocks noChangeShapeType="1"/>
            </p:cNvSpPr>
            <p:nvPr/>
          </p:nvSpPr>
          <p:spPr bwMode="auto">
            <a:xfrm>
              <a:off x="5702" y="97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AutoShape 4"/>
            <p:cNvSpPr>
              <a:spLocks noChangeArrowheads="1"/>
            </p:cNvSpPr>
            <p:nvPr/>
          </p:nvSpPr>
          <p:spPr bwMode="auto">
            <a:xfrm>
              <a:off x="2329" y="2167"/>
              <a:ext cx="6839" cy="1440"/>
            </a:xfrm>
            <a:prstGeom prst="flowChartProcess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0" name="Text Box 3"/>
            <p:cNvSpPr txBox="1">
              <a:spLocks noChangeArrowheads="1"/>
            </p:cNvSpPr>
            <p:nvPr/>
          </p:nvSpPr>
          <p:spPr bwMode="auto">
            <a:xfrm>
              <a:off x="2334" y="2207"/>
              <a:ext cx="6852" cy="7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500" dirty="0" err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สปสช.</a:t>
              </a:r>
              <a:r>
                <a:rPr lang="th-TH" sz="15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โดยกองทุนทันตก</a:t>
              </a:r>
              <a:r>
                <a:rPr lang="th-TH" sz="1500" dirty="0" err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รรม</a:t>
              </a:r>
              <a:r>
                <a:rPr lang="th-TH" sz="15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แจ้งจัดสรรวงเงินตามรายหัวประชากรทุก</a:t>
              </a:r>
              <a:r>
                <a:rPr lang="th-TH" sz="1500" dirty="0" smtClean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สิทธิ(</a:t>
              </a:r>
              <a:r>
                <a:rPr lang="th-TH" sz="15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ระดับจังหวัด) แก่ </a:t>
              </a:r>
              <a:r>
                <a:rPr lang="th-TH" sz="1500" dirty="0" err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สปสช</a:t>
              </a:r>
              <a:r>
                <a:rPr lang="th-TH" sz="15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 สาขาจังหวัด ผ่าน </a:t>
              </a:r>
              <a:r>
                <a:rPr lang="th-TH" sz="1500" dirty="0" err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สปสช.</a:t>
              </a:r>
              <a:r>
                <a:rPr lang="th-TH" sz="15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เขต </a:t>
              </a:r>
              <a:endParaRPr lang="en-US" sz="1500" dirty="0">
                <a:latin typeface="+mn-lt"/>
              </a:endParaRPr>
            </a:p>
            <a:p>
              <a:pPr algn="ctr" eaLnBrk="0" hangingPunct="0"/>
              <a:r>
                <a:rPr lang="th-TH" sz="1500" dirty="0">
                  <a:solidFill>
                    <a:srgbClr val="FF0000"/>
                  </a:solidFill>
                  <a:latin typeface="+mn-lt"/>
                  <a:cs typeface="Tahoma" pitchFamily="34" charset="0"/>
                </a:rPr>
                <a:t>(ประมาณ ตุลาคม </a:t>
              </a:r>
              <a:r>
                <a:rPr lang="en-US" sz="1500" dirty="0">
                  <a:solidFill>
                    <a:srgbClr val="FF0000"/>
                  </a:solidFill>
                  <a:latin typeface="+mn-lt"/>
                  <a:cs typeface="Tahoma" pitchFamily="34" charset="0"/>
                </a:rPr>
                <a:t>2555</a:t>
              </a:r>
              <a:r>
                <a:rPr lang="th-TH" sz="1500" dirty="0">
                  <a:solidFill>
                    <a:srgbClr val="FF0000"/>
                  </a:solidFill>
                  <a:latin typeface="+mn-lt"/>
                  <a:cs typeface="Tahoma" pitchFamily="34" charset="0"/>
                </a:rPr>
                <a:t>)</a:t>
              </a:r>
              <a:endParaRPr lang="en-US" sz="1500" dirty="0">
                <a:latin typeface="+mn-lt"/>
                <a:cs typeface="Tahoma" pitchFamily="34" charset="0"/>
              </a:endParaRPr>
            </a:p>
            <a:p>
              <a:pPr eaLnBrk="0" hangingPunct="0"/>
              <a:endParaRPr lang="en-US" dirty="0"/>
            </a:p>
          </p:txBody>
        </p:sp>
        <p:sp>
          <p:nvSpPr>
            <p:cNvPr id="29721" name="Line 2"/>
            <p:cNvSpPr>
              <a:spLocks noChangeShapeType="1"/>
            </p:cNvSpPr>
            <p:nvPr/>
          </p:nvSpPr>
          <p:spPr bwMode="auto">
            <a:xfrm flipV="1">
              <a:off x="9437" y="4867"/>
              <a:ext cx="1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0" y="0"/>
            <a:ext cx="9144000" cy="580571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th-TH" sz="20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บริการสร้างเสริมสุขภาพช่องปากจัดบริการระดับจังหวัด</a:t>
            </a:r>
            <a:endParaRPr lang="en-US" sz="2000" kern="0" dirty="0">
              <a:solidFill>
                <a:schemeClr val="bg1"/>
              </a:solidFill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29701" name="Rectangle 58"/>
          <p:cNvSpPr>
            <a:spLocks noChangeArrowheads="1"/>
          </p:cNvSpPr>
          <p:nvPr/>
        </p:nvSpPr>
        <p:spPr bwMode="auto">
          <a:xfrm>
            <a:off x="0" y="549275"/>
            <a:ext cx="1908175" cy="1428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0" y="1031875"/>
            <a:ext cx="1908175" cy="1651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51"/>
          <p:cNvSpPr>
            <a:spLocks noChangeArrowheads="1"/>
          </p:cNvSpPr>
          <p:nvPr/>
        </p:nvSpPr>
        <p:spPr bwMode="auto">
          <a:xfrm>
            <a:off x="0" y="620713"/>
            <a:ext cx="20510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5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แนวทางการบริหารงบ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600" dirty="0" smtClean="0"/>
              <a:t>แนวทางบริหารค่าใช้จ่ายทันตก</a:t>
            </a:r>
            <a:r>
              <a:rPr lang="th-TH" sz="2600" dirty="0" err="1" smtClean="0"/>
              <a:t>รรม</a:t>
            </a:r>
            <a:r>
              <a:rPr lang="th-TH" sz="2600" dirty="0" smtClean="0"/>
              <a:t>ส่งเสริมป้องกัน</a:t>
            </a:r>
          </a:p>
        </p:txBody>
      </p:sp>
      <p:sp>
        <p:nvSpPr>
          <p:cNvPr id="44035" name="ตัวยึดเนื้อหา 2"/>
          <p:cNvSpPr>
            <a:spLocks noGrp="1"/>
          </p:cNvSpPr>
          <p:nvPr>
            <p:ph idx="1"/>
          </p:nvPr>
        </p:nvSpPr>
        <p:spPr>
          <a:xfrm>
            <a:off x="-72567" y="674922"/>
            <a:ext cx="9332683" cy="5246914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33CC"/>
                </a:solidFill>
              </a:rPr>
              <a:t> 2.</a:t>
            </a:r>
            <a:r>
              <a:rPr lang="th-TH" sz="2000" b="1" dirty="0" smtClean="0">
                <a:solidFill>
                  <a:srgbClr val="0033CC"/>
                </a:solidFill>
              </a:rPr>
              <a:t> ค่าบริการสร้างเสริมสุขภาพช่องปาก ทันตก</a:t>
            </a:r>
            <a:r>
              <a:rPr lang="th-TH" sz="2000" b="1" dirty="0" err="1" smtClean="0">
                <a:solidFill>
                  <a:srgbClr val="0033CC"/>
                </a:solidFill>
              </a:rPr>
              <a:t>รรม</a:t>
            </a:r>
            <a:r>
              <a:rPr lang="th-TH" sz="2000" b="1" dirty="0" smtClean="0">
                <a:solidFill>
                  <a:srgbClr val="0033CC"/>
                </a:solidFill>
              </a:rPr>
              <a:t>ป้องกันระดับหน่วยบริการประจำ</a:t>
            </a:r>
            <a:r>
              <a:rPr lang="th-TH" sz="1800" b="1" dirty="0" smtClean="0">
                <a:solidFill>
                  <a:srgbClr val="3333CC"/>
                </a:solidFill>
                <a:ea typeface="Angsana New" pitchFamily="18" charset="-34"/>
              </a:rPr>
              <a:t>(บริการระดับ </a:t>
            </a:r>
            <a:r>
              <a:rPr lang="en-US" sz="1800" b="1" dirty="0" smtClean="0">
                <a:solidFill>
                  <a:srgbClr val="3333CC"/>
                </a:solidFill>
                <a:ea typeface="Angsana New" pitchFamily="18" charset="-34"/>
              </a:rPr>
              <a:t>CUP </a:t>
            </a:r>
            <a:r>
              <a:rPr lang="th-TH" sz="1800" b="1" dirty="0" smtClean="0">
                <a:solidFill>
                  <a:srgbClr val="3333CC"/>
                </a:solidFill>
                <a:ea typeface="Angsana New" pitchFamily="18" charset="-34"/>
              </a:rPr>
              <a:t>บริหารโดย </a:t>
            </a:r>
            <a:r>
              <a:rPr lang="th-TH" sz="1800" b="1" dirty="0" err="1" smtClean="0">
                <a:solidFill>
                  <a:srgbClr val="3333CC"/>
                </a:solidFill>
                <a:ea typeface="Angsana New" pitchFamily="18" charset="-34"/>
              </a:rPr>
              <a:t>คป</a:t>
            </a:r>
            <a:r>
              <a:rPr lang="th-TH" sz="1800" b="1" dirty="0" smtClean="0">
                <a:solidFill>
                  <a:srgbClr val="3333CC"/>
                </a:solidFill>
                <a:ea typeface="Angsana New" pitchFamily="18" charset="-34"/>
              </a:rPr>
              <a:t>สอ.) </a:t>
            </a:r>
            <a:r>
              <a:rPr lang="en-US" sz="1800" b="1" dirty="0" smtClean="0">
                <a:solidFill>
                  <a:srgbClr val="3333CC"/>
                </a:solidFill>
                <a:ea typeface="Angsana New" pitchFamily="18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a typeface="Angsana New" pitchFamily="18" charset="-34"/>
              </a:rPr>
              <a:t>14.08</a:t>
            </a:r>
            <a:r>
              <a:rPr lang="en-US" sz="1800" b="1" dirty="0" smtClean="0">
                <a:solidFill>
                  <a:srgbClr val="C00000"/>
                </a:solidFill>
                <a:ea typeface="Angsana New" pitchFamily="18" charset="-34"/>
              </a:rPr>
              <a:t> </a:t>
            </a:r>
            <a:r>
              <a:rPr lang="th-TH" sz="2000" dirty="0" smtClean="0">
                <a:solidFill>
                  <a:srgbClr val="0033CC"/>
                </a:solidFill>
                <a:ea typeface="Angsana New" pitchFamily="18" charset="-34"/>
              </a:rPr>
              <a:t>บ/</a:t>
            </a:r>
            <a:r>
              <a:rPr lang="th-TH" sz="2000" dirty="0" err="1" smtClean="0">
                <a:solidFill>
                  <a:srgbClr val="0033CC"/>
                </a:solidFill>
                <a:ea typeface="Angsana New" pitchFamily="18" charset="-34"/>
              </a:rPr>
              <a:t>ปชก.</a:t>
            </a:r>
            <a:r>
              <a:rPr lang="th-TH" sz="2000" dirty="0" smtClean="0">
                <a:solidFill>
                  <a:srgbClr val="0033CC"/>
                </a:solidFill>
                <a:ea typeface="Angsana New" pitchFamily="18" charset="-34"/>
              </a:rPr>
              <a:t>ทุกสิทธิ</a:t>
            </a:r>
            <a:endParaRPr lang="en-US" sz="1800" dirty="0" smtClean="0"/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buNone/>
            </a:pPr>
            <a:endParaRPr lang="en-US" sz="2400" b="1" dirty="0" smtClean="0"/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buNone/>
            </a:pPr>
            <a:endParaRPr lang="en-US" sz="2400" b="1" dirty="0" smtClean="0"/>
          </a:p>
          <a:p>
            <a:pPr marL="987425" lvl="2" indent="-276225">
              <a:lnSpc>
                <a:spcPct val="120000"/>
              </a:lnSpc>
              <a:spcBef>
                <a:spcPts val="600"/>
              </a:spcBef>
              <a:buNone/>
            </a:pPr>
            <a:endParaRPr lang="th-TH" sz="18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30630" y="1625597"/>
          <a:ext cx="8882742" cy="486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58"/>
                <a:gridCol w="7079284"/>
              </a:tblGrid>
              <a:tr h="1030517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กรอบเงิน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 algn="thaiDist">
                        <a:defRPr/>
                      </a:pPr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เป็นค่าบริการทันตก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ส่งเสริมป้องกันสำหรับ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กลุ่มเป้าหมายหลัก บริหาร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จัดการโดยระดับหน่วยบริการประจำ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เพื่อเพิ่มการเข้าถึงบริการทันตก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endParaRPr lang="th-TH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ส่งเสริมป้องกัน</a:t>
                      </a:r>
                      <a:endParaRPr lang="th-TH" sz="1800" b="0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8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กรอบกิจกรรม </a:t>
                      </a:r>
                    </a:p>
                    <a:p>
                      <a:endParaRPr lang="th-TH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 algn="thaiDist">
                        <a:buNone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การดำเนินงานสร้างเสริมสุขภาพช่องปาก 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ป้องกันในเด็ก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buNone/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ประถมศึกษาตามชุดสิทธิประโยชน์ โดยเน้นการจัดบริการทันตก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แบบ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buNone/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ผสมผสานในเด็กประถมศึกษาปีที่ 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การดำเนินงานสร้างเสริมสุขภาพช่องปาก 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ป้องกันในหญิง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ตั้งครรภ์และเด็กปฐมวัย ตามชุดสิทธิประโยชน์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ให้หน่วยบริการปฐมภูมิ(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PCU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สอ.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องค์กรอื่นๆ เสนอแผนงาน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โครงการ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สร้างเสริมสุขภาพช่องปากที่จะดำเนินการแก่ประชาชนในพื้นที่ โดยเป็นการ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แก้ปัญหาที่สอดคล้องกับสภาพปัญหา และบริบทของพื้นที่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ค่าบริการสร้างเสริมสุขภาพช่องปากและทันตก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ป้องกันที่หน่วยบริการ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ประจำได้รับเข้าเป็นเงินบำรุง การใช้จ่ายเป็นไปตามระเบียบเงินบำรุง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กระทรวงสาธารณสุข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  <a:endParaRPr lang="th-TH" sz="1600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</a:t>
                      </a:r>
                      <a:r>
                        <a:rPr lang="th-TH" sz="1800" b="0" dirty="0" smtClean="0">
                          <a:solidFill>
                            <a:srgbClr val="33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บริการระดับ </a:t>
                      </a:r>
                      <a:r>
                        <a:rPr lang="en-US" sz="1800" b="0" dirty="0" smtClean="0">
                          <a:solidFill>
                            <a:srgbClr val="33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CUP </a:t>
                      </a:r>
                      <a:r>
                        <a:rPr lang="th-TH" sz="1800" b="0" dirty="0" smtClean="0">
                          <a:solidFill>
                            <a:srgbClr val="33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บริหารโดย </a:t>
                      </a:r>
                      <a:r>
                        <a:rPr lang="th-TH" sz="1800" b="0" dirty="0" err="1" smtClean="0">
                          <a:solidFill>
                            <a:srgbClr val="33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คป</a:t>
                      </a:r>
                      <a:r>
                        <a:rPr lang="th-TH" sz="1800" b="0" dirty="0" smtClean="0">
                          <a:solidFill>
                            <a:srgbClr val="33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สอ.</a:t>
                      </a:r>
                      <a:endParaRPr lang="th-TH" sz="1800" b="0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2"/>
          <p:cNvSpPr>
            <a:spLocks noChangeArrowheads="1"/>
          </p:cNvSpPr>
          <p:nvPr/>
        </p:nvSpPr>
        <p:spPr bwMode="auto">
          <a:xfrm>
            <a:off x="3851275" y="4186238"/>
            <a:ext cx="5222875" cy="1439862"/>
          </a:xfrm>
          <a:prstGeom prst="flowChartDecision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2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บริการสร้างเสริมสุขภาพช่องปากทันตก</a:t>
            </a:r>
            <a:r>
              <a:rPr lang="th-TH" sz="1800" b="1" dirty="0" err="1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รรม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ป้องกันและผสมผสานงานอนามัยโรงเรียนอื่นๆ</a:t>
            </a:r>
          </a:p>
          <a:p>
            <a:pPr algn="ctr"/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(บริการระดับ </a:t>
            </a:r>
            <a:r>
              <a:rPr lang="en-US" sz="18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CUP 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บริหารโดย </a:t>
            </a:r>
            <a:r>
              <a:rPr lang="th-TH" sz="1800" b="1" dirty="0" err="1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คป</a:t>
            </a: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สอ.)</a:t>
            </a:r>
            <a:endParaRPr lang="th-TH" sz="1800" b="1" dirty="0">
              <a:solidFill>
                <a:schemeClr val="bg1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692275" y="1655763"/>
            <a:ext cx="6977063" cy="708025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/>
              <a:t>สปสช.สาขาจังหวัดโดยคณะกรรมการพัฒนาระบบบริการสุขภาพช่องปากระดับจังหวัดกำหนดเป้าหมายและวงเงินค่าใช้จ่าย</a:t>
            </a:r>
            <a:r>
              <a:rPr lang="en-US" sz="2000"/>
              <a:t>.</a:t>
            </a:r>
            <a:r>
              <a:rPr lang="th-TH" sz="2000"/>
              <a:t>ให้ </a:t>
            </a:r>
            <a:r>
              <a:rPr lang="en-US" sz="2000"/>
              <a:t>CUP</a:t>
            </a:r>
            <a:r>
              <a:rPr lang="th-TH" sz="2000"/>
              <a:t>เพื่อจัดทำแผนงาน</a:t>
            </a:r>
            <a:r>
              <a:rPr lang="en-US" sz="2000"/>
              <a:t> </a:t>
            </a:r>
            <a:r>
              <a:rPr lang="th-TH" sz="2000">
                <a:solidFill>
                  <a:srgbClr val="C00000"/>
                </a:solidFill>
              </a:rPr>
              <a:t>(ประมาณ พฤศจิกายน </a:t>
            </a:r>
            <a:r>
              <a:rPr lang="en-US" sz="2000">
                <a:solidFill>
                  <a:srgbClr val="C00000"/>
                </a:solidFill>
              </a:rPr>
              <a:t>2555</a:t>
            </a:r>
            <a:r>
              <a:rPr lang="th-TH" sz="2000">
                <a:solidFill>
                  <a:srgbClr val="C00000"/>
                </a:solidFill>
              </a:rPr>
              <a:t>)</a:t>
            </a:r>
            <a:endParaRPr lang="th-TH" sz="2000">
              <a:solidFill>
                <a:srgbClr val="C00000"/>
              </a:solidFill>
              <a:latin typeface="Angsana New" pitchFamily="18" charset="-34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4478338" y="2606675"/>
            <a:ext cx="4537075" cy="1016000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/>
              <a:t>คปสอ.จัดทำแผนงานทันตสาธารณสุขในพื้นที่โดยคำนึงถึงการมีส่วนร่วมของผู้แทนท้องถิ่น</a:t>
            </a:r>
            <a:r>
              <a:rPr lang="en-US" sz="2000"/>
              <a:t>/ </a:t>
            </a:r>
            <a:r>
              <a:rPr lang="th-TH" sz="2000"/>
              <a:t>ทันตบุคลากร และภาคประชาชน </a:t>
            </a:r>
            <a:r>
              <a:rPr lang="th-TH" sz="2000">
                <a:solidFill>
                  <a:srgbClr val="C00000"/>
                </a:solidFill>
              </a:rPr>
              <a:t>(ประมาณ พฤศจิกายน </a:t>
            </a:r>
            <a:r>
              <a:rPr lang="en-US" sz="2000">
                <a:solidFill>
                  <a:srgbClr val="C00000"/>
                </a:solidFill>
              </a:rPr>
              <a:t>2555</a:t>
            </a:r>
            <a:r>
              <a:rPr lang="th-TH" sz="2000">
                <a:solidFill>
                  <a:srgbClr val="C00000"/>
                </a:solidFill>
              </a:rPr>
              <a:t>)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68263" y="5059363"/>
            <a:ext cx="4427537" cy="1323439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dirty="0" err="1"/>
              <a:t>สปสช.</a:t>
            </a:r>
            <a:r>
              <a:rPr lang="th-TH" sz="2000" dirty="0"/>
              <a:t>โอนค่าใช้จ่ายไปพร้อมกับงบบริการผู้ป่วยนอก ผู้ป่วยใน ตามที่ </a:t>
            </a:r>
            <a:r>
              <a:rPr lang="th-TH" sz="2000" dirty="0" err="1"/>
              <a:t>สปสช.</a:t>
            </a:r>
            <a:r>
              <a:rPr lang="th-TH" sz="2000" dirty="0"/>
              <a:t>สาขาจังหวัด แจ้งยืนยันวงเงิน ผ่าน </a:t>
            </a:r>
            <a:r>
              <a:rPr lang="th-TH" sz="2000" dirty="0" err="1"/>
              <a:t>สปสช.</a:t>
            </a:r>
            <a:r>
              <a:rPr lang="th-TH" sz="2000" dirty="0"/>
              <a:t>เขต. ตรงไปที่ </a:t>
            </a:r>
            <a:r>
              <a:rPr lang="en-US" sz="2000" dirty="0" smtClean="0"/>
              <a:t>CUP</a:t>
            </a:r>
            <a:endParaRPr lang="th-TH" sz="2000" dirty="0" smtClean="0"/>
          </a:p>
          <a:p>
            <a:pPr algn="ctr"/>
            <a:r>
              <a:rPr lang="th-TH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(ประมาณ มกราคม </a:t>
            </a:r>
            <a:r>
              <a:rPr lang="en-US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2556</a:t>
            </a:r>
            <a:r>
              <a:rPr lang="th-TH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2000" dirty="0"/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3929063" y="4162425"/>
            <a:ext cx="5184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/>
              <a:t>คปสอ. จัดส่งแผนให้ </a:t>
            </a:r>
            <a:endParaRPr lang="en-US" sz="2000"/>
          </a:p>
          <a:p>
            <a:pPr algn="ctr"/>
            <a:r>
              <a:rPr lang="th-TH" sz="2000"/>
              <a:t>สปสช. สาขาจังหวัด เพื่อเสนอให้คณะกรรมการพัฒนาระบบบริการสุขภาพช่องปากระดับจังหวัดพิจารณาอนุมัติ</a:t>
            </a:r>
            <a:endParaRPr lang="en-US" sz="2000"/>
          </a:p>
          <a:p>
            <a:pPr algn="ctr"/>
            <a:r>
              <a:rPr lang="th-TH" sz="2000">
                <a:solidFill>
                  <a:srgbClr val="C00000"/>
                </a:solidFill>
              </a:rPr>
              <a:t>(ประมาณ ธันวาคม </a:t>
            </a:r>
            <a:r>
              <a:rPr lang="en-US" sz="2000">
                <a:solidFill>
                  <a:srgbClr val="C00000"/>
                </a:solidFill>
              </a:rPr>
              <a:t>2555</a:t>
            </a:r>
            <a:r>
              <a:rPr lang="th-TH" sz="2000">
                <a:solidFill>
                  <a:srgbClr val="C00000"/>
                </a:solidFill>
              </a:rPr>
              <a:t>)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4643438" y="5765800"/>
            <a:ext cx="4356100" cy="1016000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/>
              <a:t>สปสช.สาขาจังหวัด กำกับติดตาม ประเมินผล</a:t>
            </a:r>
            <a:r>
              <a:rPr lang="en-US" sz="2000"/>
              <a:t> / </a:t>
            </a:r>
            <a:r>
              <a:rPr lang="th-TH" sz="2000"/>
              <a:t>สรุปผลการดำเนินงานตามแผนงาน/โครงการ รวบรวมและแจ้งให้ สปสช.ทราบ ผ่าน สปสช.เขต </a:t>
            </a:r>
            <a:r>
              <a:rPr lang="th-TH" sz="2000">
                <a:solidFill>
                  <a:srgbClr val="C00000"/>
                </a:solidFill>
              </a:rPr>
              <a:t>(ประมาณ สิงหาคม </a:t>
            </a:r>
            <a:r>
              <a:rPr lang="en-US" sz="2000">
                <a:solidFill>
                  <a:srgbClr val="C00000"/>
                </a:solidFill>
              </a:rPr>
              <a:t>2556</a:t>
            </a:r>
            <a:r>
              <a:rPr lang="th-TH" sz="2000">
                <a:solidFill>
                  <a:srgbClr val="C00000"/>
                </a:solidFill>
              </a:rPr>
              <a:t>)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1753" name="Text Box 14"/>
          <p:cNvSpPr txBox="1">
            <a:spLocks noChangeArrowheads="1"/>
          </p:cNvSpPr>
          <p:nvPr/>
        </p:nvSpPr>
        <p:spPr bwMode="auto">
          <a:xfrm>
            <a:off x="8320088" y="4191000"/>
            <a:ext cx="900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800" b="1" dirty="0">
                <a:solidFill>
                  <a:srgbClr val="000000"/>
                </a:solidFill>
                <a:latin typeface="Angsana New" pitchFamily="18" charset="-34"/>
              </a:rPr>
              <a:t>ปรับแผน</a:t>
            </a:r>
          </a:p>
        </p:txBody>
      </p:sp>
      <p:sp>
        <p:nvSpPr>
          <p:cNvPr id="31754" name="Text Box 32"/>
          <p:cNvSpPr txBox="1">
            <a:spLocks noChangeArrowheads="1"/>
          </p:cNvSpPr>
          <p:nvPr/>
        </p:nvSpPr>
        <p:spPr bwMode="auto">
          <a:xfrm>
            <a:off x="2057400" y="714375"/>
            <a:ext cx="6172200" cy="708025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/>
              <a:t>สปสช.โดยกองทุนทันตกรรมแจ้งจัดสรรวงเงินตามรายหัวประชากรทุกสิทธิ </a:t>
            </a:r>
            <a:endParaRPr lang="en-US" sz="2000"/>
          </a:p>
          <a:p>
            <a:pPr algn="ctr"/>
            <a:r>
              <a:rPr lang="th-TH" sz="2000"/>
              <a:t>(ระดับจังหวัด) แก่ สปสช สาขาจังหวัด ผ่าน สปสช.เขต </a:t>
            </a:r>
            <a:r>
              <a:rPr lang="th-TH" sz="2000">
                <a:solidFill>
                  <a:srgbClr val="C00000"/>
                </a:solidFill>
              </a:rPr>
              <a:t>( ประมาณ ตุลาคม </a:t>
            </a:r>
            <a:r>
              <a:rPr lang="en-US" sz="2000">
                <a:solidFill>
                  <a:srgbClr val="C00000"/>
                </a:solidFill>
              </a:rPr>
              <a:t>2555</a:t>
            </a:r>
            <a:r>
              <a:rPr lang="th-TH" sz="2000">
                <a:solidFill>
                  <a:srgbClr val="C00000"/>
                </a:solidFill>
              </a:rPr>
              <a:t>)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31755" name="Text Box 39"/>
          <p:cNvSpPr txBox="1">
            <a:spLocks noChangeArrowheads="1"/>
          </p:cNvSpPr>
          <p:nvPr/>
        </p:nvSpPr>
        <p:spPr bwMode="auto">
          <a:xfrm>
            <a:off x="152400" y="2590800"/>
            <a:ext cx="4192588" cy="830997"/>
          </a:xfrm>
          <a:prstGeom prst="rect">
            <a:avLst/>
          </a:prstGeom>
          <a:gradFill rotWithShape="1">
            <a:gsLst>
              <a:gs pos="0">
                <a:srgbClr val="EBF686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600" dirty="0" err="1">
                <a:latin typeface="Tahoma" pitchFamily="34" charset="0"/>
                <a:cs typeface="Tahoma" pitchFamily="34" charset="0"/>
              </a:rPr>
              <a:t>สปสช.</a:t>
            </a:r>
            <a:r>
              <a:rPr lang="th-TH" sz="1600" dirty="0">
                <a:latin typeface="Tahoma" pitchFamily="34" charset="0"/>
                <a:cs typeface="Tahoma" pitchFamily="34" charset="0"/>
              </a:rPr>
              <a:t> สาขาจังหวัดแจ้งวงเงิน ที่จะจัดสรรให้แต่ละ</a:t>
            </a:r>
            <a:r>
              <a:rPr lang="en-US" sz="1600" dirty="0">
                <a:latin typeface="Tahoma" pitchFamily="34" charset="0"/>
                <a:cs typeface="Tahoma" pitchFamily="34" charset="0"/>
              </a:rPr>
              <a:t> CUP</a:t>
            </a:r>
            <a:r>
              <a:rPr lang="th-TH" sz="1600" dirty="0">
                <a:latin typeface="Tahoma" pitchFamily="34" charset="0"/>
                <a:cs typeface="Tahoma" pitchFamily="34" charset="0"/>
              </a:rPr>
              <a:t> ผ่าน </a:t>
            </a:r>
            <a:r>
              <a:rPr lang="th-TH" sz="1600" dirty="0" err="1">
                <a:latin typeface="Tahoma" pitchFamily="34" charset="0"/>
                <a:cs typeface="Tahoma" pitchFamily="34" charset="0"/>
              </a:rPr>
              <a:t>สปสช</a:t>
            </a:r>
            <a:r>
              <a:rPr lang="en-US" sz="1600" dirty="0">
                <a:latin typeface="Tahoma" pitchFamily="34" charset="0"/>
                <a:cs typeface="Tahoma" pitchFamily="34" charset="0"/>
              </a:rPr>
              <a:t>.</a:t>
            </a:r>
            <a:r>
              <a:rPr lang="th-TH" sz="1600" dirty="0">
                <a:latin typeface="Tahoma" pitchFamily="34" charset="0"/>
                <a:cs typeface="Tahoma" pitchFamily="34" charset="0"/>
              </a:rPr>
              <a:t>เขต ให้ </a:t>
            </a:r>
            <a:r>
              <a:rPr lang="th-TH" sz="1600" dirty="0" err="1">
                <a:latin typeface="Tahoma" pitchFamily="34" charset="0"/>
                <a:cs typeface="Tahoma" pitchFamily="34" charset="0"/>
              </a:rPr>
              <a:t>สปสช.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16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(ประมาณ ธันวาคม </a:t>
            </a:r>
            <a:r>
              <a:rPr lang="en-US" sz="16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2555</a:t>
            </a:r>
            <a:r>
              <a:rPr lang="th-TH" sz="16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6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756" name="Line 40"/>
          <p:cNvSpPr>
            <a:spLocks noChangeShapeType="1"/>
          </p:cNvSpPr>
          <p:nvPr/>
        </p:nvSpPr>
        <p:spPr bwMode="auto">
          <a:xfrm>
            <a:off x="4932363" y="1460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42"/>
          <p:cNvSpPr>
            <a:spLocks noChangeShapeType="1"/>
          </p:cNvSpPr>
          <p:nvPr/>
        </p:nvSpPr>
        <p:spPr bwMode="auto">
          <a:xfrm>
            <a:off x="6443663" y="56467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44"/>
          <p:cNvSpPr>
            <a:spLocks noChangeShapeType="1"/>
          </p:cNvSpPr>
          <p:nvPr/>
        </p:nvSpPr>
        <p:spPr bwMode="auto">
          <a:xfrm>
            <a:off x="2187575" y="24606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45"/>
          <p:cNvSpPr>
            <a:spLocks noChangeShapeType="1"/>
          </p:cNvSpPr>
          <p:nvPr/>
        </p:nvSpPr>
        <p:spPr bwMode="auto">
          <a:xfrm>
            <a:off x="2195513" y="25193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46"/>
          <p:cNvSpPr>
            <a:spLocks noChangeShapeType="1"/>
          </p:cNvSpPr>
          <p:nvPr/>
        </p:nvSpPr>
        <p:spPr bwMode="auto">
          <a:xfrm>
            <a:off x="6956425" y="25193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47"/>
          <p:cNvSpPr>
            <a:spLocks noChangeShapeType="1"/>
          </p:cNvSpPr>
          <p:nvPr/>
        </p:nvSpPr>
        <p:spPr bwMode="auto">
          <a:xfrm>
            <a:off x="4932363" y="23844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48"/>
          <p:cNvSpPr>
            <a:spLocks noChangeShapeType="1"/>
          </p:cNvSpPr>
          <p:nvPr/>
        </p:nvSpPr>
        <p:spPr bwMode="auto">
          <a:xfrm flipV="1">
            <a:off x="9067800" y="3657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5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51"/>
          <p:cNvSpPr>
            <a:spLocks noChangeShapeType="1"/>
          </p:cNvSpPr>
          <p:nvPr/>
        </p:nvSpPr>
        <p:spPr bwMode="auto">
          <a:xfrm flipH="1">
            <a:off x="8888413" y="36576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9" name="ลูกศรเชื่อมต่อแบบตรง 28"/>
          <p:cNvCxnSpPr/>
          <p:nvPr/>
        </p:nvCxnSpPr>
        <p:spPr>
          <a:xfrm rot="5400000">
            <a:off x="1754187" y="4379913"/>
            <a:ext cx="7604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6" name="Rectangle 58"/>
          <p:cNvSpPr>
            <a:spLocks noChangeArrowheads="1"/>
          </p:cNvSpPr>
          <p:nvPr/>
        </p:nvSpPr>
        <p:spPr bwMode="auto">
          <a:xfrm>
            <a:off x="0" y="709613"/>
            <a:ext cx="1908175" cy="14287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8"/>
          <p:cNvSpPr>
            <a:spLocks noChangeArrowheads="1"/>
          </p:cNvSpPr>
          <p:nvPr/>
        </p:nvSpPr>
        <p:spPr bwMode="auto">
          <a:xfrm>
            <a:off x="0" y="1192213"/>
            <a:ext cx="1908175" cy="1651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51"/>
          <p:cNvSpPr>
            <a:spLocks noChangeArrowheads="1"/>
          </p:cNvSpPr>
          <p:nvPr/>
        </p:nvSpPr>
        <p:spPr bwMode="auto">
          <a:xfrm>
            <a:off x="0" y="781050"/>
            <a:ext cx="20510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5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แนวทางการบริหารงบ</a:t>
            </a:r>
          </a:p>
        </p:txBody>
      </p:sp>
      <p:cxnSp>
        <p:nvCxnSpPr>
          <p:cNvPr id="27" name="ลูกศรเชื่อมต่อแบบตรง 28"/>
          <p:cNvCxnSpPr/>
          <p:nvPr/>
        </p:nvCxnSpPr>
        <p:spPr>
          <a:xfrm rot="5400000">
            <a:off x="6157119" y="3915569"/>
            <a:ext cx="5461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400" dirty="0" smtClean="0"/>
              <a:t>แนวทางบริหารค่าใช้จ่ายทันตก</a:t>
            </a:r>
            <a:r>
              <a:rPr lang="th-TH" sz="2400" dirty="0" err="1" smtClean="0"/>
              <a:t>รรม</a:t>
            </a:r>
            <a:r>
              <a:rPr lang="th-TH" sz="2400" dirty="0" smtClean="0"/>
              <a:t>ส่งเสริมป้องกัน</a:t>
            </a:r>
            <a:endParaRPr lang="th-TH" sz="3600" dirty="0" smtClean="0"/>
          </a:p>
        </p:txBody>
      </p:sp>
      <p:sp>
        <p:nvSpPr>
          <p:cNvPr id="21506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1603" y="682169"/>
            <a:ext cx="8911771" cy="611051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3.</a:t>
            </a:r>
            <a:r>
              <a:rPr lang="th-TH" sz="2000" dirty="0" smtClean="0">
                <a:solidFill>
                  <a:srgbClr val="0033CC"/>
                </a:solidFill>
              </a:rPr>
              <a:t>งบสนับสนุนและส่งเสริมการจัดบริการทันตก</a:t>
            </a:r>
            <a:r>
              <a:rPr lang="th-TH" sz="2000" dirty="0" err="1" smtClean="0">
                <a:solidFill>
                  <a:srgbClr val="0033CC"/>
                </a:solidFill>
              </a:rPr>
              <a:t>รรม</a:t>
            </a:r>
            <a:r>
              <a:rPr lang="th-TH" sz="2000" dirty="0" smtClean="0">
                <a:solidFill>
                  <a:srgbClr val="0033CC"/>
                </a:solidFill>
              </a:rPr>
              <a:t>ส่งเสริมป้องกัน</a:t>
            </a:r>
            <a:r>
              <a:rPr lang="en-US" sz="2000" dirty="0" smtClean="0">
                <a:solidFill>
                  <a:srgbClr val="FF0000"/>
                </a:solidFill>
                <a:ea typeface="Angsana New" pitchFamily="18" charset="-34"/>
              </a:rPr>
              <a:t> 0.80</a:t>
            </a:r>
            <a:r>
              <a:rPr lang="en-US" sz="2000" dirty="0" smtClean="0">
                <a:solidFill>
                  <a:srgbClr val="C00000"/>
                </a:solidFill>
                <a:ea typeface="Angsana New" pitchFamily="18" charset="-34"/>
              </a:rPr>
              <a:t> </a:t>
            </a:r>
            <a:r>
              <a:rPr lang="th-TH" sz="1800" dirty="0" smtClean="0">
                <a:solidFill>
                  <a:srgbClr val="0033CC"/>
                </a:solidFill>
                <a:ea typeface="Angsana New" pitchFamily="18" charset="-34"/>
              </a:rPr>
              <a:t>บ/</a:t>
            </a:r>
            <a:r>
              <a:rPr lang="th-TH" sz="1800" dirty="0" err="1" smtClean="0">
                <a:solidFill>
                  <a:srgbClr val="0033CC"/>
                </a:solidFill>
                <a:ea typeface="Angsana New" pitchFamily="18" charset="-34"/>
              </a:rPr>
              <a:t>ปชก.</a:t>
            </a:r>
            <a:r>
              <a:rPr lang="th-TH" sz="1800" dirty="0" smtClean="0">
                <a:solidFill>
                  <a:srgbClr val="0033CC"/>
                </a:solidFill>
                <a:ea typeface="Angsana New" pitchFamily="18" charset="-34"/>
              </a:rPr>
              <a:t>ทุกสิทธิ</a:t>
            </a:r>
            <a:r>
              <a:rPr lang="en-US" sz="1800" dirty="0" smtClean="0">
                <a:solidFill>
                  <a:srgbClr val="0033CC"/>
                </a:solidFill>
              </a:rPr>
              <a:t> </a:t>
            </a:r>
            <a:endParaRPr lang="en-US" sz="2000" dirty="0" smtClean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03196" y="1208346"/>
          <a:ext cx="8781143" cy="554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12"/>
                <a:gridCol w="7093031"/>
              </a:tblGrid>
              <a:tr h="2246075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กรอบเงิน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เป็นค่าใช้จ่ายสนับสนุนและส่งเสริมการจัดบริการจะจัดสรรให้แก่ 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สปสช.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สาขาจังหวัด  หน่วยงาน องค์กรต่างๆที่เกี่ยวข้อง รวมถึงการดำเนินงาน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ของสปสช.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/ 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สปสช.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เขต เพื่อสนับสนุนการพัฒนาระบบ กลไกการบริหารจัดการ การพัฒนาศักยภาพหน่วยบริการและบุคลากร การพัฒนาสารสนเทศการสื่อสารความเสี่ยงและให้การศึกษา การ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พัฒนานว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ตก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การกำกับติดตามและประเมินผล ให้สามารถดำเนินงานทันตก</a:t>
                      </a:r>
                      <a:r>
                        <a:rPr lang="th-TH" sz="1800" b="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ส่งเสริมป้องกันได้อย่างมีประสิทธิภาพ</a:t>
                      </a:r>
                      <a:endParaRPr lang="th-TH" b="0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294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กรอบกิจกรรม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 algn="thaiDist">
                        <a:spcBef>
                          <a:spcPct val="50000"/>
                        </a:spcBef>
                        <a:buFontTx/>
                        <a:buNone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สนับสนุนระบบการบริหารจัดการ(ระดับประเทศ เขต</a:t>
                      </a:r>
                      <a:r>
                        <a:rPr lang="en-US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จังหวัด)เพื่อให้เกิด</a:t>
                      </a:r>
                      <a:b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การดำเนินงาน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สาธารณสุขให้มีประสิทธิภาพจัดประชุมชี้แจง 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สนับสนุนการพัฒนาระบบบริการทันตก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เพื่อให้เกิดแนวทาง/นวัตกรรม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ในการดำเนินงานที่มีประสิทธิภาพมากขึ้น เช่น โครงการนำร่องในการ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จัดบริการทันตก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โครงการแลกเปลี่ยนเรียนรู้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สนับสนุนการพัฒนาศักยภาพ</a:t>
                      </a:r>
                      <a:r>
                        <a:rPr lang="en-US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การผลิต </a:t>
                      </a:r>
                      <a:r>
                        <a:rPr lang="en-US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กระจาย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บุคลากร เช่น การ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กระจายทัน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ตาภิ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บาลเข้าสู่หน่วยบริการปฐมภูมิ และโรงพยาบาลส่งเสริม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สุขภาพระดับตำบล การพัฒนาศักยภาพบุคลากรอื่นๆ ให้มีทักษะในการดูแล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สุขภาพช่องปากในกลุ่มเป้าหมาย</a:t>
                      </a:r>
                    </a:p>
                    <a:p>
                      <a:pPr marL="533400" indent="-533400" algn="thaiDist">
                        <a:buFontTx/>
                        <a:buNone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สนับสนุนการพัฒนาระบบข้อมูล</a:t>
                      </a:r>
                      <a:r>
                        <a:rPr lang="th-TH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สาธารณสุข</a:t>
                      </a:r>
                      <a:endParaRPr lang="th-TH" b="1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th-TH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400" dirty="0" smtClean="0"/>
              <a:t>แนวทางบริหารค่าใช้จ่ายทันตก</a:t>
            </a:r>
            <a:r>
              <a:rPr lang="th-TH" sz="2400" dirty="0" err="1" smtClean="0"/>
              <a:t>รรม</a:t>
            </a:r>
            <a:r>
              <a:rPr lang="th-TH" sz="2400" dirty="0" smtClean="0"/>
              <a:t>ส่งเสริมป้องกัน(ต่อ)</a:t>
            </a:r>
            <a:endParaRPr lang="th-TH" sz="3600" dirty="0" smtClean="0"/>
          </a:p>
        </p:txBody>
      </p:sp>
      <p:sp>
        <p:nvSpPr>
          <p:cNvPr id="21506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1603" y="682169"/>
            <a:ext cx="8911771" cy="611051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3.</a:t>
            </a:r>
            <a:r>
              <a:rPr lang="th-TH" sz="2000" dirty="0" smtClean="0">
                <a:solidFill>
                  <a:srgbClr val="0033CC"/>
                </a:solidFill>
              </a:rPr>
              <a:t>งบสนับสนุนและส่งเสริมการจัดบริการทันตก</a:t>
            </a:r>
            <a:r>
              <a:rPr lang="th-TH" sz="2000" dirty="0" err="1" smtClean="0">
                <a:solidFill>
                  <a:srgbClr val="0033CC"/>
                </a:solidFill>
              </a:rPr>
              <a:t>รรม</a:t>
            </a:r>
            <a:r>
              <a:rPr lang="th-TH" sz="2000" dirty="0" smtClean="0">
                <a:solidFill>
                  <a:srgbClr val="0033CC"/>
                </a:solidFill>
              </a:rPr>
              <a:t>ส่งเสริมป้องกัน</a:t>
            </a:r>
            <a:r>
              <a:rPr lang="en-US" sz="2000" dirty="0" smtClean="0">
                <a:solidFill>
                  <a:srgbClr val="FF0000"/>
                </a:solidFill>
                <a:ea typeface="Angsana New" pitchFamily="18" charset="-34"/>
              </a:rPr>
              <a:t> 0.80</a:t>
            </a:r>
            <a:r>
              <a:rPr lang="en-US" sz="2000" dirty="0" smtClean="0">
                <a:solidFill>
                  <a:srgbClr val="C00000"/>
                </a:solidFill>
                <a:ea typeface="Angsana New" pitchFamily="18" charset="-34"/>
              </a:rPr>
              <a:t> </a:t>
            </a:r>
            <a:r>
              <a:rPr lang="th-TH" sz="1800" dirty="0" smtClean="0">
                <a:solidFill>
                  <a:srgbClr val="0033CC"/>
                </a:solidFill>
                <a:ea typeface="Angsana New" pitchFamily="18" charset="-34"/>
              </a:rPr>
              <a:t>บ/</a:t>
            </a:r>
            <a:r>
              <a:rPr lang="th-TH" sz="1800" dirty="0" err="1" smtClean="0">
                <a:solidFill>
                  <a:srgbClr val="0033CC"/>
                </a:solidFill>
                <a:ea typeface="Angsana New" pitchFamily="18" charset="-34"/>
              </a:rPr>
              <a:t>ปชก.</a:t>
            </a:r>
            <a:r>
              <a:rPr lang="th-TH" sz="1800" dirty="0" smtClean="0">
                <a:solidFill>
                  <a:srgbClr val="0033CC"/>
                </a:solidFill>
                <a:ea typeface="Angsana New" pitchFamily="18" charset="-34"/>
              </a:rPr>
              <a:t>ทุกสิทธิ</a:t>
            </a:r>
            <a:r>
              <a:rPr lang="en-US" sz="1800" dirty="0" smtClean="0">
                <a:solidFill>
                  <a:srgbClr val="0033CC"/>
                </a:solidFill>
              </a:rPr>
              <a:t> </a:t>
            </a:r>
            <a:endParaRPr lang="en-US" sz="2000" dirty="0" smtClean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16112" y="1121264"/>
          <a:ext cx="8940804" cy="5712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56"/>
                <a:gridCol w="7078748"/>
              </a:tblGrid>
              <a:tr h="192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กรอบกิจกรรม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>
                        <a:spcBef>
                          <a:spcPct val="50000"/>
                        </a:spcBef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สนับสนุนจัดทำแผนยุทธศาสตร์ระบบสุขภาพช่องปากระดับจังหวัด ระดับ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เขต และระดับประเทศ</a:t>
                      </a:r>
                    </a:p>
                    <a:p>
                      <a:pPr marL="533400" indent="-533400"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สนับสนุนสำหรับการ กำกับ ติดตาม และประเมินผลการดำเนินงานใน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พื้นที่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สนับสนุนกิจกรรมการขับเคลื่อนการสร้างเสริมสุขภาพช่องปาก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8.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พัฒนาระบบบริการ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สุขภาพช่องปากเน้น รพ.สต.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533400" indent="-533400">
                        <a:buFontTx/>
                        <a:buNone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9.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การศึกษา/สำรวจสถานการณ์สุขภาพช่องปากของจังหวัด</a:t>
                      </a:r>
                      <a:endParaRPr lang="th-TH" b="0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18707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  <a:endParaRPr lang="th-TH" sz="1600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บริหารโดย </a:t>
                      </a:r>
                      <a:r>
                        <a:rPr lang="th-TH" sz="1800" b="1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สปสช.</a:t>
                      </a:r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ส่วนกลาง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ดังนี้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   1.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สปสช.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ส่วนกลาง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ดำเนินงานตามแผนงาน/โครงการ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กระทรวงสาธารณสุข เช่น สำนัก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ทันต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สาธารณสุข สำนักบริหารการสาธารณสุขเป็นต้นขอรับการสนับสนุนตามแผนงาน/กิจกรรม/โครงการ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หน่วยงาน องค์กรอื่นๆ ขอรับการสนับสนุนตามแผนงาน/กิจกรรม/โครงการ</a:t>
                      </a:r>
                    </a:p>
                    <a:p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บริหารโดย </a:t>
                      </a:r>
                      <a:r>
                        <a:rPr lang="th-TH" sz="1800" b="1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สปสช.</a:t>
                      </a:r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เขต</a:t>
                      </a:r>
                    </a:p>
                    <a:p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บริหารโดย สำนักงานสาธารณสุขจังหวัด</a:t>
                      </a:r>
                      <a:endParaRPr lang="th-TH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414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การจัดสรร</a:t>
                      </a:r>
                    </a:p>
                    <a:p>
                      <a:endParaRPr lang="th-TH" sz="1600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80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การจัดสรรค่าใช้จ่ายสนับสนุนและส่งเสริมการจัดบริการทันตก</a:t>
                      </a:r>
                      <a:r>
                        <a:rPr lang="th-TH" sz="180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รรม</a:t>
                      </a:r>
                      <a:r>
                        <a:rPr lang="th-TH" sz="180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ส่งเสริมป้องกัน</a:t>
                      </a:r>
                      <a:r>
                        <a:rPr lang="th-TH" sz="180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แก่สปสช.</a:t>
                      </a:r>
                      <a:r>
                        <a:rPr lang="th-TH" sz="180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สาขาจังหวัดให้</a:t>
                      </a:r>
                      <a:r>
                        <a:rPr lang="th-TH" sz="1800" kern="120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บูรณา</a:t>
                      </a:r>
                      <a:r>
                        <a:rPr lang="th-TH" sz="1800" kern="120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การไปพร้อมกับการจัดสรรค่าใช้จ่ายสนับสนุนและส่งเสริมการจัดบริการปฐมภูมิ  บริการสร้างเสริมสุขภาพและป้องกันโรค และบริการการแพทย์แผนไทย</a:t>
                      </a:r>
                      <a:endParaRPr lang="th-TH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399597" y="-74610"/>
            <a:ext cx="82153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บทบาทหน้าที่</a:t>
            </a:r>
            <a:endParaRPr lang="en-US" sz="4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14313" y="1000125"/>
            <a:ext cx="2143125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285750" y="928688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 b="1">
                <a:latin typeface="TH SarabunPSK" pitchFamily="34" charset="-34"/>
                <a:cs typeface="TH SarabunPSK" pitchFamily="34" charset="-34"/>
              </a:rPr>
              <a:t>สปสช.ส่วนกลาง</a:t>
            </a:r>
            <a:endParaRPr lang="en-US" sz="32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86063" y="1857375"/>
            <a:ext cx="1571625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2857500" y="1785938"/>
            <a:ext cx="1500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>
                <a:latin typeface="TH SarabunPSK" pitchFamily="34" charset="-34"/>
                <a:cs typeface="TH SarabunPSK" pitchFamily="34" charset="-34"/>
              </a:rPr>
              <a:t>สปสช.เขต</a:t>
            </a:r>
            <a:endParaRPr lang="en-US" sz="32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14938" y="2571750"/>
            <a:ext cx="1357312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9" name="TextBox 11"/>
          <p:cNvSpPr txBox="1">
            <a:spLocks noChangeArrowheads="1"/>
          </p:cNvSpPr>
          <p:nvPr/>
        </p:nvSpPr>
        <p:spPr bwMode="auto">
          <a:xfrm>
            <a:off x="5286375" y="2500313"/>
            <a:ext cx="1071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3200" b="1">
                <a:latin typeface="TH SarabunPSK" pitchFamily="34" charset="-34"/>
                <a:cs typeface="TH SarabunPSK" pitchFamily="34" charset="-34"/>
              </a:rPr>
              <a:t>จังหวัด</a:t>
            </a:r>
            <a:endParaRPr lang="en-US" sz="32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72313" y="3571875"/>
            <a:ext cx="1785937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1" name="TextBox 13"/>
          <p:cNvSpPr txBox="1">
            <a:spLocks noChangeArrowheads="1"/>
          </p:cNvSpPr>
          <p:nvPr/>
        </p:nvSpPr>
        <p:spPr bwMode="auto">
          <a:xfrm>
            <a:off x="7143750" y="3500438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H SarabunPSK" pitchFamily="34" charset="-34"/>
                <a:cs typeface="TH SarabunPSK" pitchFamily="34" charset="-34"/>
              </a:rPr>
              <a:t>CUP +</a:t>
            </a:r>
            <a:r>
              <a:rPr lang="th-TH" sz="3200" b="1">
                <a:latin typeface="TH SarabunPSK" pitchFamily="34" charset="-34"/>
                <a:cs typeface="TH SarabunPSK" pitchFamily="34" charset="-34"/>
              </a:rPr>
              <a:t>คปสอ.</a:t>
            </a:r>
            <a:endParaRPr lang="en-US" sz="3200" b="1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ight Arrow 16"/>
          <p:cNvSpPr/>
          <p:nvPr/>
        </p:nvSpPr>
        <p:spPr>
          <a:xfrm rot="1772902">
            <a:off x="2595563" y="1343025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772902">
            <a:off x="4524375" y="2128838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772902">
            <a:off x="6691313" y="3086100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5" name="TextBox 20"/>
          <p:cNvSpPr txBox="1">
            <a:spLocks noChangeArrowheads="1"/>
          </p:cNvSpPr>
          <p:nvPr/>
        </p:nvSpPr>
        <p:spPr bwMode="auto">
          <a:xfrm>
            <a:off x="214313" y="1643063"/>
            <a:ext cx="221456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ขับเคลื่อนและประสานนโยบายในระดับประเทศ</a:t>
            </a:r>
            <a:endParaRPr lang="en-US" sz="22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charset="0"/>
              <a:buChar char="•"/>
            </a:pPr>
            <a:r>
              <a:rPr lang="en-US" sz="22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ร่วมกำกับติดตาม ประเมินผลการดำเนินงานให้บรรลุตามเป้าหมาย</a:t>
            </a:r>
            <a:endParaRPr lang="en-US" sz="22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รวบรวม วิเคราะห์ สรุปแผน/ผลการดำเนินงาน และงบประมาณ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35856" name="TextBox 21"/>
          <p:cNvSpPr txBox="1">
            <a:spLocks noChangeArrowheads="1"/>
          </p:cNvSpPr>
          <p:nvPr/>
        </p:nvSpPr>
        <p:spPr bwMode="auto">
          <a:xfrm>
            <a:off x="2643188" y="2500313"/>
            <a:ext cx="20002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rgbClr val="0000FF"/>
                </a:solidFill>
              </a:rPr>
              <a:t> </a:t>
            </a:r>
            <a:r>
              <a:rPr lang="th-TH" sz="22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สนับสนุนกลไกการดำเนินงาน กำกับติดตาม ประเมินผล  การดำเนินงานในระดับจังหวัด</a:t>
            </a:r>
            <a:endParaRPr lang="en-US" sz="22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857" name="TextBox 22"/>
          <p:cNvSpPr txBox="1">
            <a:spLocks noChangeArrowheads="1"/>
          </p:cNvSpPr>
          <p:nvPr/>
        </p:nvSpPr>
        <p:spPr bwMode="auto">
          <a:xfrm>
            <a:off x="4929188" y="3214688"/>
            <a:ext cx="1714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th-TH">
                <a:solidFill>
                  <a:srgbClr val="0000FF"/>
                </a:solidFill>
              </a:rPr>
              <a:t> </a:t>
            </a:r>
            <a:r>
              <a:rPr lang="th-TH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บูรณาการ การบริหารจัดการในภาพรวมจังหวัด</a:t>
            </a:r>
          </a:p>
          <a:p>
            <a:pPr>
              <a:buFont typeface="Arial" charset="0"/>
              <a:buChar char="•"/>
            </a:pPr>
            <a:r>
              <a:rPr lang="th-TH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สนับสนุนและจัดหาบริการเสริมในพื้นที่</a:t>
            </a:r>
          </a:p>
          <a:p>
            <a:pPr>
              <a:buFont typeface="Arial" charset="0"/>
              <a:buChar char="•"/>
            </a:pPr>
            <a:r>
              <a:rPr lang="th-TH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สนับสนุนกลไกการดำเนินงาน กำกับติดตาม ประเมินผลของหน่วยบริการ</a:t>
            </a:r>
            <a:endParaRPr lang="en-US" sz="20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858" name="TextBox 24"/>
          <p:cNvSpPr txBox="1">
            <a:spLocks noChangeArrowheads="1"/>
          </p:cNvSpPr>
          <p:nvPr/>
        </p:nvSpPr>
        <p:spPr bwMode="auto">
          <a:xfrm>
            <a:off x="7072313" y="4205288"/>
            <a:ext cx="17145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th-TH">
                <a:solidFill>
                  <a:srgbClr val="0000FF"/>
                </a:solidFill>
              </a:rPr>
              <a:t> </a:t>
            </a:r>
            <a:r>
              <a:rPr lang="th-TH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จัดบริการในพื้นที่ตามกลุ่มเป้าหมาย</a:t>
            </a:r>
          </a:p>
          <a:p>
            <a:pPr>
              <a:buFont typeface="Arial" charset="0"/>
              <a:buChar char="•"/>
            </a:pPr>
            <a:r>
              <a:rPr lang="th-TH" sz="2000" b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กำหนดกรอบแนวทางการบริหารจัดการ</a:t>
            </a:r>
            <a:endParaRPr lang="en-US" sz="20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943" y="-74610"/>
            <a:ext cx="8215313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แนวทางการกำกับติดตามและประเมินผล</a:t>
            </a:r>
            <a:endParaRPr lang="en-US" sz="4400" b="1" dirty="0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785813"/>
            <a:ext cx="8501063" cy="558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ด้านการพัฒนาระบบและการจัดบริการ</a:t>
            </a:r>
          </a:p>
          <a:p>
            <a:pPr algn="thaiDist">
              <a:defRPr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26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คณะกรรมการพัฒนาและกำกับทิศทาง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การบริหารกองทุนทันตกรรมฯ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ลงพื้นที่ตรวจเยี่ยม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หน่วยบริการอย่างน้อยปีละ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ครั้ง</a:t>
            </a:r>
          </a:p>
          <a:p>
            <a:pPr marL="541782" indent="-514350" algn="thaiDi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กองทุนส่วนกลาง (</a:t>
            </a:r>
            <a:r>
              <a:rPr lang="en-US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กองทุน) 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ร่วมกับ สปสช.เขต นิเทศติดตามหน่วยบริการ</a:t>
            </a:r>
          </a:p>
          <a:p>
            <a:pPr marL="541782" indent="-514350" algn="thaiDi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ในพื้นที่ เพื่อรับทราบปัญหาและอุปสรรคในการดำเนินงาน รวมถึงข้อเสนอแนะของพื้นที่</a:t>
            </a:r>
          </a:p>
          <a:p>
            <a:pPr>
              <a:defRPr/>
            </a:pP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2600" b="1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Audit Payment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Audit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การให้บริการทันตกรรมประดิษฐ์</a:t>
            </a:r>
            <a:r>
              <a:rPr lang="th-TH" sz="26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(ฟันเทียม)</a:t>
            </a:r>
          </a:p>
          <a:p>
            <a:pPr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ด้านผลงานบริการ</a:t>
            </a:r>
          </a:p>
          <a:p>
            <a:pPr>
              <a:defRPr/>
            </a:pP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26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รายงานผลการ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ให้บริการทันตกรรมในเด็กนักเรียนชั้นป.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ผ่านโปรแกรม ยิ้มสดใส</a:t>
            </a:r>
            <a:r>
              <a:rPr lang="en-US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และทันตกรรมส่งเสริมป้องกันอื่นๆ จากรายงาน </a:t>
            </a:r>
            <a:r>
              <a:rPr lang="en-US" sz="2600" dirty="0">
                <a:latin typeface="TH SarabunPSK" pitchFamily="34" charset="-34"/>
                <a:cs typeface="TH SarabunPSK" pitchFamily="34" charset="-34"/>
              </a:rPr>
              <a:t>21 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แฟ้ม</a:t>
            </a:r>
          </a:p>
          <a:p>
            <a:pPr marL="484632" indent="-457200" algn="thaiDi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6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รายงาน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ตัวชี้วัดกระบวนการ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ในระดับจังหวัดและระดับอำเภอ ตาม</a:t>
            </a:r>
          </a:p>
          <a:p>
            <a:pPr marL="484632" indent="-457200" algn="thaiDi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แบบบันทึกที่ สปสช. กำหนด</a:t>
            </a:r>
          </a:p>
          <a:p>
            <a:pPr marL="27432" algn="just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26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2600" b="1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600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วิเคราะห์และแปรผลข้อมูลฟันเทียม</a:t>
            </a:r>
            <a:r>
              <a:rPr lang="th-TH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จากฐานข้อมูลโปรแกรม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  <a:latin typeface="TH SarabunPSK" pitchFamily="34" charset="-34"/>
                <a:cs typeface="TH SarabunPSK" pitchFamily="34" charset="-34"/>
              </a:rPr>
              <a:t>E-claim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 smtClean="0"/>
              <a:t>สิ่งที่ต่างจาก ปี </a:t>
            </a:r>
            <a:r>
              <a:rPr lang="en-US" sz="3600" dirty="0" smtClean="0"/>
              <a:t>2555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9659" y="747492"/>
            <a:ext cx="8824687" cy="5421086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FontTx/>
              <a:buNone/>
              <a:defRPr/>
            </a:pPr>
            <a:r>
              <a:rPr lang="th-TH" sz="2400" b="1" dirty="0" smtClean="0">
                <a:solidFill>
                  <a:srgbClr val="FF0000"/>
                </a:solidFill>
              </a:rPr>
              <a:t>กรอบค่าใช้จ่ายทันตก</a:t>
            </a:r>
            <a:r>
              <a:rPr lang="th-TH" sz="2400" b="1" dirty="0" err="1" smtClean="0">
                <a:solidFill>
                  <a:srgbClr val="FF0000"/>
                </a:solidFill>
              </a:rPr>
              <a:t>รรม</a:t>
            </a:r>
            <a:r>
              <a:rPr lang="th-TH" sz="2400" b="1" dirty="0" smtClean="0">
                <a:solidFill>
                  <a:srgbClr val="FF0000"/>
                </a:solidFill>
              </a:rPr>
              <a:t>ส่งเสริมป้องกันและทันตก</a:t>
            </a:r>
            <a:r>
              <a:rPr lang="th-TH" sz="2400" b="1" dirty="0" err="1" smtClean="0">
                <a:solidFill>
                  <a:srgbClr val="FF0000"/>
                </a:solidFill>
              </a:rPr>
              <a:t>รรม</a:t>
            </a:r>
            <a:r>
              <a:rPr lang="th-TH" sz="2400" b="1" dirty="0" smtClean="0">
                <a:solidFill>
                  <a:srgbClr val="FF0000"/>
                </a:solidFill>
              </a:rPr>
              <a:t>ประดิษฐ์</a:t>
            </a:r>
            <a:endParaRPr lang="th-TH" sz="2400" b="1" dirty="0" smtClean="0">
              <a:solidFill>
                <a:srgbClr val="0033CC"/>
              </a:solidFill>
            </a:endParaRPr>
          </a:p>
          <a:p>
            <a:pPr marL="457200" indent="-457200" algn="thaiDist">
              <a:lnSpc>
                <a:spcPct val="120000"/>
              </a:lnSpc>
              <a:spcBef>
                <a:spcPts val="1200"/>
              </a:spcBef>
              <a:buFontTx/>
              <a:buAutoNum type="arabicParenR"/>
              <a:defRPr/>
            </a:pPr>
            <a:r>
              <a:rPr lang="th-TH" sz="2000" b="1" dirty="0" smtClean="0">
                <a:solidFill>
                  <a:srgbClr val="FF0000"/>
                </a:solidFill>
              </a:rPr>
              <a:t>กำหนดสัดส่วนค่าใช้จ่าย</a:t>
            </a:r>
            <a:r>
              <a:rPr lang="th-TH" sz="2000" dirty="0" smtClean="0">
                <a:solidFill>
                  <a:srgbClr val="FF0000"/>
                </a:solidFill>
              </a:rPr>
              <a:t>ไม่น้อยกว่าร้อยละ </a:t>
            </a:r>
            <a:r>
              <a:rPr lang="en-US" sz="2000" dirty="0" smtClean="0">
                <a:solidFill>
                  <a:srgbClr val="FF0000"/>
                </a:solidFill>
              </a:rPr>
              <a:t>95 </a:t>
            </a:r>
            <a:r>
              <a:rPr lang="th-TH" sz="2000" dirty="0" smtClean="0">
                <a:solidFill>
                  <a:srgbClr val="0033CC"/>
                </a:solidFill>
              </a:rPr>
              <a:t>ให้จ่ายเป็นค่าใช้จ่าย</a:t>
            </a:r>
            <a:r>
              <a:rPr lang="th-TH" sz="2000" dirty="0" err="1" smtClean="0">
                <a:solidFill>
                  <a:srgbClr val="0033CC"/>
                </a:solidFill>
              </a:rPr>
              <a:t>ทันต</a:t>
            </a:r>
            <a:r>
              <a:rPr lang="th-TH" sz="2000" dirty="0" smtClean="0">
                <a:solidFill>
                  <a:srgbClr val="0033CC"/>
                </a:solidFill>
              </a:rPr>
              <a:t> กรรมส่งเสริมป้องกัน และ</a:t>
            </a:r>
            <a:r>
              <a:rPr lang="th-TH" sz="2000" dirty="0" smtClean="0">
                <a:solidFill>
                  <a:srgbClr val="FF0000"/>
                </a:solidFill>
              </a:rPr>
              <a:t>ไม่เกินร้อยละ </a:t>
            </a:r>
            <a:r>
              <a:rPr lang="en-US" sz="2000" dirty="0" smtClean="0">
                <a:solidFill>
                  <a:srgbClr val="FF0000"/>
                </a:solidFill>
              </a:rPr>
              <a:t>5 </a:t>
            </a:r>
            <a:r>
              <a:rPr lang="th-TH" sz="2000" dirty="0" smtClean="0">
                <a:solidFill>
                  <a:srgbClr val="0033CC"/>
                </a:solidFill>
              </a:rPr>
              <a:t>เป็นค่าใช้จ่ายสนับสนุนและส่งเสริมการจัดบริการทันตก</a:t>
            </a:r>
            <a:r>
              <a:rPr lang="th-TH" sz="2000" dirty="0" err="1" smtClean="0">
                <a:solidFill>
                  <a:srgbClr val="0033CC"/>
                </a:solidFill>
              </a:rPr>
              <a:t>รรม</a:t>
            </a:r>
            <a:r>
              <a:rPr lang="th-TH" sz="2000" dirty="0" smtClean="0">
                <a:solidFill>
                  <a:srgbClr val="0033CC"/>
                </a:solidFill>
              </a:rPr>
              <a:t>ส่งเสริมป้องกัน</a:t>
            </a:r>
          </a:p>
          <a:p>
            <a:pPr marL="457200" indent="-457200" algn="thaiDist">
              <a:lnSpc>
                <a:spcPct val="120000"/>
              </a:lnSpc>
              <a:spcBef>
                <a:spcPts val="1200"/>
              </a:spcBef>
              <a:buFontTx/>
              <a:buAutoNum type="arabicParenR"/>
              <a:defRPr/>
            </a:pPr>
            <a:r>
              <a:rPr lang="th-TH" sz="2000" b="1" dirty="0" smtClean="0">
                <a:solidFill>
                  <a:srgbClr val="FF0000"/>
                </a:solidFill>
              </a:rPr>
              <a:t>ค่าใช้จ่ายสร้างเสริมสุขภาพช่องปากจัดบริการระดับจังหวัด</a:t>
            </a:r>
            <a:r>
              <a:rPr lang="th-TH" sz="2000" b="1" dirty="0" smtClean="0">
                <a:solidFill>
                  <a:srgbClr val="0033CC"/>
                </a:solidFill>
              </a:rPr>
              <a:t> </a:t>
            </a:r>
            <a:r>
              <a:rPr lang="th-TH" sz="2000" dirty="0" smtClean="0">
                <a:solidFill>
                  <a:srgbClr val="0033CC"/>
                </a:solidFill>
              </a:rPr>
              <a:t>สามารถสนับสนุนค่าใช้จ่ายเพิ่มเติมแก่หน่วยบริการที่สามารถดำเนินการสร้างเสริมสุขภาพและป้องกันโรคในช่องปากได้ผลตามเกณฑ์ที่คณะกรรมการพัฒนาระบบบริการสุขภาพช่องปากระดับจังหวัด กำหนด</a:t>
            </a:r>
          </a:p>
          <a:p>
            <a:pPr marL="457200" indent="-457200" algn="thaiDist">
              <a:lnSpc>
                <a:spcPct val="120000"/>
              </a:lnSpc>
              <a:spcBef>
                <a:spcPts val="1200"/>
              </a:spcBef>
              <a:buFontTx/>
              <a:buAutoNum type="arabicParenR"/>
              <a:defRPr/>
            </a:pPr>
            <a:r>
              <a:rPr lang="th-TH" sz="2000" b="1" dirty="0" smtClean="0">
                <a:solidFill>
                  <a:srgbClr val="FF0000"/>
                </a:solidFill>
              </a:rPr>
              <a:t>งบค่าใช้จ่ายบริการทันตก</a:t>
            </a:r>
            <a:r>
              <a:rPr lang="th-TH" sz="2000" b="1" dirty="0" err="1" smtClean="0">
                <a:solidFill>
                  <a:srgbClr val="FF0000"/>
                </a:solidFill>
              </a:rPr>
              <a:t>รรม</a:t>
            </a:r>
            <a:r>
              <a:rPr lang="th-TH" sz="2000" b="1" dirty="0" smtClean="0">
                <a:solidFill>
                  <a:srgbClr val="0033CC"/>
                </a:solidFill>
              </a:rPr>
              <a:t>ประดิษฐ์</a:t>
            </a:r>
            <a:r>
              <a:rPr lang="th-TH" sz="2000" dirty="0" smtClean="0">
                <a:solidFill>
                  <a:srgbClr val="0033CC"/>
                </a:solidFill>
              </a:rPr>
              <a:t>บริหารรวมกับรายการอุปกรณ์และอวัยวะเทียมในการบำบัดโรค </a:t>
            </a:r>
            <a:r>
              <a:rPr lang="en-US" sz="2000" dirty="0" smtClean="0">
                <a:solidFill>
                  <a:srgbClr val="0033CC"/>
                </a:solidFill>
              </a:rPr>
              <a:t>(Instruments)</a:t>
            </a:r>
            <a:r>
              <a:rPr lang="th-TH" sz="2000" dirty="0" smtClean="0">
                <a:solidFill>
                  <a:srgbClr val="0033CC"/>
                </a:solidFill>
              </a:rPr>
              <a:t> ไม่ได้แยกงบค่าใช้จ่ายไว้เป็นการเฉพาะ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จัดสรรงบประมาณราย </a:t>
            </a:r>
            <a:r>
              <a:rPr lang="en-US" dirty="0" smtClean="0"/>
              <a:t>CUP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1371" y="798277"/>
          <a:ext cx="5036458" cy="6059727"/>
        </p:xfrm>
        <a:graphic>
          <a:graphicData uri="http://schemas.openxmlformats.org/drawingml/2006/table">
            <a:tbl>
              <a:tblPr/>
              <a:tblGrid>
                <a:gridCol w="2331694"/>
                <a:gridCol w="2704764"/>
              </a:tblGrid>
              <a:tr h="3189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จัดสรรงบประมาณ  ปี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Angsana New"/>
                        </a:rPr>
                        <a:t>2555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CUP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ศูนย์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  <a:cs typeface="+mn-cs"/>
                        </a:rPr>
                        <a:t>เวช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ฯ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1,626,795.23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CUP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สอ.วัดพระญาติ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582,403.82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เสนา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1,077,674.57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ท่าเรือ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772,891.78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นครหลวง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708,424.45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บางไทร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954,650.56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บางบาล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687,358.35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บางปะอิน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1,343,769.84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บางปะหัน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783,926.45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ผักไห่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762,159.20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ภาชี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595,040.14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ลาดบัวหลวง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622,118.59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วังน้อย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896,139.87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บางซ้าย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451,720.98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อุทัย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737,121.08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มหาราช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563,459.96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บ้านแพรก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331,182.27</a:t>
                      </a:r>
                    </a:p>
                  </a:txBody>
                  <a:tcPr marL="8590" marR="8590" marT="85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189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13,496,837.14</a:t>
                      </a:r>
                    </a:p>
                  </a:txBody>
                  <a:tcPr marL="8590" marR="8590" marT="85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ผลการดำเนินงาน</a:t>
            </a:r>
            <a:r>
              <a:rPr lang="en-US" dirty="0" smtClean="0"/>
              <a:t> </a:t>
            </a:r>
            <a:r>
              <a:rPr lang="th-TH" dirty="0" smtClean="0"/>
              <a:t>ปี ๕๕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" y="711197"/>
          <a:ext cx="9144002" cy="6146809"/>
        </p:xfrm>
        <a:graphic>
          <a:graphicData uri="http://schemas.openxmlformats.org/drawingml/2006/table">
            <a:tbl>
              <a:tblPr/>
              <a:tblGrid>
                <a:gridCol w="1962103"/>
                <a:gridCol w="1333033"/>
                <a:gridCol w="1201975"/>
                <a:gridCol w="1201975"/>
                <a:gridCol w="1153298"/>
                <a:gridCol w="1153298"/>
                <a:gridCol w="1138320"/>
              </a:tblGrid>
              <a:tr h="37111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สรุปผลงานตามตัวชี้วัด  ปี  </a:t>
                      </a:r>
                      <a:r>
                        <a:rPr lang="th-TH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๒๕๕๕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59" marR="8259" marT="82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1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หน่วยบริการ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เด็ก ป.๑ ตรวจฟัน คน)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ร้อยละ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เด็ก ป.๑Comprehensive  (คน)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ร้อยละ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เป้า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ผลงาน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เป้า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ผลงาน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ศูนย์เวชฯ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1,778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1,454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310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28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วัดพระญาติ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234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226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0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ท่าเรือ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488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649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133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98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6.12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เสนา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693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991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143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138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144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104.34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นครหลวง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378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208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55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53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60.37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บางไทร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584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584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104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62.5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บางบาล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332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317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69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102.98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บางปะอิน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1,234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322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173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6.93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บางปะหัน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408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385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15.21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ผักไห่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445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425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92.53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ภาชี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291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291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8.42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ลาดบัวหลวง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460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460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133.3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วังน้อย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810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116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98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117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180.61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บางซ้าย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220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220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36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90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อุทัย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344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301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62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45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72.58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มหาราช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158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158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30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23.3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43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บ้านแพรก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H SarabunPSK"/>
                      </a:endParaRP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77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100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15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21</a:t>
                      </a:r>
                    </a:p>
                  </a:txBody>
                  <a:tcPr marL="8259" marR="8259" marT="82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140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4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PSK"/>
                        </a:rPr>
                        <a:t>รวม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8,824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7,878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89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1514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H SarabunIT๙"/>
                        </a:rPr>
                        <a:t>815</a:t>
                      </a:r>
                    </a:p>
                  </a:txBody>
                  <a:tcPr marL="8259" marR="8259" marT="82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H SarabunIT๙"/>
                        </a:rPr>
                        <a:t>44.92</a:t>
                      </a:r>
                    </a:p>
                  </a:txBody>
                  <a:tcPr marL="8259" marR="8259" marT="82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th-TH" sz="28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endParaRPr lang="th-TH" sz="1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เพิ่มความร่วมมือ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การพัฒนาระบบและการจัดบริการทันตกรรมระหว่างหน่วยงานหลักที่เกี่ยวข้องโดยให้ความสำคัญกับบทบาทของมหาวิทยาลัยและภาคเอกชนเพิ่มมากขึ้น</a:t>
            </a:r>
            <a:endParaRPr lang="en-US" sz="22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2.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มีแผนยุทธศาสตร์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ด้านทันตสาธารณสุขระดับประเทศแผนพัฒนาระบบและการจัดบริการทันตกรรม (</a:t>
            </a:r>
            <a:r>
              <a:rPr lang="en-US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Service Plan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) ระดับจังหวัดและแผนให้บริการทันตสาธารณสุขที่จำเป็น ของแต่ละ คปสอ.ใหม่โดยทุกภาคส่วนที่เกี่ยวข้องมีส่วนร่วมเป็นเจ้าของ</a:t>
            </a:r>
            <a:endParaRPr lang="en-US" sz="22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3.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ทุกจังหวัดมีการ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ดำเนินการตามแผนพัฒนาระบบและการบริการทันต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กรรม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Service Plan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2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มีระบบข้อมูล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ที่สนับสนุนการบริหารระบบ</a:t>
            </a:r>
            <a:endParaRPr lang="en-US" sz="22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สนับสนุนการผลิต พัฒนาศักยภาพและการกระจายทันตบุคลากร</a:t>
            </a:r>
            <a:r>
              <a:rPr lang="th-TH" sz="22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สู่หน่วยบริการระดับปฐมภูมิโดยเฉพาะ รพ.สต.อย่างจริงจัง</a:t>
            </a:r>
            <a:endParaRPr lang="en-US" sz="2200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533400" indent="-533400">
              <a:spcBef>
                <a:spcPct val="5000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5. </a:t>
            </a:r>
            <a:r>
              <a:rPr lang="th-TH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2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ดำเนินงานทันตสาธารณสุขผสมผสานกับงานอนามัยอื่นๆ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ในศูนย์เด็กเล็ก โรงเรียนอนุบาล และโรงเรียนประถมศึกษา อย่างเข้มข้น และนักเรียนได้รับบริการทันต</a:t>
            </a:r>
            <a:r>
              <a:rPr lang="en-US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กรรม </a:t>
            </a:r>
            <a:r>
              <a:rPr lang="en-US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Comprehensive care </a:t>
            </a:r>
            <a:r>
              <a:rPr lang="th-TH" sz="2200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อย่างทั่วถึง</a:t>
            </a:r>
          </a:p>
        </p:txBody>
      </p:sp>
      <p:sp>
        <p:nvSpPr>
          <p:cNvPr id="19459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0000CC"/>
          </a:solidFill>
        </p:spPr>
        <p:txBody>
          <a:bodyPr anchor="ctr"/>
          <a:lstStyle/>
          <a:p>
            <a:pPr algn="l"/>
            <a:r>
              <a:rPr lang="th-TH" sz="2800" b="1" dirty="0" smtClean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กรอบแนวคิดการบริหารกองทุนทันตก</a:t>
            </a:r>
            <a:r>
              <a:rPr lang="th-TH" sz="2800" b="1" dirty="0" err="1" smtClean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รรม</a:t>
            </a:r>
            <a:endParaRPr lang="th-TH" sz="2800" b="1" dirty="0" smtClean="0">
              <a:solidFill>
                <a:schemeClr val="bg1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ผลงาน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943428"/>
          <a:ext cx="9143999" cy="5914572"/>
        </p:xfrm>
        <a:graphic>
          <a:graphicData uri="http://schemas.openxmlformats.org/drawingml/2006/table">
            <a:tbl>
              <a:tblPr/>
              <a:tblGrid>
                <a:gridCol w="2008843"/>
                <a:gridCol w="851429"/>
                <a:gridCol w="851429"/>
                <a:gridCol w="1631907"/>
                <a:gridCol w="1897977"/>
                <a:gridCol w="1902414"/>
              </a:tblGrid>
              <a:tr h="16794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+mn-cs"/>
                        </a:rPr>
                        <a:t>เป้าหมาย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+mn-cs"/>
                        </a:rPr>
                        <a:t>ผลการให้บริการฟันเทียม  ปี  ๒๕๕๕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3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n-cs"/>
                        </a:rPr>
                        <a:t>จำนวนคน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n-cs"/>
                        </a:rPr>
                        <a:t>จำนวนชิ้นเบิก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n-cs"/>
                        </a:rPr>
                        <a:t>จำนวนชิ้นจ่าย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n-cs"/>
                        </a:rPr>
                        <a:t>จำนวนเงินเบิก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n-cs"/>
                        </a:rPr>
                        <a:t>จำนวนเงินจ่าย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71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FF"/>
                          </a:solidFill>
                          <a:latin typeface="TH SarabunIT๙"/>
                          <a:cs typeface="+mn-cs"/>
                        </a:rPr>
                        <a:t>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H SarabunIT๙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H SarabunIT๙"/>
                          <a:cs typeface="+mn-cs"/>
                        </a:rPr>
                        <a:t>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H SarabunIT๙"/>
                          <a:cs typeface="+mn-cs"/>
                        </a:rPr>
                        <a:t>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H SarabunIT๙"/>
                          <a:cs typeface="+mn-cs"/>
                        </a:rPr>
                        <a:t>1,028,800.00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H SarabunIT๙"/>
                          <a:cs typeface="+mn-cs"/>
                        </a:rPr>
                        <a:t>1,016,950.00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shaninform.org/Learning_Tai/images/t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5367" y="2122354"/>
            <a:ext cx="5345314" cy="34295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6674" name="Text Box 3"/>
          <p:cNvSpPr txBox="1">
            <a:spLocks noChangeArrowheads="1"/>
          </p:cNvSpPr>
          <p:nvPr/>
        </p:nvSpPr>
        <p:spPr bwMode="auto">
          <a:xfrm>
            <a:off x="3635375" y="53736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  <a:cs typeface="Tahoma" pitchFamily="34" charset="0"/>
            </a:endParaRPr>
          </a:p>
        </p:txBody>
      </p:sp>
      <p:sp>
        <p:nvSpPr>
          <p:cNvPr id="156675" name="Text Box 4"/>
          <p:cNvSpPr txBox="1">
            <a:spLocks noChangeArrowheads="1"/>
          </p:cNvSpPr>
          <p:nvPr/>
        </p:nvSpPr>
        <p:spPr bwMode="auto">
          <a:xfrm>
            <a:off x="3810000" y="5764439"/>
            <a:ext cx="172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dirty="0">
                <a:latin typeface="Tahoma" pitchFamily="34" charset="0"/>
                <a:cs typeface="Tahoma" pitchFamily="34" charset="0"/>
              </a:rPr>
              <a:t>สวัสดีค่ะ</a:t>
            </a:r>
          </a:p>
        </p:txBody>
      </p:sp>
      <p:sp>
        <p:nvSpPr>
          <p:cNvPr id="156676" name="WordArt 5"/>
          <p:cNvSpPr>
            <a:spLocks noChangeArrowheads="1" noChangeShapeType="1" noTextEdit="1"/>
          </p:cNvSpPr>
          <p:nvPr/>
        </p:nvSpPr>
        <p:spPr bwMode="auto">
          <a:xfrm>
            <a:off x="1636032" y="1126900"/>
            <a:ext cx="5975350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th-TH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rdiaUPC"/>
                <a:cs typeface="CordiaUPC"/>
              </a:rPr>
              <a:t>ร่วมด้วยช่วยกัน เพื่อสุขภาพฟันดีถ้วนหน้า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45140" y="605982"/>
            <a:ext cx="8737603" cy="5069112"/>
          </a:xfrm>
          <a:noFill/>
        </p:spPr>
        <p:txBody>
          <a:bodyPr anchor="ctr"/>
          <a:lstStyle/>
          <a:p>
            <a:pPr algn="thaiDist">
              <a:buFontTx/>
              <a:buNone/>
            </a:pPr>
            <a:r>
              <a:rPr lang="th-TH" dirty="0" smtClean="0"/>
              <a:t>  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1.เพื่อควบคุมสภาวะสุขภาพช่องปาก</a:t>
            </a:r>
            <a:r>
              <a:rPr lang="th-TH" sz="36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ในกลุ่มเด็กปฐมวัยและเด็กประถมศึกษาโดย</a:t>
            </a:r>
            <a:r>
              <a:rPr lang="th-TH" sz="3600" b="1" dirty="0" err="1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การงานสร้างเสริมสุขภาพช่องปากป้องกันโรค และรักษาทางทันตก</a:t>
            </a:r>
            <a:r>
              <a:rPr lang="th-TH" sz="3600" b="1" dirty="0" err="1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endParaRPr lang="en-US" sz="3600" b="1" dirty="0" smtClean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buFontTx/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2.เพื่อเพิ่มประสิทธิภาพ</a:t>
            </a:r>
            <a:r>
              <a:rPr lang="th-TH" sz="36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การดูแลสุขภาพช่องปากในกลุ่มหญิง       ตั้งครรภ์</a:t>
            </a:r>
            <a:endParaRPr lang="en-US" sz="3600" b="1" dirty="0" smtClean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buFontTx/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3.เพื่อให้ผู้สูงอายุเข้าถึงบริการทันตก</a:t>
            </a:r>
            <a:r>
              <a:rPr lang="th-TH" sz="40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ประดิษฐ์ </a:t>
            </a:r>
            <a:r>
              <a:rPr lang="th-TH" sz="3600" b="1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(ฟันเทียม)ได้อย่างทั่วถึง อันจะส่งเสริมคุณภาพชีวิตของผู้สูงอายุให้ดีขึ้น</a:t>
            </a:r>
            <a:endParaRPr lang="en-US" sz="3600" b="1" dirty="0" smtClean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80553" y="12249"/>
            <a:ext cx="7715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วัตถุประสงค์</a:t>
            </a:r>
            <a:endParaRPr lang="en-US" sz="4000" b="1" dirty="0">
              <a:solidFill>
                <a:schemeClr val="bg1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337011" y="26764"/>
            <a:ext cx="7715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ตัวชี้วัด</a:t>
            </a:r>
            <a:endParaRPr lang="en-US" sz="4800" b="1" dirty="0">
              <a:solidFill>
                <a:schemeClr val="bg1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21508" name="Content Placeholder 9"/>
          <p:cNvSpPr>
            <a:spLocks noGrp="1"/>
          </p:cNvSpPr>
          <p:nvPr>
            <p:ph sz="half" idx="2"/>
          </p:nvPr>
        </p:nvSpPr>
        <p:spPr>
          <a:xfrm>
            <a:off x="268518" y="1270229"/>
            <a:ext cx="8686800" cy="3679144"/>
          </a:xfrm>
        </p:spPr>
        <p:txBody>
          <a:bodyPr/>
          <a:lstStyle/>
          <a:p>
            <a:pPr>
              <a:buFontTx/>
              <a:buAutoNum type="arabicParenR"/>
            </a:pPr>
            <a:r>
              <a:rPr lang="th-TH" sz="2800" b="1" dirty="0" smtClean="0">
                <a:solidFill>
                  <a:srgbClr val="0033CC"/>
                </a:solidFill>
              </a:rPr>
              <a:t> เด็กชั้น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th-TH" sz="2800" b="1" dirty="0" smtClean="0">
                <a:solidFill>
                  <a:srgbClr val="0033CC"/>
                </a:solidFill>
              </a:rPr>
              <a:t>ป.</a:t>
            </a:r>
            <a:r>
              <a:rPr lang="en-US" sz="2800" b="1" dirty="0" smtClean="0">
                <a:solidFill>
                  <a:srgbClr val="0033CC"/>
                </a:solidFill>
              </a:rPr>
              <a:t>1</a:t>
            </a:r>
            <a:r>
              <a:rPr lang="th-TH" sz="2800" b="1" dirty="0" smtClean="0">
                <a:solidFill>
                  <a:srgbClr val="0033CC"/>
                </a:solidFill>
              </a:rPr>
              <a:t>ในพื้นที่ได้รับการตรวจสุขภาพช่องปาก</a:t>
            </a:r>
            <a:r>
              <a:rPr lang="th-TH" sz="2800" b="1" dirty="0" smtClean="0">
                <a:solidFill>
                  <a:srgbClr val="FF0000"/>
                </a:solidFill>
              </a:rPr>
              <a:t>ร้อยละ..</a:t>
            </a:r>
            <a:r>
              <a:rPr lang="en-US" sz="2800" b="1" dirty="0" smtClean="0">
                <a:solidFill>
                  <a:srgbClr val="FF0000"/>
                </a:solidFill>
              </a:rPr>
              <a:t>70</a:t>
            </a:r>
            <a:endParaRPr lang="th-TH" sz="2800" b="1" dirty="0" smtClean="0">
              <a:solidFill>
                <a:srgbClr val="FF0000"/>
              </a:solidFill>
            </a:endParaRPr>
          </a:p>
          <a:p>
            <a:pPr>
              <a:buFontTx/>
              <a:buAutoNum type="arabicParenR"/>
            </a:pPr>
            <a:r>
              <a:rPr lang="th-TH" sz="2800" b="1" dirty="0" smtClean="0">
                <a:solidFill>
                  <a:srgbClr val="0033CC"/>
                </a:solidFill>
              </a:rPr>
              <a:t> เด็กชั้น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th-TH" sz="2800" b="1" dirty="0" smtClean="0">
                <a:solidFill>
                  <a:srgbClr val="0033CC"/>
                </a:solidFill>
              </a:rPr>
              <a:t>ป.</a:t>
            </a:r>
            <a:r>
              <a:rPr lang="en-US" sz="2800" b="1" dirty="0" smtClean="0">
                <a:solidFill>
                  <a:srgbClr val="0033CC"/>
                </a:solidFill>
              </a:rPr>
              <a:t>1</a:t>
            </a:r>
            <a:r>
              <a:rPr lang="th-TH" sz="2800" b="1" dirty="0" smtClean="0">
                <a:solidFill>
                  <a:srgbClr val="0033CC"/>
                </a:solidFill>
              </a:rPr>
              <a:t>ได้รับการบริการทันตก</a:t>
            </a:r>
            <a:r>
              <a:rPr lang="th-TH" sz="2800" b="1" dirty="0" err="1" smtClean="0">
                <a:solidFill>
                  <a:srgbClr val="0033CC"/>
                </a:solidFill>
              </a:rPr>
              <a:t>รรม</a:t>
            </a:r>
            <a:r>
              <a:rPr lang="th-TH" sz="2800" b="1" dirty="0" smtClean="0">
                <a:solidFill>
                  <a:srgbClr val="0033CC"/>
                </a:solidFill>
              </a:rPr>
              <a:t>ผสมผสาน</a:t>
            </a:r>
            <a:r>
              <a:rPr lang="en-US" sz="2800" b="1" dirty="0" smtClean="0">
                <a:solidFill>
                  <a:srgbClr val="0033CC"/>
                </a:solidFill>
              </a:rPr>
              <a:t>(comprehensive</a:t>
            </a:r>
            <a:r>
              <a:rPr lang="th-TH" sz="2800" b="1" dirty="0" smtClean="0">
                <a:solidFill>
                  <a:srgbClr val="0033CC"/>
                </a:solidFill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</a:rPr>
              <a:t>care) </a:t>
            </a:r>
            <a:r>
              <a:rPr lang="th-TH" sz="2800" b="1" dirty="0" smtClean="0">
                <a:solidFill>
                  <a:srgbClr val="0033CC"/>
                </a:solidFill>
              </a:rPr>
              <a:t>ตามแผนการรักษา      </a:t>
            </a:r>
            <a:r>
              <a:rPr lang="th-TH" sz="2800" b="1" dirty="0" smtClean="0">
                <a:solidFill>
                  <a:srgbClr val="FF0000"/>
                </a:solidFill>
              </a:rPr>
              <a:t>ร้อยละ..</a:t>
            </a:r>
            <a:r>
              <a:rPr lang="en-US" sz="2800" b="1" dirty="0" smtClean="0">
                <a:solidFill>
                  <a:srgbClr val="FF0000"/>
                </a:solidFill>
              </a:rPr>
              <a:t>20</a:t>
            </a:r>
            <a:r>
              <a:rPr lang="th-TH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AutoNum type="arabicParenR"/>
            </a:pPr>
            <a:r>
              <a:rPr lang="th-TH" sz="2800" b="1" dirty="0" smtClean="0">
                <a:solidFill>
                  <a:srgbClr val="0033CC"/>
                </a:solidFill>
              </a:rPr>
              <a:t> จำนวนผู้สูงอายุที่ได้รับการใส่ฟันเทียม</a:t>
            </a:r>
            <a:r>
              <a:rPr lang="en-US" sz="2800" b="1" dirty="0" smtClean="0">
                <a:solidFill>
                  <a:srgbClr val="0033CC"/>
                </a:solidFill>
              </a:rPr>
              <a:t>  </a:t>
            </a:r>
            <a:endParaRPr lang="th-TH" sz="2800" b="1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33CC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45,000 </a:t>
            </a:r>
            <a:r>
              <a:rPr lang="th-TH" sz="2800" b="1" dirty="0" smtClean="0">
                <a:solidFill>
                  <a:srgbClr val="FF0000"/>
                </a:solidFill>
              </a:rPr>
              <a:t>ราย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39012" y="-42410"/>
            <a:ext cx="8572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แนวทางการบริหาร</a:t>
            </a:r>
            <a:endParaRPr lang="en-US" sz="4000" b="1" dirty="0">
              <a:solidFill>
                <a:schemeClr val="bg1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214313" y="785813"/>
            <a:ext cx="885825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การบริหารจัดการ</a:t>
            </a:r>
          </a:p>
          <a:p>
            <a:pPr marL="457200" indent="-457200"/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1.1 </a:t>
            </a:r>
            <a:r>
              <a:rPr lang="th-TH" sz="2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ระดับเขต 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มีคณะทำงาน</a:t>
            </a:r>
            <a:r>
              <a:rPr lang="th-TH" sz="2800" b="1" dirty="0" err="1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สาธารณสุขระดับเขตเป็นกลไกลในการบริหารจัดการ</a:t>
            </a:r>
            <a:endParaRPr lang="en-US" sz="2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/>
            <a:r>
              <a:rPr lang="en-US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1.2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ระดับจังหวัด 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มีคณะทำงาน</a:t>
            </a:r>
            <a:r>
              <a:rPr lang="th-TH" sz="2800" b="1" dirty="0" err="1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สาธารณสุขระดับจังหวัด เป็นกลไกลในการบริหารจัดการ และปรับเกลี่ยงบประมาณ</a:t>
            </a:r>
            <a:endParaRPr lang="en-US" sz="2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marL="457200" indent="-457200"/>
            <a:r>
              <a:rPr lang="en-US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1.3</a:t>
            </a:r>
            <a:r>
              <a:rPr lang="th-TH" sz="2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ระดับ </a:t>
            </a:r>
            <a:r>
              <a:rPr lang="en-US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CUP </a:t>
            </a:r>
            <a:r>
              <a:rPr lang="th-TH" sz="28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บริหารโดยการมีส่วนร่วมของ </a:t>
            </a:r>
            <a:r>
              <a:rPr lang="th-TH" sz="2800" b="1" dirty="0" err="1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คป</a:t>
            </a:r>
            <a:r>
              <a:rPr lang="th-TH" sz="28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สอ. แบบ</a:t>
            </a:r>
            <a:r>
              <a:rPr lang="th-TH" sz="28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ใหม่</a:t>
            </a:r>
          </a:p>
          <a:p>
            <a:pPr marL="457200" indent="-457200"/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 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ส่งเสริม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Public-Private Mix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เพื่อให้ประชาชนสามารถเข้าถึงบริการ     ทันตก</a:t>
            </a:r>
            <a:r>
              <a:rPr lang="th-TH" sz="2800" b="1" dirty="0" err="1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ประดิษฐ์และทันตก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ส่งเสริมป้องกันในเด็กนักเรียน</a:t>
            </a:r>
            <a:r>
              <a:rPr lang="th-TH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ได้อย่างครอบคลุม</a:t>
            </a:r>
          </a:p>
          <a:p>
            <a:pPr marL="457200" indent="-457200"/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   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เพิ่มประสิทธิภาพในการบริหารจัดการ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การงบสนับสนุนและส่งเสริมการจัดบริการทันตก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ส่งเสริมป้องกันร่วมกับกองทุนย่อยอื่นที่จะลงสู่พื้นที่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915987"/>
            <a:ext cx="8839200" cy="4953573"/>
            <a:chOff x="152400" y="915988"/>
            <a:chExt cx="8839200" cy="5303421"/>
          </a:xfrm>
        </p:grpSpPr>
        <p:sp>
          <p:nvSpPr>
            <p:cNvPr id="14" name="สี่เหลี่ยมมุมมน 13"/>
            <p:cNvSpPr/>
            <p:nvPr/>
          </p:nvSpPr>
          <p:spPr bwMode="auto">
            <a:xfrm>
              <a:off x="152400" y="2175695"/>
              <a:ext cx="1881188" cy="1139650"/>
            </a:xfrm>
            <a:prstGeom prst="roundRect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cs typeface="Tahoma" pitchFamily="34" charset="0"/>
                </a:rPr>
                <a:t>(1)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cs typeface="Tahoma" pitchFamily="34" charset="0"/>
                </a:rPr>
                <a:t>NPP &amp; </a:t>
              </a:r>
              <a:r>
                <a:rPr lang="en-US" sz="1400" b="1" dirty="0">
                  <a:solidFill>
                    <a:srgbClr val="000000"/>
                  </a:solidFill>
                  <a:cs typeface="Tahoma" pitchFamily="34" charset="0"/>
                </a:rPr>
                <a:t>Central procurement  </a:t>
              </a:r>
              <a:r>
                <a:rPr lang="en-US" sz="1400" b="1" dirty="0" smtClean="0">
                  <a:solidFill>
                    <a:srgbClr val="000000"/>
                  </a:solidFill>
                  <a:cs typeface="Tahoma" pitchFamily="34" charset="0"/>
                </a:rPr>
                <a:t>(</a:t>
              </a: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25.72 </a:t>
              </a:r>
              <a:r>
                <a:rPr lang="th-TH" sz="1400" b="1" dirty="0" smtClean="0">
                  <a:solidFill>
                    <a:schemeClr val="tx1"/>
                  </a:solidFill>
                  <a:cs typeface="Tahoma" pitchFamily="34" charset="0"/>
                </a:rPr>
                <a:t>บ./คน</a:t>
              </a: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)</a:t>
              </a: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</p:txBody>
        </p:sp>
        <p:sp>
          <p:nvSpPr>
            <p:cNvPr id="15" name="สี่เหลี่ยมมุมมน 14"/>
            <p:cNvSpPr/>
            <p:nvPr/>
          </p:nvSpPr>
          <p:spPr bwMode="auto">
            <a:xfrm>
              <a:off x="2205038" y="2197198"/>
              <a:ext cx="1655762" cy="1130691"/>
            </a:xfrm>
            <a:prstGeom prst="round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cs typeface="Tahoma" pitchFamily="34" charset="0"/>
                </a:rPr>
                <a:t>(2)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cs typeface="Tahoma" pitchFamily="34" charset="0"/>
                </a:rPr>
                <a:t>PPE</a:t>
              </a:r>
              <a:endParaRPr lang="en-US" sz="1400" b="1" dirty="0">
                <a:solidFill>
                  <a:srgbClr val="000000"/>
                </a:solidFill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(124.96 </a:t>
              </a:r>
              <a:r>
                <a:rPr lang="th-TH" sz="1400" b="1" dirty="0" smtClean="0">
                  <a:solidFill>
                    <a:schemeClr val="tx1"/>
                  </a:solidFill>
                  <a:cs typeface="Tahoma" pitchFamily="34" charset="0"/>
                </a:rPr>
                <a:t>บ./คน</a:t>
              </a: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)</a:t>
              </a: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</p:txBody>
        </p:sp>
        <p:sp>
          <p:nvSpPr>
            <p:cNvPr id="16" name="สี่เหลี่ยมมุมมน 15"/>
            <p:cNvSpPr/>
            <p:nvPr/>
          </p:nvSpPr>
          <p:spPr bwMode="auto">
            <a:xfrm>
              <a:off x="4048125" y="2193614"/>
              <a:ext cx="1655763" cy="116652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cs typeface="Tahoma" pitchFamily="34" charset="0"/>
                </a:rPr>
                <a:t>(3)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cs typeface="Tahoma" pitchFamily="34" charset="0"/>
                </a:rPr>
                <a:t>PPA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(57.40 </a:t>
              </a:r>
              <a:r>
                <a:rPr lang="th-TH" sz="1400" b="1" dirty="0" smtClean="0">
                  <a:solidFill>
                    <a:schemeClr val="tx1"/>
                  </a:solidFill>
                  <a:cs typeface="Tahoma" pitchFamily="34" charset="0"/>
                </a:rPr>
                <a:t>บ./คน</a:t>
              </a: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)</a:t>
              </a:r>
              <a:r>
                <a:rPr lang="th-TH" sz="1400" b="1" dirty="0" smtClean="0">
                  <a:solidFill>
                    <a:schemeClr val="tx1"/>
                  </a:solidFill>
                  <a:cs typeface="Tahoma" pitchFamily="34" charset="0"/>
                </a:rPr>
                <a:t> </a:t>
              </a: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</p:txBody>
        </p:sp>
        <p:sp>
          <p:nvSpPr>
            <p:cNvPr id="17" name="สี่เหลี่ยมมุมมน 16"/>
            <p:cNvSpPr/>
            <p:nvPr/>
          </p:nvSpPr>
          <p:spPr bwMode="auto">
            <a:xfrm>
              <a:off x="5868988" y="2190030"/>
              <a:ext cx="1611312" cy="1168321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cs typeface="Tahoma" pitchFamily="34" charset="0"/>
                </a:rPr>
                <a:t>(4) </a:t>
              </a: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dirty="0">
                  <a:solidFill>
                    <a:schemeClr val="tx1"/>
                  </a:solidFill>
                  <a:cs typeface="Tahoma" pitchFamily="34" charset="0"/>
                </a:rPr>
                <a:t>สนับสนุนและส่งเสริม</a:t>
              </a:r>
              <a:endParaRPr lang="en-US" sz="1400" b="1" dirty="0">
                <a:solidFill>
                  <a:schemeClr val="tx1"/>
                </a:solidFill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(7.68</a:t>
              </a:r>
              <a:r>
                <a:rPr lang="th-TH" sz="1400" b="1" dirty="0" smtClean="0">
                  <a:solidFill>
                    <a:schemeClr val="tx1"/>
                  </a:solidFill>
                  <a:cs typeface="Tahoma" pitchFamily="34" charset="0"/>
                </a:rPr>
                <a:t> บ./คน</a:t>
              </a:r>
              <a:r>
                <a:rPr lang="en-US" sz="1400" b="1" dirty="0" smtClean="0">
                  <a:solidFill>
                    <a:schemeClr val="tx1"/>
                  </a:solidFill>
                  <a:cs typeface="Tahoma" pitchFamily="34" charset="0"/>
                </a:rPr>
                <a:t>)</a:t>
              </a: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</p:txBody>
        </p:sp>
        <p:sp>
          <p:nvSpPr>
            <p:cNvPr id="18" name="สี่เหลี่ยมมุมมน 17"/>
            <p:cNvSpPr/>
            <p:nvPr/>
          </p:nvSpPr>
          <p:spPr bwMode="auto">
            <a:xfrm>
              <a:off x="7653338" y="2197198"/>
              <a:ext cx="1338262" cy="1420940"/>
            </a:xfrm>
            <a:prstGeom prst="roundRect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(5) </a:t>
              </a:r>
              <a:endParaRPr lang="th-TH" sz="14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dirty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ทันตกรรมส่งเสริม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1400" b="1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16.60</a:t>
              </a:r>
              <a:r>
                <a:rPr lang="th-TH" sz="1400" b="1" dirty="0" smtClean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 บ./คน</a:t>
              </a:r>
              <a:r>
                <a:rPr lang="en-US" sz="1400" b="1" dirty="0" smtClean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th-TH" sz="14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400" b="1" dirty="0">
                <a:solidFill>
                  <a:schemeClr val="tx1"/>
                </a:solidFill>
                <a:cs typeface="Tahoma" pitchFamily="34" charset="0"/>
              </a:endParaRPr>
            </a:p>
          </p:txBody>
        </p:sp>
        <p:sp>
          <p:nvSpPr>
            <p:cNvPr id="43019" name="Line 8"/>
            <p:cNvSpPr>
              <a:spLocks noChangeShapeType="1"/>
            </p:cNvSpPr>
            <p:nvPr/>
          </p:nvSpPr>
          <p:spPr bwMode="auto">
            <a:xfrm>
              <a:off x="2551113" y="532447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630488" y="578326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1977799" y="5570707"/>
              <a:ext cx="1724025" cy="6487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CUP/</a:t>
              </a:r>
              <a:r>
                <a:rPr lang="th-TH" sz="1100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สถานพยาบาล</a:t>
              </a:r>
              <a:endParaRPr lang="en-US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3022" name="Elbow Connector 37"/>
            <p:cNvCxnSpPr>
              <a:cxnSpLocks noChangeShapeType="1"/>
              <a:stCxn id="3" idx="2"/>
              <a:endCxn id="14" idx="0"/>
            </p:cNvCxnSpPr>
            <p:nvPr/>
          </p:nvCxnSpPr>
          <p:spPr bwMode="auto">
            <a:xfrm rot="5400000">
              <a:off x="2375768" y="400150"/>
              <a:ext cx="492773" cy="3058319"/>
            </a:xfrm>
            <a:prstGeom prst="bentConnector3">
              <a:avLst>
                <a:gd name="adj1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023" name="Elbow Connector 37"/>
            <p:cNvCxnSpPr>
              <a:cxnSpLocks noChangeShapeType="1"/>
              <a:stCxn id="3" idx="2"/>
              <a:endCxn id="15" idx="0"/>
            </p:cNvCxnSpPr>
            <p:nvPr/>
          </p:nvCxnSpPr>
          <p:spPr bwMode="auto">
            <a:xfrm rot="5400000">
              <a:off x="3334979" y="1380862"/>
              <a:ext cx="514276" cy="1118394"/>
            </a:xfrm>
            <a:prstGeom prst="bentConnector3">
              <a:avLst>
                <a:gd name="adj1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024" name="Elbow Connector 37"/>
            <p:cNvCxnSpPr>
              <a:cxnSpLocks noChangeShapeType="1"/>
              <a:stCxn id="3" idx="2"/>
              <a:endCxn id="16" idx="0"/>
            </p:cNvCxnSpPr>
            <p:nvPr/>
          </p:nvCxnSpPr>
          <p:spPr bwMode="auto">
            <a:xfrm rot="16200000" flipH="1">
              <a:off x="4258315" y="1575921"/>
              <a:ext cx="510692" cy="724694"/>
            </a:xfrm>
            <a:prstGeom prst="bentConnector3">
              <a:avLst>
                <a:gd name="adj1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025" name="Elbow Connector 37"/>
            <p:cNvCxnSpPr>
              <a:cxnSpLocks noChangeShapeType="1"/>
              <a:stCxn id="3" idx="2"/>
              <a:endCxn id="17" idx="0"/>
            </p:cNvCxnSpPr>
            <p:nvPr/>
          </p:nvCxnSpPr>
          <p:spPr bwMode="auto">
            <a:xfrm rot="16200000" flipH="1">
              <a:off x="5159424" y="674810"/>
              <a:ext cx="507108" cy="2523331"/>
            </a:xfrm>
            <a:prstGeom prst="bentConnector3">
              <a:avLst>
                <a:gd name="adj1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026" name="Elbow Connector 37"/>
            <p:cNvCxnSpPr>
              <a:cxnSpLocks noChangeShapeType="1"/>
              <a:stCxn id="3" idx="2"/>
              <a:endCxn id="18" idx="0"/>
            </p:cNvCxnSpPr>
            <p:nvPr/>
          </p:nvCxnSpPr>
          <p:spPr bwMode="auto">
            <a:xfrm rot="16200000" flipH="1">
              <a:off x="5979754" y="-145519"/>
              <a:ext cx="514276" cy="4171156"/>
            </a:xfrm>
            <a:prstGeom prst="bentConnector3">
              <a:avLst>
                <a:gd name="adj1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" name="สี่เหลี่ยมมุมมน 2"/>
            <p:cNvSpPr/>
            <p:nvPr/>
          </p:nvSpPr>
          <p:spPr bwMode="auto">
            <a:xfrm>
              <a:off x="1219200" y="915988"/>
              <a:ext cx="5864225" cy="76693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white"/>
                  </a:solidFill>
                  <a:cs typeface="Tahoma" pitchFamily="34" charset="0"/>
                </a:rPr>
                <a:t>P&amp;P Capitation</a:t>
              </a:r>
              <a:endParaRPr lang="en-US" sz="1800" b="1" dirty="0">
                <a:solidFill>
                  <a:srgbClr val="FFFF00"/>
                </a:solidFill>
                <a:cs typeface="Tahoma" pitchFamily="34" charset="0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srgbClr val="FFC000"/>
                  </a:solidFill>
                  <a:cs typeface="Tahoma" pitchFamily="34" charset="0"/>
                </a:rPr>
                <a:t>( </a:t>
              </a:r>
              <a:r>
                <a:rPr lang="en-US" sz="1800" b="1" dirty="0" smtClean="0">
                  <a:solidFill>
                    <a:srgbClr val="FFC000"/>
                  </a:solidFill>
                  <a:cs typeface="Tahoma" pitchFamily="34" charset="0"/>
                </a:rPr>
                <a:t>232.36 </a:t>
              </a:r>
              <a:r>
                <a:rPr lang="th-TH" sz="1800" b="1" dirty="0">
                  <a:solidFill>
                    <a:srgbClr val="FFC000"/>
                  </a:solidFill>
                  <a:cs typeface="Tahoma" pitchFamily="34" charset="0"/>
                </a:rPr>
                <a:t>บาท </a:t>
              </a:r>
              <a:r>
                <a:rPr lang="en-US" sz="1800" b="1" dirty="0">
                  <a:solidFill>
                    <a:srgbClr val="FFC000"/>
                  </a:solidFill>
                  <a:cs typeface="Tahoma" pitchFamily="34" charset="0"/>
                </a:rPr>
                <a:t>x </a:t>
              </a:r>
              <a:r>
                <a:rPr lang="th-TH" sz="1800" b="1" dirty="0" err="1">
                  <a:solidFill>
                    <a:srgbClr val="FFC000"/>
                  </a:solidFill>
                  <a:cs typeface="Tahoma" pitchFamily="34" charset="0"/>
                </a:rPr>
                <a:t>ปชก.</a:t>
              </a:r>
              <a:r>
                <a:rPr lang="th-TH" sz="1800" b="1" dirty="0">
                  <a:solidFill>
                    <a:srgbClr val="FFC000"/>
                  </a:solidFill>
                  <a:cs typeface="Tahoma" pitchFamily="34" charset="0"/>
                </a:rPr>
                <a:t> ทุกสิทธิ </a:t>
              </a:r>
              <a:r>
                <a:rPr lang="en-US" sz="1800" b="1" dirty="0">
                  <a:solidFill>
                    <a:schemeClr val="bg1"/>
                  </a:solidFill>
                  <a:cs typeface="Tahoma" pitchFamily="34" charset="0"/>
                </a:rPr>
                <a:t>65.404</a:t>
              </a:r>
              <a:r>
                <a:rPr lang="en-US" sz="1800" b="1" dirty="0">
                  <a:solidFill>
                    <a:srgbClr val="FFC000"/>
                  </a:solidFill>
                  <a:cs typeface="Tahoma" pitchFamily="34" charset="0"/>
                </a:rPr>
                <a:t> </a:t>
              </a:r>
              <a:r>
                <a:rPr lang="th-TH" sz="1800" b="1" dirty="0">
                  <a:solidFill>
                    <a:srgbClr val="FFC000"/>
                  </a:solidFill>
                  <a:cs typeface="Tahoma" pitchFamily="34" charset="0"/>
                </a:rPr>
                <a:t>ล้านคน)</a:t>
              </a:r>
              <a:endParaRPr lang="th-TH" sz="1800" dirty="0">
                <a:solidFill>
                  <a:srgbClr val="FFC000"/>
                </a:solidFill>
                <a:cs typeface="Tahoma" pitchFamily="34" charset="0"/>
              </a:endParaRPr>
            </a:p>
          </p:txBody>
        </p:sp>
        <p:sp>
          <p:nvSpPr>
            <p:cNvPr id="43029" name="TextBox 18"/>
            <p:cNvSpPr txBox="1">
              <a:spLocks noChangeArrowheads="1"/>
            </p:cNvSpPr>
            <p:nvPr/>
          </p:nvSpPr>
          <p:spPr bwMode="auto">
            <a:xfrm>
              <a:off x="7112000" y="966788"/>
              <a:ext cx="1878013" cy="69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th-TH" sz="12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คำนวณจาก  </a:t>
              </a:r>
              <a:endParaRPr lang="en-US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  <a:p>
              <a:pPr algn="r"/>
              <a:r>
                <a:rPr lang="en-US" sz="1200" b="1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313.70 </a:t>
              </a:r>
              <a:r>
                <a:rPr lang="th-TH" sz="1200" b="1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บาท</a:t>
              </a:r>
              <a:r>
                <a:rPr lang="th-TH" sz="12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/</a:t>
              </a:r>
              <a:r>
                <a:rPr lang="th-TH" sz="1200" b="1" dirty="0" err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ปชก.</a:t>
              </a:r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UC 48.445 </a:t>
              </a:r>
              <a:r>
                <a:rPr lang="th-TH" sz="12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ล้านคน</a:t>
              </a:r>
            </a:p>
          </p:txBody>
        </p:sp>
        <p:sp>
          <p:nvSpPr>
            <p:cNvPr id="43038" name="TextBox 76"/>
            <p:cNvSpPr txBox="1">
              <a:spLocks noChangeArrowheads="1"/>
            </p:cNvSpPr>
            <p:nvPr/>
          </p:nvSpPr>
          <p:spPr bwMode="auto">
            <a:xfrm>
              <a:off x="2409375" y="3400932"/>
              <a:ext cx="1164847" cy="2800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11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หักเงินเดือน</a:t>
              </a:r>
              <a:endParaRPr lang="en-US" sz="11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3011" name="Title 35"/>
          <p:cNvSpPr>
            <a:spLocks noGrp="1"/>
          </p:cNvSpPr>
          <p:nvPr>
            <p:ph type="title"/>
          </p:nvPr>
        </p:nvSpPr>
        <p:spPr>
          <a:xfrm>
            <a:off x="0" y="28575"/>
            <a:ext cx="7848600" cy="609600"/>
          </a:xfrm>
        </p:spPr>
        <p:txBody>
          <a:bodyPr/>
          <a:lstStyle/>
          <a:p>
            <a:pPr algn="l"/>
            <a:r>
              <a:rPr lang="th-TH" sz="2800" dirty="0" smtClean="0"/>
              <a:t>     แผนผังการจัดสรรค่าบริการ </a:t>
            </a:r>
            <a:r>
              <a:rPr lang="en-US" sz="2800" dirty="0" smtClean="0"/>
              <a:t>P&amp;P </a:t>
            </a:r>
            <a:r>
              <a:rPr lang="th-TH" sz="2800" dirty="0" smtClean="0"/>
              <a:t>ปี </a:t>
            </a:r>
            <a:r>
              <a:rPr lang="en-US" sz="2800" dirty="0" smtClean="0"/>
              <a:t>2556 </a:t>
            </a:r>
            <a:endParaRPr lang="th-TH" sz="2800" dirty="0" smtClean="0"/>
          </a:p>
        </p:txBody>
      </p:sp>
      <p:sp>
        <p:nvSpPr>
          <p:cNvPr id="43012" name="Rectangle 35"/>
          <p:cNvSpPr>
            <a:spLocks noChangeArrowheads="1"/>
          </p:cNvSpPr>
          <p:nvPr/>
        </p:nvSpPr>
        <p:spPr bwMode="auto">
          <a:xfrm>
            <a:off x="0" y="6276975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latin typeface="Tahoma" pitchFamily="34" charset="0"/>
                <a:cs typeface="Tahoma" pitchFamily="34" charset="0"/>
              </a:rPr>
              <a:t>กรณี </a:t>
            </a:r>
            <a:r>
              <a:rPr lang="th-TH" sz="1400" dirty="0" err="1">
                <a:latin typeface="Tahoma" pitchFamily="34" charset="0"/>
                <a:cs typeface="Tahoma" pitchFamily="34" charset="0"/>
              </a:rPr>
              <a:t>สปสช.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เขต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13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(กรุงเทพมหานคร) ให้สามารถบูรณการการบริหารงบ </a:t>
            </a:r>
            <a:r>
              <a:rPr lang="en-GB" sz="1400" dirty="0">
                <a:latin typeface="Tahoma" pitchFamily="34" charset="0"/>
                <a:cs typeface="Tahoma" pitchFamily="34" charset="0"/>
              </a:rPr>
              <a:t>PPE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และ </a:t>
            </a:r>
            <a:r>
              <a:rPr lang="en-GB" sz="1400" dirty="0">
                <a:latin typeface="Tahoma" pitchFamily="34" charset="0"/>
                <a:cs typeface="Tahoma" pitchFamily="34" charset="0"/>
              </a:rPr>
              <a:t>PPA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เพื่อให้เกิดผลผลิต ผลลัพธ์ตามที่กำหนด  เนื่องจากไม่มีสาขาจังหวัดและบริบทพื้นที่แตกต่าง</a:t>
            </a:r>
          </a:p>
        </p:txBody>
      </p:sp>
      <p:sp>
        <p:nvSpPr>
          <p:cNvPr id="38" name="สี่เหลี่ยมมุมมน 37"/>
          <p:cNvSpPr/>
          <p:nvPr/>
        </p:nvSpPr>
        <p:spPr bwMode="auto">
          <a:xfrm>
            <a:off x="5364163" y="3333750"/>
            <a:ext cx="2160587" cy="712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solidFill>
                  <a:srgbClr val="000000"/>
                </a:solidFill>
                <a:cs typeface="Tahoma" pitchFamily="34" charset="0"/>
              </a:rPr>
              <a:t>กองทุนฯท้องถิ่น</a:t>
            </a:r>
            <a:endParaRPr lang="en-US" sz="1400" b="1" dirty="0">
              <a:solidFill>
                <a:srgbClr val="000000"/>
              </a:solidFill>
              <a:cs typeface="Tahoma" pitchFamily="34" charset="0"/>
            </a:endParaRPr>
          </a:p>
          <a:p>
            <a:pPr algn="ctr" eaLnBrk="0" fontAlgn="b" hangingPunct="0">
              <a:defRPr/>
            </a:pPr>
            <a:r>
              <a:rPr lang="en-US" sz="1400" b="1" dirty="0" smtClean="0">
                <a:solidFill>
                  <a:srgbClr val="0000FF"/>
                </a:solidFill>
                <a:cs typeface="Tahoma" pitchFamily="34" charset="0"/>
              </a:rPr>
              <a:t>(40.00 </a:t>
            </a:r>
            <a:r>
              <a:rPr lang="th-TH" sz="1400" b="1" dirty="0" smtClean="0">
                <a:solidFill>
                  <a:srgbClr val="0000FF"/>
                </a:solidFill>
                <a:cs typeface="Tahoma" pitchFamily="34" charset="0"/>
              </a:rPr>
              <a:t>บ./คน</a:t>
            </a:r>
            <a:r>
              <a:rPr lang="en-US" sz="1400" b="1" dirty="0" smtClean="0">
                <a:solidFill>
                  <a:srgbClr val="0000FF"/>
                </a:solidFill>
                <a:cs typeface="Tahoma" pitchFamily="34" charset="0"/>
              </a:rPr>
              <a:t>)</a:t>
            </a:r>
            <a:endParaRPr lang="th-TH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cxnSp>
        <p:nvCxnSpPr>
          <p:cNvPr id="39" name="Elbow Connector 37"/>
          <p:cNvCxnSpPr>
            <a:cxnSpLocks noChangeShapeType="1"/>
            <a:stCxn id="16" idx="2"/>
            <a:endCxn id="38" idx="1"/>
          </p:cNvCxnSpPr>
          <p:nvPr/>
        </p:nvCxnSpPr>
        <p:spPr bwMode="auto">
          <a:xfrm rot="16200000" flipH="1">
            <a:off x="4874468" y="3200449"/>
            <a:ext cx="491234" cy="488156"/>
          </a:xfrm>
          <a:prstGeom prst="bentConnector2">
            <a:avLst/>
          </a:prstGeom>
          <a:noFill/>
          <a:ln w="28575" cap="sq" algn="ctr">
            <a:solidFill>
              <a:srgbClr val="0000FF"/>
            </a:solidFill>
            <a:round/>
            <a:headEnd type="none" w="sm" len="sm"/>
            <a:tailEnd type="arrow" w="med" len="med"/>
          </a:ln>
        </p:spPr>
      </p:cxnSp>
      <p:sp>
        <p:nvSpPr>
          <p:cNvPr id="40" name="สี่เหลี่ยมมุมมน 39"/>
          <p:cNvSpPr/>
          <p:nvPr/>
        </p:nvSpPr>
        <p:spPr bwMode="auto">
          <a:xfrm>
            <a:off x="5435600" y="4289425"/>
            <a:ext cx="2089150" cy="848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" hangingPunct="0">
              <a:defRPr/>
            </a:pPr>
            <a:r>
              <a:rPr lang="th-TH" sz="1400" b="1" dirty="0" smtClean="0">
                <a:solidFill>
                  <a:srgbClr val="000000"/>
                </a:solidFill>
                <a:cs typeface="Tahoma" pitchFamily="34" charset="0"/>
              </a:rPr>
              <a:t>จังหวัด</a:t>
            </a:r>
            <a:r>
              <a:rPr lang="th-TH" sz="1400" b="1" dirty="0">
                <a:solidFill>
                  <a:srgbClr val="000000"/>
                </a:solidFill>
                <a:cs typeface="Tahoma" pitchFamily="34" charset="0"/>
              </a:rPr>
              <a:t>/</a:t>
            </a:r>
            <a:r>
              <a:rPr lang="th-TH" sz="1400" b="1" dirty="0" smtClean="0">
                <a:solidFill>
                  <a:srgbClr val="000000"/>
                </a:solidFill>
                <a:cs typeface="Tahoma" pitchFamily="34" charset="0"/>
              </a:rPr>
              <a:t>เขต </a:t>
            </a:r>
            <a:r>
              <a:rPr lang="en-US" sz="1400" b="1" dirty="0" smtClean="0">
                <a:solidFill>
                  <a:srgbClr val="000000"/>
                </a:solidFill>
                <a:cs typeface="Tahoma" pitchFamily="34" charset="0"/>
              </a:rPr>
              <a:t>+</a:t>
            </a:r>
            <a:r>
              <a:rPr lang="th-TH" sz="1400" b="1" dirty="0" smtClean="0">
                <a:solidFill>
                  <a:srgbClr val="000000"/>
                </a:solidFill>
                <a:cs typeface="Tahoma" pitchFamily="34" charset="0"/>
              </a:rPr>
              <a:t>ส่วนที่เหลือจากการจัดสรรกองทุนฯท้องถิ่น</a:t>
            </a:r>
            <a:endParaRPr lang="th-TH" sz="1400" b="1" dirty="0">
              <a:solidFill>
                <a:srgbClr val="000000"/>
              </a:solidFill>
              <a:cs typeface="Tahoma" pitchFamily="34" charset="0"/>
            </a:endParaRPr>
          </a:p>
          <a:p>
            <a:pPr algn="ctr" eaLnBrk="0" fontAlgn="b" hangingPunct="0">
              <a:defRPr/>
            </a:pPr>
            <a:r>
              <a:rPr lang="en-US" sz="1400" b="1" dirty="0" smtClean="0">
                <a:solidFill>
                  <a:srgbClr val="0000FF"/>
                </a:solidFill>
                <a:cs typeface="Tahoma" pitchFamily="34" charset="0"/>
              </a:rPr>
              <a:t>(17.40 </a:t>
            </a:r>
            <a:r>
              <a:rPr lang="th-TH" sz="1400" b="1" dirty="0" smtClean="0">
                <a:solidFill>
                  <a:srgbClr val="0000FF"/>
                </a:solidFill>
                <a:cs typeface="Tahoma" pitchFamily="34" charset="0"/>
              </a:rPr>
              <a:t>บ./คน</a:t>
            </a:r>
            <a:r>
              <a:rPr lang="en-US" sz="1400" b="1" dirty="0" smtClean="0">
                <a:solidFill>
                  <a:srgbClr val="0000FF"/>
                </a:solidFill>
                <a:cs typeface="Tahoma" pitchFamily="34" charset="0"/>
              </a:rPr>
              <a:t>)</a:t>
            </a:r>
            <a:endParaRPr lang="th-TH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cxnSp>
        <p:nvCxnSpPr>
          <p:cNvPr id="41" name="Elbow Connector 67"/>
          <p:cNvCxnSpPr>
            <a:endCxn id="40" idx="1"/>
          </p:cNvCxnSpPr>
          <p:nvPr/>
        </p:nvCxnSpPr>
        <p:spPr bwMode="auto">
          <a:xfrm rot="16200000" flipH="1">
            <a:off x="4453958" y="3732099"/>
            <a:ext cx="1404484" cy="558800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สี่เหลี่ยมมุมมน 29"/>
          <p:cNvSpPr/>
          <p:nvPr/>
        </p:nvSpPr>
        <p:spPr bwMode="auto">
          <a:xfrm>
            <a:off x="1136325" y="4023556"/>
            <a:ext cx="1656184" cy="63552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Capitation+</a:t>
            </a:r>
          </a:p>
          <a:p>
            <a:pPr algn="ctr" eaLnBrk="0" hangingPunct="0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Workload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cs typeface="Tahoma" pitchFamily="34" charset="0"/>
              </a:rPr>
              <a:t>(99.96 </a:t>
            </a:r>
            <a:r>
              <a:rPr lang="th-TH" sz="1400" b="1" dirty="0" smtClean="0">
                <a:solidFill>
                  <a:schemeClr val="tx1"/>
                </a:solidFill>
                <a:cs typeface="Tahoma" pitchFamily="34" charset="0"/>
              </a:rPr>
              <a:t>บ./คน</a:t>
            </a:r>
            <a:r>
              <a:rPr lang="en-US" sz="1400" b="1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  <a:endParaRPr lang="th-TH" sz="1400" b="1" dirty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44" name="สี่เหลี่ยมมุมมน 29"/>
          <p:cNvSpPr/>
          <p:nvPr/>
        </p:nvSpPr>
        <p:spPr bwMode="auto">
          <a:xfrm>
            <a:off x="2979642" y="3986035"/>
            <a:ext cx="1656184" cy="72008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Quality Performance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cs typeface="Tahoma" pitchFamily="34" charset="0"/>
              </a:rPr>
              <a:t>(25.00 </a:t>
            </a:r>
            <a:r>
              <a:rPr lang="th-TH" sz="1400" b="1" dirty="0" smtClean="0">
                <a:solidFill>
                  <a:schemeClr val="tx1"/>
                </a:solidFill>
                <a:cs typeface="Tahoma" pitchFamily="34" charset="0"/>
              </a:rPr>
              <a:t>บ./คน</a:t>
            </a:r>
            <a:r>
              <a:rPr lang="en-US" sz="1400" b="1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  <a:endParaRPr lang="th-TH" sz="1400" b="1" dirty="0">
              <a:solidFill>
                <a:schemeClr val="tx1"/>
              </a:solidFill>
              <a:cs typeface="Tahoma" pitchFamily="34" charset="0"/>
            </a:endParaRPr>
          </a:p>
        </p:txBody>
      </p:sp>
      <p:cxnSp>
        <p:nvCxnSpPr>
          <p:cNvPr id="50" name="ตัวเชื่อมต่อหักมุม 49"/>
          <p:cNvCxnSpPr>
            <a:stCxn id="15" idx="2"/>
            <a:endCxn id="42" idx="0"/>
          </p:cNvCxnSpPr>
          <p:nvPr/>
        </p:nvCxnSpPr>
        <p:spPr bwMode="auto">
          <a:xfrm rot="5400000">
            <a:off x="2071282" y="3061918"/>
            <a:ext cx="854773" cy="1068502"/>
          </a:xfrm>
          <a:prstGeom prst="bentConnector3">
            <a:avLst>
              <a:gd name="adj1" fmla="val 50000"/>
            </a:avLst>
          </a:prstGeom>
          <a:noFill/>
          <a:ln w="28575" cap="sq" algn="ctr">
            <a:solidFill>
              <a:srgbClr val="0000FF"/>
            </a:solidFill>
            <a:round/>
            <a:headEnd type="none" w="sm" len="sm"/>
            <a:tailEnd type="arrow" w="med" len="med"/>
          </a:ln>
        </p:spPr>
      </p:cxnSp>
      <p:cxnSp>
        <p:nvCxnSpPr>
          <p:cNvPr id="52" name="ตัวเชื่อมต่อหักมุม 51"/>
          <p:cNvCxnSpPr>
            <a:stCxn id="15" idx="2"/>
            <a:endCxn id="44" idx="0"/>
          </p:cNvCxnSpPr>
          <p:nvPr/>
        </p:nvCxnSpPr>
        <p:spPr bwMode="auto">
          <a:xfrm rot="16200000" flipH="1">
            <a:off x="3011700" y="3190001"/>
            <a:ext cx="817252" cy="774815"/>
          </a:xfrm>
          <a:prstGeom prst="bentConnector3">
            <a:avLst>
              <a:gd name="adj1" fmla="val 50000"/>
            </a:avLst>
          </a:prstGeom>
          <a:noFill/>
          <a:ln w="28575" cap="sq" algn="ctr">
            <a:solidFill>
              <a:srgbClr val="0000FF"/>
            </a:solidFill>
            <a:round/>
            <a:headEnd type="none" w="sm" len="sm"/>
            <a:tailEnd type="arrow" w="med" len="med"/>
          </a:ln>
        </p:spPr>
      </p:cxnSp>
      <p:cxnSp>
        <p:nvCxnSpPr>
          <p:cNvPr id="54" name="ตัวเชื่อมต่อหักมุม 53"/>
          <p:cNvCxnSpPr>
            <a:stCxn id="42" idx="2"/>
            <a:endCxn id="27" idx="0"/>
          </p:cNvCxnSpPr>
          <p:nvPr/>
        </p:nvCxnSpPr>
        <p:spPr bwMode="auto">
          <a:xfrm rot="16200000" flipH="1">
            <a:off x="2099828" y="4523666"/>
            <a:ext cx="604572" cy="875395"/>
          </a:xfrm>
          <a:prstGeom prst="bentConnector3">
            <a:avLst>
              <a:gd name="adj1" fmla="val 50000"/>
            </a:avLst>
          </a:prstGeom>
          <a:noFill/>
          <a:ln w="28575" cap="sq" algn="ctr">
            <a:solidFill>
              <a:srgbClr val="0000FF"/>
            </a:solidFill>
            <a:round/>
            <a:headEnd type="none" w="sm" len="sm"/>
            <a:tailEnd type="arrow" w="med" len="med"/>
          </a:ln>
        </p:spPr>
      </p:cxnSp>
      <p:cxnSp>
        <p:nvCxnSpPr>
          <p:cNvPr id="56" name="ตัวเชื่อมต่อหักมุม 55"/>
          <p:cNvCxnSpPr>
            <a:stCxn id="44" idx="2"/>
            <a:endCxn id="27" idx="0"/>
          </p:cNvCxnSpPr>
          <p:nvPr/>
        </p:nvCxnSpPr>
        <p:spPr bwMode="auto">
          <a:xfrm rot="5400000">
            <a:off x="3045006" y="4500921"/>
            <a:ext cx="557535" cy="967922"/>
          </a:xfrm>
          <a:prstGeom prst="bentConnector3">
            <a:avLst>
              <a:gd name="adj1" fmla="val 50000"/>
            </a:avLst>
          </a:prstGeom>
          <a:noFill/>
          <a:ln w="28575" cap="sq" algn="ctr">
            <a:solidFill>
              <a:srgbClr val="0000FF"/>
            </a:solidFill>
            <a:round/>
            <a:headEnd type="none" w="sm" len="sm"/>
            <a:tailEnd type="arrow" w="med" len="med"/>
          </a:ln>
        </p:spPr>
      </p:cxnSp>
      <p:sp>
        <p:nvSpPr>
          <p:cNvPr id="31" name="Oval 30"/>
          <p:cNvSpPr/>
          <p:nvPr/>
        </p:nvSpPr>
        <p:spPr>
          <a:xfrm>
            <a:off x="7543347" y="2027013"/>
            <a:ext cx="1571625" cy="1500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_s1031"/>
          <p:cNvSpPr>
            <a:spLocks noChangeArrowheads="1"/>
          </p:cNvSpPr>
          <p:nvPr/>
        </p:nvSpPr>
        <p:spPr bwMode="auto">
          <a:xfrm>
            <a:off x="2206625" y="1285875"/>
            <a:ext cx="4508500" cy="1143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spcAft>
                <a:spcPts val="0"/>
              </a:spcAft>
              <a:defRPr/>
            </a:pPr>
            <a:r>
              <a:rPr lang="th-TH" sz="32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บริการทันตกรรมส่งเสริมป้องกัน</a:t>
            </a:r>
            <a:endParaRPr lang="en-US" sz="3200" b="1" dirty="0">
              <a:solidFill>
                <a:srgbClr val="3333CC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16.60 </a:t>
            </a:r>
            <a:r>
              <a:rPr lang="th-TH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บ.</a:t>
            </a:r>
            <a:r>
              <a:rPr lang="en-US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/</a:t>
            </a:r>
            <a:r>
              <a:rPr lang="th-TH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ปชก.ทุก</a:t>
            </a:r>
            <a:r>
              <a:rPr lang="th-TH" sz="24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สิทธิ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  <p:sp>
        <p:nvSpPr>
          <p:cNvPr id="23" name="_s1031"/>
          <p:cNvSpPr>
            <a:spLocks noChangeArrowheads="1"/>
          </p:cNvSpPr>
          <p:nvPr/>
        </p:nvSpPr>
        <p:spPr bwMode="auto">
          <a:xfrm>
            <a:off x="1214438" y="2857500"/>
            <a:ext cx="2786062" cy="12144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spcAft>
                <a:spcPts val="0"/>
              </a:spcAft>
              <a:defRPr/>
            </a:pPr>
            <a:endParaRPr lang="th-TH" sz="1600" b="1" dirty="0">
              <a:solidFill>
                <a:srgbClr val="000000"/>
              </a:solidFill>
              <a:latin typeface="Arial" charset="0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r>
              <a:rPr lang="th-TH" sz="32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งบบริการทันตสุขภาพ</a:t>
            </a:r>
            <a:endParaRPr lang="en-US" sz="3200" b="1" dirty="0">
              <a:solidFill>
                <a:srgbClr val="3333CC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≥95%</a:t>
            </a:r>
          </a:p>
          <a:p>
            <a:pPr algn="ctr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15.80</a:t>
            </a:r>
            <a:r>
              <a:rPr lang="en-US" sz="20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บ/ปชก.ทุก</a:t>
            </a:r>
            <a:r>
              <a:rPr lang="th-TH" sz="20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สิทธิ</a:t>
            </a:r>
            <a:endParaRPr lang="en-US" sz="2800" b="1" dirty="0">
              <a:solidFill>
                <a:srgbClr val="FF0000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endParaRPr lang="th-TH" sz="1600" b="1" dirty="0">
              <a:latin typeface="Arial" charset="0"/>
              <a:cs typeface="TH SarabunPSK" pitchFamily="34" charset="-34"/>
            </a:endParaRPr>
          </a:p>
        </p:txBody>
      </p:sp>
      <p:sp>
        <p:nvSpPr>
          <p:cNvPr id="24" name="_s1031"/>
          <p:cNvSpPr>
            <a:spLocks noChangeArrowheads="1"/>
          </p:cNvSpPr>
          <p:nvPr/>
        </p:nvSpPr>
        <p:spPr bwMode="auto">
          <a:xfrm>
            <a:off x="4649788" y="2857500"/>
            <a:ext cx="2779712" cy="12144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endParaRPr lang="th-TH" sz="1600" b="1" dirty="0">
              <a:solidFill>
                <a:srgbClr val="000000"/>
              </a:solidFill>
              <a:latin typeface="Arial" charset="0"/>
              <a:ea typeface="Angsana New" pitchFamily="18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th-TH" sz="2800" b="1" dirty="0">
                <a:solidFill>
                  <a:srgbClr val="00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งบสนับสนุนและส่งเสริม</a:t>
            </a:r>
            <a:endParaRPr lang="en-US" sz="2800" b="1" dirty="0">
              <a:solidFill>
                <a:srgbClr val="0033CC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th-TH" sz="2800" b="1" dirty="0">
                <a:solidFill>
                  <a:srgbClr val="00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การจัดบริการ</a:t>
            </a:r>
            <a:r>
              <a:rPr lang="en-US" sz="2800" b="1" dirty="0">
                <a:solidFill>
                  <a:srgbClr val="00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&lt;5%</a:t>
            </a:r>
            <a:endParaRPr lang="th-TH" sz="2800" b="1" dirty="0">
              <a:solidFill>
                <a:srgbClr val="FF0000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0.80</a:t>
            </a:r>
            <a:r>
              <a:rPr lang="en-US" sz="20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บ/</a:t>
            </a:r>
            <a:r>
              <a:rPr lang="th-TH" sz="2000" b="1" dirty="0" err="1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ปชก.</a:t>
            </a:r>
            <a:r>
              <a:rPr lang="th-TH" sz="20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ทุก</a:t>
            </a:r>
            <a:r>
              <a:rPr lang="th-TH" sz="20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สิทธิ</a:t>
            </a:r>
            <a:endParaRPr lang="th-TH" sz="2000" b="1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defRPr/>
            </a:pPr>
            <a:endParaRPr lang="th-TH" sz="1600" b="1" dirty="0">
              <a:latin typeface="Arial" charset="0"/>
              <a:cs typeface="TH SarabunPSK" pitchFamily="34" charset="-34"/>
            </a:endParaRPr>
          </a:p>
        </p:txBody>
      </p:sp>
      <p:sp>
        <p:nvSpPr>
          <p:cNvPr id="26" name="_s1031"/>
          <p:cNvSpPr>
            <a:spLocks noChangeArrowheads="1"/>
          </p:cNvSpPr>
          <p:nvPr/>
        </p:nvSpPr>
        <p:spPr bwMode="auto">
          <a:xfrm>
            <a:off x="528638" y="4786313"/>
            <a:ext cx="3543300" cy="12620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spcAft>
                <a:spcPts val="0"/>
              </a:spcAft>
              <a:defRPr/>
            </a:pPr>
            <a:r>
              <a:rPr lang="th-TH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บริการสร้างเสริมสุขภาพช่องปากระดับจังหวัด</a:t>
            </a:r>
            <a:r>
              <a:rPr lang="en-US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11%</a:t>
            </a:r>
            <a:endParaRPr lang="th-TH" sz="2800" b="1" dirty="0">
              <a:solidFill>
                <a:srgbClr val="FF0000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1.72</a:t>
            </a:r>
            <a:r>
              <a:rPr lang="en-US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บ/ปชก.ทุก</a:t>
            </a:r>
            <a:r>
              <a:rPr lang="th-TH" sz="24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สิทธิ</a:t>
            </a:r>
            <a:endParaRPr lang="th-TH" sz="1400" b="1" dirty="0">
              <a:latin typeface="Arial" charset="0"/>
              <a:cs typeface="TH SarabunPSK" pitchFamily="34" charset="-34"/>
            </a:endParaRPr>
          </a:p>
        </p:txBody>
      </p:sp>
      <p:sp>
        <p:nvSpPr>
          <p:cNvPr id="27" name="_s1031"/>
          <p:cNvSpPr>
            <a:spLocks noChangeArrowheads="1"/>
          </p:cNvSpPr>
          <p:nvPr/>
        </p:nvSpPr>
        <p:spPr bwMode="auto">
          <a:xfrm>
            <a:off x="4286250" y="4786313"/>
            <a:ext cx="3786188" cy="12858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spcAft>
                <a:spcPts val="0"/>
              </a:spcAft>
              <a:defRPr/>
            </a:pPr>
            <a:r>
              <a:rPr lang="th-TH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บริการสร้างเสริมสุขภาพช่องปากระดับ </a:t>
            </a:r>
            <a:r>
              <a:rPr lang="en-US" sz="28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CUP </a:t>
            </a:r>
            <a:r>
              <a:rPr lang="en-US" sz="28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89%</a:t>
            </a:r>
            <a:r>
              <a:rPr lang="en-US" sz="2400" b="1" dirty="0">
                <a:solidFill>
                  <a:srgbClr val="3333CC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endParaRPr lang="th-TH" sz="2400" b="1" dirty="0">
              <a:solidFill>
                <a:srgbClr val="3333CC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14.08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บ.</a:t>
            </a:r>
            <a:r>
              <a:rPr lang="th-TH" sz="24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/ปชก.ทุก</a:t>
            </a:r>
            <a:r>
              <a:rPr lang="th-TH" sz="2400" b="1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สิทธิ</a:t>
            </a:r>
            <a:endParaRPr lang="th-TH" sz="2400" b="1" dirty="0">
              <a:latin typeface="Arial" charset="0"/>
              <a:cs typeface="TH SarabunPSK" pitchFamily="34" charset="-34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714625" y="2571750"/>
            <a:ext cx="3214688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605087" y="2681288"/>
            <a:ext cx="220663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5818187" y="2674938"/>
            <a:ext cx="220663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357438" y="4500563"/>
            <a:ext cx="3786187" cy="1587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2501106" y="4285457"/>
            <a:ext cx="428625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2245519" y="4610894"/>
            <a:ext cx="222250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6024563" y="4618038"/>
            <a:ext cx="236537" cy="1587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4357687" y="2500313"/>
            <a:ext cx="142875" cy="0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0" y="-1132"/>
            <a:ext cx="9144000" cy="857250"/>
          </a:xfrm>
          <a:prstGeom prst="round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th-TH" sz="4000" b="1" spc="50" dirty="0" smtClean="0">
                <a:ln w="11430"/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แผนผังการจัดสรรค่าใช้จ่าย</a:t>
            </a:r>
            <a:r>
              <a:rPr lang="th-TH" sz="4000" b="1" spc="50" dirty="0">
                <a:ln w="11430"/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ทันตกรรมส่งเสริมป้องกัน </a:t>
            </a:r>
            <a:r>
              <a:rPr lang="en-US" sz="4400" b="1" spc="50" dirty="0">
                <a:ln w="11430"/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2556</a:t>
            </a:r>
            <a:endParaRPr lang="en-US" sz="4000" b="1" kern="0" dirty="0">
              <a:solidFill>
                <a:srgbClr val="FF0000"/>
              </a:solidFill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7288890" y="1100591"/>
            <a:ext cx="1709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h-TH" sz="1600" b="1" dirty="0" err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ปชก.</a:t>
            </a:r>
            <a:r>
              <a:rPr lang="th-TH" sz="16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ทุกสิทธิ </a:t>
            </a:r>
            <a:r>
              <a:rPr lang="en-US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65.404</a:t>
            </a:r>
            <a:r>
              <a:rPr lang="en-US" sz="16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ล้านคน</a:t>
            </a:r>
            <a:endParaRPr lang="en-US" sz="16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7254"/>
            <a:ext cx="7866742" cy="674911"/>
          </a:xfrm>
          <a:solidFill>
            <a:srgbClr val="0000FF"/>
          </a:solidFill>
        </p:spPr>
        <p:txBody>
          <a:bodyPr anchor="ctr"/>
          <a:lstStyle/>
          <a:p>
            <a:pPr eaLnBrk="1" hangingPunct="1"/>
            <a:r>
              <a:rPr lang="th-TH" b="1" dirty="0" smtClean="0">
                <a:solidFill>
                  <a:schemeClr val="bg1"/>
                </a:solidFill>
                <a:ea typeface="Angsana New" pitchFamily="18" charset="-34"/>
              </a:rPr>
              <a:t>การบริการทันตก</a:t>
            </a:r>
            <a:r>
              <a:rPr lang="th-TH" b="1" dirty="0" err="1" smtClean="0">
                <a:solidFill>
                  <a:schemeClr val="bg1"/>
                </a:solidFill>
                <a:ea typeface="Angsana New" pitchFamily="18" charset="-34"/>
              </a:rPr>
              <a:t>รรม</a:t>
            </a:r>
            <a:r>
              <a:rPr lang="th-TH" b="1" dirty="0" smtClean="0">
                <a:solidFill>
                  <a:schemeClr val="bg1"/>
                </a:solidFill>
                <a:ea typeface="Angsana New" pitchFamily="18" charset="-34"/>
              </a:rPr>
              <a:t>ประดิษฐ์(ฟันเทียม)</a:t>
            </a:r>
          </a:p>
        </p:txBody>
      </p:sp>
      <p:sp>
        <p:nvSpPr>
          <p:cNvPr id="26627" name="Content Placeholder 5"/>
          <p:cNvSpPr>
            <a:spLocks noGrp="1"/>
          </p:cNvSpPr>
          <p:nvPr>
            <p:ph idx="1"/>
          </p:nvPr>
        </p:nvSpPr>
        <p:spPr>
          <a:xfrm>
            <a:off x="174175" y="1121692"/>
            <a:ext cx="8810171" cy="3609964"/>
          </a:xfrm>
        </p:spPr>
        <p:txBody>
          <a:bodyPr/>
          <a:lstStyle/>
          <a:p>
            <a:r>
              <a:rPr lang="th-TH" sz="2800" dirty="0" err="1" smtClean="0">
                <a:solidFill>
                  <a:srgbClr val="0033CC"/>
                </a:solidFill>
              </a:rPr>
              <a:t>สปสช.</a:t>
            </a:r>
            <a:r>
              <a:rPr lang="th-TH" sz="2800" dirty="0" smtClean="0">
                <a:solidFill>
                  <a:srgbClr val="0033CC"/>
                </a:solidFill>
              </a:rPr>
              <a:t>บริหารรวมกับรายการอุปกรณ์และอวัยวะเทียมในการบำบัดโรค</a:t>
            </a:r>
            <a:r>
              <a:rPr lang="en-US" sz="2800" dirty="0" smtClean="0">
                <a:solidFill>
                  <a:srgbClr val="0033CC"/>
                </a:solidFill>
              </a:rPr>
              <a:t>(Instruments)</a:t>
            </a:r>
            <a:r>
              <a:rPr lang="th-TH" sz="28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th-TH" sz="2800" dirty="0" smtClean="0">
                <a:solidFill>
                  <a:srgbClr val="0033CC"/>
                </a:solidFill>
              </a:rPr>
              <a:t>ใช้หลักเกณฑ์การจ่ายเช่นเดียวกัน </a:t>
            </a:r>
          </a:p>
          <a:p>
            <a:r>
              <a:rPr lang="th-TH" sz="2800" dirty="0" smtClean="0">
                <a:solidFill>
                  <a:srgbClr val="0033CC"/>
                </a:solidFill>
              </a:rPr>
              <a:t>บริหารโดยส่งเสริมการมีส่วนร่วมทั้งภาครัฐและภาคเอกชน เพื่อให้ประชาชนเข้าถึงบริการทันตก</a:t>
            </a:r>
            <a:r>
              <a:rPr lang="th-TH" sz="2800" dirty="0" err="1" smtClean="0">
                <a:solidFill>
                  <a:srgbClr val="0033CC"/>
                </a:solidFill>
              </a:rPr>
              <a:t>รรม</a:t>
            </a:r>
            <a:r>
              <a:rPr lang="th-TH" sz="2800" dirty="0" smtClean="0">
                <a:solidFill>
                  <a:srgbClr val="0033CC"/>
                </a:solidFill>
              </a:rPr>
              <a:t>ประดิษฐ์ได้อย่างทั่วถึง</a:t>
            </a:r>
            <a:endParaRPr lang="en-US" sz="2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600" dirty="0" smtClean="0"/>
              <a:t>แนวทางบริหารค่าใช้จ่ายทันตก</a:t>
            </a:r>
            <a:r>
              <a:rPr lang="th-TH" sz="2600" dirty="0" err="1" smtClean="0"/>
              <a:t>รรม</a:t>
            </a:r>
            <a:r>
              <a:rPr lang="th-TH" sz="2600" dirty="0" smtClean="0"/>
              <a:t>ส่งเสริมป้องกัน</a:t>
            </a:r>
          </a:p>
        </p:txBody>
      </p:sp>
      <p:sp>
        <p:nvSpPr>
          <p:cNvPr id="44035" name="ตัวยึดเนื้อหา 2"/>
          <p:cNvSpPr>
            <a:spLocks noGrp="1"/>
          </p:cNvSpPr>
          <p:nvPr>
            <p:ph idx="1"/>
          </p:nvPr>
        </p:nvSpPr>
        <p:spPr>
          <a:xfrm>
            <a:off x="-29025" y="674922"/>
            <a:ext cx="9332683" cy="5246914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Tx/>
              <a:buAutoNum type="arabicPlain"/>
            </a:pPr>
            <a:r>
              <a:rPr lang="th-TH" sz="2000" b="1" dirty="0" smtClean="0">
                <a:solidFill>
                  <a:srgbClr val="0033CC"/>
                </a:solidFill>
              </a:rPr>
              <a:t>บริการสร้างเสริมสุขภาพช่องปากจัดบริการระดับจังหวัด </a:t>
            </a:r>
            <a:r>
              <a:rPr lang="en-US" sz="2000" b="1" dirty="0" smtClean="0">
                <a:solidFill>
                  <a:srgbClr val="FF0000"/>
                </a:solidFill>
                <a:ea typeface="Angsana New" pitchFamily="18" charset="-34"/>
              </a:rPr>
              <a:t>1.72</a:t>
            </a:r>
            <a:r>
              <a:rPr lang="en-US" sz="2000" b="1" dirty="0" smtClean="0">
                <a:solidFill>
                  <a:srgbClr val="C00000"/>
                </a:solidFill>
                <a:ea typeface="Angsana New" pitchFamily="18" charset="-34"/>
              </a:rPr>
              <a:t> </a:t>
            </a:r>
            <a:r>
              <a:rPr lang="th-TH" sz="2000" dirty="0" smtClean="0">
                <a:solidFill>
                  <a:srgbClr val="0033CC"/>
                </a:solidFill>
                <a:ea typeface="Angsana New" pitchFamily="18" charset="-34"/>
              </a:rPr>
              <a:t>บ/</a:t>
            </a:r>
            <a:r>
              <a:rPr lang="th-TH" sz="2000" dirty="0" err="1" smtClean="0">
                <a:solidFill>
                  <a:srgbClr val="0033CC"/>
                </a:solidFill>
                <a:ea typeface="Angsana New" pitchFamily="18" charset="-34"/>
              </a:rPr>
              <a:t>ปชก.</a:t>
            </a:r>
            <a:r>
              <a:rPr lang="th-TH" sz="2000" dirty="0" smtClean="0">
                <a:solidFill>
                  <a:srgbClr val="0033CC"/>
                </a:solidFill>
                <a:ea typeface="Angsana New" pitchFamily="18" charset="-34"/>
              </a:rPr>
              <a:t>ทุกสิทธิ</a:t>
            </a:r>
            <a:endParaRPr lang="en-US" sz="2000" dirty="0" smtClean="0"/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buNone/>
            </a:pPr>
            <a:endParaRPr lang="en-US" sz="2400" b="1" dirty="0" smtClean="0"/>
          </a:p>
          <a:p>
            <a:pPr marL="857250" lvl="1" indent="-457200">
              <a:lnSpc>
                <a:spcPct val="120000"/>
              </a:lnSpc>
              <a:spcBef>
                <a:spcPts val="600"/>
              </a:spcBef>
              <a:buNone/>
            </a:pPr>
            <a:endParaRPr lang="en-US" sz="2400" b="1" dirty="0" smtClean="0"/>
          </a:p>
          <a:p>
            <a:pPr marL="987425" lvl="2" indent="-276225">
              <a:lnSpc>
                <a:spcPct val="120000"/>
              </a:lnSpc>
              <a:spcBef>
                <a:spcPts val="600"/>
              </a:spcBef>
              <a:buNone/>
            </a:pPr>
            <a:endParaRPr lang="th-TH" sz="18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59658" y="1146635"/>
          <a:ext cx="8882742" cy="5707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58"/>
                <a:gridCol w="7079284"/>
              </a:tblGrid>
              <a:tr h="904266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กรอบเงิน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 algn="thaiDist">
                        <a:defRPr/>
                      </a:pPr>
                      <a:r>
                        <a:rPr lang="th-TH" sz="18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เป็นค่าบริการทันตก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ส่งเสริมป้องกันสำหรับ</a:t>
                      </a:r>
                      <a:r>
                        <a:rPr lang="th-TH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รายบุคคลและครอบครัวที่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บริหารจัดการโดยระดับจังหวัด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เพื่อเพิ่มการเข้าถึงบริการทันตก</a:t>
                      </a:r>
                      <a:r>
                        <a:rPr lang="th-TH" sz="1800" b="0" dirty="0" err="1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รรม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ส่งเสริม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ป้องกัน</a:t>
                      </a:r>
                      <a:endParaRPr lang="th-TH" sz="1800" b="0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888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กรอบกิจกรรม </a:t>
                      </a:r>
                    </a:p>
                    <a:p>
                      <a:endParaRPr lang="th-TH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จัดกิจกรรมบริการตามนโยบาย</a:t>
                      </a:r>
                      <a:r>
                        <a:rPr lang="th-TH" sz="1800" b="0" kern="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สร้างเสริมสุขภาพช่องปากและกระตุ้นการ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kern="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จัดบริการ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ระดับจังหวัด และยุทธศาสตร์ระดับประเทศ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จัดบริการรวมระดับจังหวัดซึ่งหน่วยบริการไม่สามารถจัดบริการได้ด้วย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ตนเองหรืออาจจัดบริการไม่ได้ผลดี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จัดบริการเชิงรุกเข้าไปในพื้นที่หรือกลุ่มเป้าหมายที่ขาดแคลนบริการหรือ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ยังเข้าถึงไม่บริการ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ส่งเสริมการมีส่วนร่วมของหน่วยบริการภาคเอกชน ชุมชนและ</a:t>
                      </a:r>
                      <a:r>
                        <a:rPr lang="en-US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องค์กร</a:t>
                      </a:r>
                    </a:p>
                    <a:p>
                      <a:pPr marL="533400" indent="-533400" algn="thaiDist">
                        <a:defRPr/>
                      </a:pP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ปกครองส่วนท้องถิ่น ในการจัดบริการ</a:t>
                      </a:r>
                    </a:p>
                    <a:p>
                      <a:pPr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จัดบริการเสริมเพิ่มเติมในกลุ่มเป้าหมายอื่น ได้แก่ กลุ่มเยาวชน(มัธยมศึกษาขึ้นไป) วัยทำงาน และกลุ่มอื่น ๆ เช่น กลุ่มผู้ป่วยเบาหวาน ผู้พิการ หรือผู้ด้อยโอกาสในสังคมเป็นต้น</a:t>
                      </a:r>
                      <a:endParaRPr lang="en-US" sz="1800" b="0" dirty="0" smtClean="0">
                        <a:solidFill>
                          <a:srgbClr val="0033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thaiDist"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800" b="0" dirty="0" smtClean="0">
                          <a:solidFill>
                            <a:srgbClr val="0033CC"/>
                          </a:solidFill>
                          <a:latin typeface="Tahoma" pitchFamily="34" charset="0"/>
                          <a:cs typeface="Tahoma" pitchFamily="34" charset="0"/>
                        </a:rPr>
                        <a:t>สนับสนุนค่าใช้จ่ายเพิ่มเติมแก่หน่วยบริการที่สามารถดำเนินการสร้างเสริมสุขภาพและป้องกันโรคในช่องปากได้ผลตามเกณฑ์ที่คณะกรรมการพัฒนาระบบบริการสุขภาพช่องปากระดับจังหวัด กำหนด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60697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  <a:endParaRPr lang="th-TH" sz="1600" b="1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โดยสำนักงานหลักประกันสุขภาพแห่งชาติ</a:t>
                      </a:r>
                      <a:r>
                        <a:rPr lang="th-TH" baseline="0" dirty="0" smtClean="0">
                          <a:solidFill>
                            <a:srgbClr val="0033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สาขาจังหวัด</a:t>
                      </a:r>
                      <a:endParaRPr lang="th-TH" dirty="0">
                        <a:solidFill>
                          <a:srgbClr val="0033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39622</TotalTime>
  <Words>2610</Words>
  <Application>Microsoft Office PowerPoint</Application>
  <PresentationFormat>On-screen Show (4:3)</PresentationFormat>
  <Paragraphs>412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Theme2</vt:lpstr>
      <vt:lpstr>กรอบการบริหารค่าใช้จ่าย ทันตกรรมส่งเสริมป้องกันและทันตกรรมประดิษฐ์  ปี 2556 </vt:lpstr>
      <vt:lpstr>กรอบแนวคิดการบริหารกองทุนทันตกรรม</vt:lpstr>
      <vt:lpstr>Slide 3</vt:lpstr>
      <vt:lpstr>Slide 4</vt:lpstr>
      <vt:lpstr>Slide 5</vt:lpstr>
      <vt:lpstr>     แผนผังการจัดสรรค่าบริการ P&amp;P ปี 2556 </vt:lpstr>
      <vt:lpstr>Slide 7</vt:lpstr>
      <vt:lpstr>การบริการทันตกรรมประดิษฐ์(ฟันเทียม)</vt:lpstr>
      <vt:lpstr>แนวทางบริหารค่าใช้จ่ายทันตกรรมส่งเสริมป้องกัน</vt:lpstr>
      <vt:lpstr>Slide 10</vt:lpstr>
      <vt:lpstr>แนวทางบริหารค่าใช้จ่ายทันตกรรมส่งเสริมป้องกัน</vt:lpstr>
      <vt:lpstr>Slide 12</vt:lpstr>
      <vt:lpstr>แนวทางบริหารค่าใช้จ่ายทันตกรรมส่งเสริมป้องกัน</vt:lpstr>
      <vt:lpstr>แนวทางบริหารค่าใช้จ่ายทันตกรรมส่งเสริมป้องกัน(ต่อ)</vt:lpstr>
      <vt:lpstr>Slide 15</vt:lpstr>
      <vt:lpstr>Slide 16</vt:lpstr>
      <vt:lpstr>สิ่งที่ต่างจาก ปี 2555</vt:lpstr>
      <vt:lpstr>จัดสรรงบประมาณราย CUP</vt:lpstr>
      <vt:lpstr>ผลการดำเนินงาน ปี ๕๕</vt:lpstr>
      <vt:lpstr>ผลงาน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การบริหารงบส่งเสริมป้องกัน</dc:title>
  <dc:creator>TG</dc:creator>
  <cp:lastModifiedBy>Your User Name</cp:lastModifiedBy>
  <cp:revision>2372</cp:revision>
  <dcterms:created xsi:type="dcterms:W3CDTF">2006-12-10T13:42:20Z</dcterms:created>
  <dcterms:modified xsi:type="dcterms:W3CDTF">2012-11-22T06:08:05Z</dcterms:modified>
</cp:coreProperties>
</file>