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1" r:id="rId19"/>
    <p:sldId id="272" r:id="rId20"/>
    <p:sldId id="273" r:id="rId21"/>
    <p:sldId id="274" r:id="rId22"/>
    <p:sldId id="275" r:id="rId23"/>
    <p:sldId id="290" r:id="rId24"/>
    <p:sldId id="291" r:id="rId25"/>
    <p:sldId id="292" r:id="rId26"/>
    <p:sldId id="293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0" r:id="rId4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napon.m\AppData\Local\Temp\Domino%20Web%20Access\&#3626;&#3619;&#3640;&#3611;&#3612;&#3621;&#3585;&#3634;&#3619;&#3614;&#3636;&#3592;&#3634;&#3619;&#3603;&#3634;%20&#3617;%2018(4)%20%20&#3611;&#3637;%20255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napon.m\AppData\Local\Temp\Domino%20Web%20Access\&#3626;&#3619;&#3640;&#3611;&#3612;&#3621;&#3585;&#3634;&#3619;&#3614;&#3636;&#3592;&#3634;&#3619;&#3603;&#3634;%20&#3617;%2018(4)%20%20&#3611;&#3637;%20255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จำนวนเข้าเกณฑ์</a:t>
            </a:r>
            <a:endParaRPr lang="th-TH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Sheet1!$E$69</c:f>
              <c:strCache>
                <c:ptCount val="1"/>
                <c:pt idx="0">
                  <c:v>จำนวน</c:v>
                </c:pt>
              </c:strCache>
            </c:strRef>
          </c:tx>
          <c:dLbls>
            <c:showVal val="1"/>
          </c:dLbls>
          <c:cat>
            <c:strRef>
              <c:f>Sheet1!$D$70:$D$74</c:f>
              <c:strCache>
                <c:ptCount val="5"/>
                <c:pt idx="0">
                  <c:v>ถูกเข็มตำ</c:v>
                </c:pt>
                <c:pt idx="1">
                  <c:v>ติดเชื้อวัณโรค</c:v>
                </c:pt>
                <c:pt idx="2">
                  <c:v>ถูกผู้ป่วยทำร้าย</c:v>
                </c:pt>
                <c:pt idx="3">
                  <c:v>อุบัติเหตุทางรถยนต์</c:v>
                </c:pt>
                <c:pt idx="4">
                  <c:v>ถูกสารคัดหลั่ง</c:v>
                </c:pt>
              </c:strCache>
            </c:strRef>
          </c:cat>
          <c:val>
            <c:numRef>
              <c:f>Sheet1!$E$70:$E$74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18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axId val="85830656"/>
        <c:axId val="86573824"/>
      </c:barChart>
      <c:catAx>
        <c:axId val="85830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86573824"/>
        <c:crosses val="autoZero"/>
        <c:auto val="1"/>
        <c:lblAlgn val="ctr"/>
        <c:lblOffset val="100"/>
      </c:catAx>
      <c:valAx>
        <c:axId val="86573824"/>
        <c:scaling>
          <c:orientation val="minMax"/>
        </c:scaling>
        <c:axPos val="l"/>
        <c:majorGridlines/>
        <c:numFmt formatCode="General" sourceLinked="1"/>
        <c:tickLblPos val="nextTo"/>
        <c:crossAx val="858306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Sheet1!$D$65:$D$67</c:f>
              <c:strCache>
                <c:ptCount val="3"/>
                <c:pt idx="0">
                  <c:v>เข้าเกณฑ์</c:v>
                </c:pt>
                <c:pt idx="1">
                  <c:v>ไม่เข้าเกณฑ์</c:v>
                </c:pt>
                <c:pt idx="2">
                  <c:v>ขอรายละเอียดเพิ่มเติม</c:v>
                </c:pt>
              </c:strCache>
            </c:strRef>
          </c:cat>
          <c:val>
            <c:numRef>
              <c:f>Sheet1!$E$65:$E$67</c:f>
              <c:numCache>
                <c:formatCode>General</c:formatCode>
                <c:ptCount val="3"/>
                <c:pt idx="0">
                  <c:v>53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axId val="86598016"/>
        <c:axId val="86599552"/>
      </c:barChart>
      <c:catAx>
        <c:axId val="8659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th-TH"/>
          </a:p>
        </c:txPr>
        <c:crossAx val="86599552"/>
        <c:crosses val="autoZero"/>
        <c:auto val="1"/>
        <c:lblAlgn val="ctr"/>
        <c:lblOffset val="100"/>
      </c:catAx>
      <c:valAx>
        <c:axId val="86599552"/>
        <c:scaling>
          <c:orientation val="minMax"/>
        </c:scaling>
        <c:axPos val="l"/>
        <c:majorGridlines/>
        <c:numFmt formatCode="General" sourceLinked="1"/>
        <c:tickLblPos val="nextTo"/>
        <c:crossAx val="8659801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4354-F31E-4A4F-81A6-861090A8974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29CE-2309-4A81-8B93-B9380D300390}" type="datetimeFigureOut">
              <a:rPr lang="th-TH" smtClean="0"/>
              <a:pPr/>
              <a:t>09/11/55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669A-E213-4DA8-9A26-0AB67D0D827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o.go.t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o.go.th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o.go.th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araburi.nhso.go.th/ipreport" TargetMode="External"/><Relationship Id="rId2" Type="http://schemas.openxmlformats.org/officeDocument/2006/relationships/hyperlink" Target="http://saraburi.nhso.go.th/Download/budget55.xls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saraburi.nhso.go.th/pp-record" TargetMode="External"/><Relationship Id="rId2" Type="http://schemas.openxmlformats.org/officeDocument/2006/relationships/hyperlink" Target="http://saraburi.nhso.go.th/op-serv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raburi.nhso.go.th/srr_ttm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araburi.nhso.go.th/Download/ME-IT-9-11-55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1470025"/>
          </a:xfrm>
        </p:spPr>
        <p:txBody>
          <a:bodyPr/>
          <a:lstStyle/>
          <a:p>
            <a:r>
              <a:rPr lang="th-TH" dirty="0" smtClean="0"/>
              <a:t>ช่องทางการกำกับติดตามข้อมูลจาก </a:t>
            </a:r>
            <a:r>
              <a:rPr lang="th-TH" dirty="0" err="1" smtClean="0"/>
              <a:t>สปสช.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58"/>
            <a:ext cx="6400800" cy="281625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th-TH" dirty="0" smtClean="0">
                <a:solidFill>
                  <a:schemeClr val="tx2">
                    <a:lumMod val="50000"/>
                  </a:schemeClr>
                </a:solidFill>
              </a:rPr>
              <a:t> การโอนเงิน</a:t>
            </a:r>
          </a:p>
          <a:p>
            <a:pPr algn="l">
              <a:buFont typeface="Arial" pitchFamily="34" charset="0"/>
              <a:buChar char="•"/>
            </a:pPr>
            <a:r>
              <a:rPr lang="th-TH" dirty="0" smtClean="0">
                <a:solidFill>
                  <a:schemeClr val="tx2">
                    <a:lumMod val="50000"/>
                  </a:schemeClr>
                </a:solidFill>
              </a:rPr>
              <a:t> ข้อมูลผู้ป่วยใน</a:t>
            </a:r>
          </a:p>
          <a:p>
            <a:pPr algn="l">
              <a:buFont typeface="Arial" pitchFamily="34" charset="0"/>
              <a:buChar char="•"/>
            </a:pPr>
            <a:r>
              <a:rPr lang="th-TH" dirty="0" smtClean="0">
                <a:solidFill>
                  <a:schemeClr val="tx2">
                    <a:lumMod val="50000"/>
                  </a:schemeClr>
                </a:solidFill>
              </a:rPr>
              <a:t> ผลการดำเนินงานปี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55 </a:t>
            </a:r>
            <a:r>
              <a:rPr lang="th-TH" dirty="0" smtClean="0">
                <a:solidFill>
                  <a:schemeClr val="tx2">
                    <a:lumMod val="50000"/>
                  </a:schemeClr>
                </a:solidFill>
              </a:rPr>
              <a:t>ม.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41 / </a:t>
            </a:r>
            <a:r>
              <a:rPr lang="th-TH" dirty="0" smtClean="0">
                <a:solidFill>
                  <a:schemeClr val="tx2">
                    <a:lumMod val="50000"/>
                  </a:schemeClr>
                </a:solidFill>
              </a:rPr>
              <a:t>ม.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18(4)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tx2">
                    <a:lumMod val="50000"/>
                  </a:schemeClr>
                </a:solidFill>
              </a:rPr>
              <a:t>แนวโน้มการใช้ข้อมูลเพื่อการจัดสรรงบประมาณ</a:t>
            </a:r>
            <a:endParaRPr lang="th-TH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การกำกับติดตามการโอนเงิน เชิงข้อมูลด้านการบัญชี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http://www.nhso.go.th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th-TH" dirty="0" smtClean="0"/>
              <a:t>เลือกเมนู หน่วยบริการ</a:t>
            </a:r>
          </a:p>
          <a:p>
            <a:pPr>
              <a:buFont typeface="Wingdings" pitchFamily="2" charset="2"/>
              <a:buChar char="Ø"/>
            </a:pPr>
            <a:r>
              <a:rPr lang="th-TH" dirty="0" smtClean="0"/>
              <a:t>เลือกเมนู </a:t>
            </a:r>
            <a:r>
              <a:rPr lang="en-US" dirty="0" smtClean="0"/>
              <a:t>NHSO Budget</a:t>
            </a:r>
          </a:p>
          <a:p>
            <a:pPr>
              <a:buFont typeface="Wingdings" pitchFamily="2" charset="2"/>
              <a:buChar char="Ø"/>
            </a:pPr>
            <a:r>
              <a:rPr lang="th-TH" dirty="0" smtClean="0"/>
              <a:t>เลือกเมนู </a:t>
            </a:r>
            <a:r>
              <a:rPr lang="th-TH" dirty="0"/>
              <a:t>สรุปยอดการโอนเงินกองทุน และสรุปยอดคงค้างเงินกองทุนรายหน่วยบริการ</a:t>
            </a:r>
            <a:r>
              <a:rPr lang="th-TH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th-TH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990600" y="4005064"/>
            <a:ext cx="4114800" cy="262136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0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FB221-A039-45B4-AE96-17459272C67E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11</a:t>
            </a:fld>
            <a:endParaRPr lang="th-TH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 b="51282"/>
          <a:stretch>
            <a:fillRect/>
          </a:stretch>
        </p:blipFill>
        <p:spPr bwMode="auto">
          <a:xfrm>
            <a:off x="0" y="29908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122613" y="1397000"/>
            <a:ext cx="3429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648200"/>
            <a:ext cx="5638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705600" y="838200"/>
            <a:ext cx="2438400" cy="1828800"/>
          </a:xfrm>
          <a:prstGeom prst="wedgeRoundRectCallout">
            <a:avLst>
              <a:gd name="adj1" fmla="val -84817"/>
              <a:gd name="adj2" fmla="val -610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Username </a:t>
            </a:r>
            <a:r>
              <a:rPr lang="th-TH" sz="20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และ </a:t>
            </a:r>
            <a:r>
              <a:rPr lang="en-US" sz="20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Password</a:t>
            </a:r>
          </a:p>
          <a:p>
            <a:pPr algn="ctr"/>
            <a:r>
              <a:rPr lang="th-TH" sz="20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เดียวกับ </a:t>
            </a:r>
            <a:r>
              <a:rPr lang="en-US" sz="20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ACC</a:t>
            </a:r>
          </a:p>
        </p:txBody>
      </p:sp>
      <p:sp>
        <p:nvSpPr>
          <p:cNvPr id="5837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22AB4A-3EED-476E-BB55-235FF4FE16AE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12</a:t>
            </a:fld>
            <a:endParaRPr lang="th-TH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7EC10-7064-4934-A5CE-62130B7C1963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13</a:t>
            </a:fld>
            <a:endParaRPr lang="th-TH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2667000" y="3352800"/>
            <a:ext cx="1981200" cy="304800"/>
          </a:xfrm>
          <a:prstGeom prst="roundRect">
            <a:avLst/>
          </a:prstGeom>
          <a:noFill/>
          <a:ln>
            <a:solidFill>
              <a:srgbClr val="FF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4800600" y="3352800"/>
            <a:ext cx="1828800" cy="304800"/>
          </a:xfrm>
          <a:prstGeom prst="roundRect">
            <a:avLst/>
          </a:prstGeom>
          <a:noFill/>
          <a:ln>
            <a:solidFill>
              <a:srgbClr val="FF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6858000" y="3581400"/>
            <a:ext cx="1752600" cy="381000"/>
          </a:xfrm>
          <a:prstGeom prst="roundRect">
            <a:avLst/>
          </a:prstGeom>
          <a:noFill/>
          <a:ln>
            <a:solidFill>
              <a:srgbClr val="FF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มุมมน 6"/>
          <p:cNvSpPr/>
          <p:nvPr/>
        </p:nvSpPr>
        <p:spPr>
          <a:xfrm>
            <a:off x="5436096" y="980728"/>
            <a:ext cx="3456384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/>
          <a:srcRect l="8791" t="10545" r="8791" b="11111"/>
          <a:stretch>
            <a:fillRect/>
          </a:stretch>
        </p:blipFill>
        <p:spPr bwMode="auto">
          <a:xfrm>
            <a:off x="228600" y="762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268538" y="5589588"/>
            <a:ext cx="511175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ตัวอย่าง กรณีค้างรับค้างจ่าย</a:t>
            </a:r>
            <a:endParaRPr 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t="11026"/>
          <a:stretch>
            <a:fillRect/>
          </a:stretch>
        </p:blipFill>
        <p:spPr bwMode="auto">
          <a:xfrm>
            <a:off x="152400" y="762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5"/>
          <p:cNvSpPr/>
          <p:nvPr/>
        </p:nvSpPr>
        <p:spPr>
          <a:xfrm>
            <a:off x="250825" y="5732463"/>
            <a:ext cx="8713788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ตัวอย่าง รายได้พึงรับ กรณีผูกพันตามนิติกรรมสัญญา</a:t>
            </a:r>
            <a:endParaRPr lang="en-US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การขอรับบริการแจ้งเตือนการโอนเงินผ่านระบบ </a:t>
            </a:r>
            <a:r>
              <a:rPr lang="en-US" dirty="0" smtClean="0"/>
              <a:t>SMS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http://www.nhso.go.th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th-TH" dirty="0" smtClean="0"/>
              <a:t>เลือกเมนู หน่วยบริการ</a:t>
            </a:r>
          </a:p>
          <a:p>
            <a:pPr>
              <a:buFont typeface="Wingdings" pitchFamily="2" charset="2"/>
              <a:buChar char="Ø"/>
            </a:pPr>
            <a:r>
              <a:rPr lang="th-TH" dirty="0" smtClean="0"/>
              <a:t>เลือกเมนู </a:t>
            </a:r>
            <a:r>
              <a:rPr lang="en-US" dirty="0" smtClean="0"/>
              <a:t>NHSO Budget</a:t>
            </a:r>
          </a:p>
          <a:p>
            <a:pPr>
              <a:buFont typeface="Wingdings" pitchFamily="2" charset="2"/>
              <a:buChar char="Ø"/>
            </a:pPr>
            <a:r>
              <a:rPr lang="th-TH" dirty="0" smtClean="0"/>
              <a:t>เลือกเมนู </a:t>
            </a:r>
            <a:r>
              <a:rPr lang="th-TH" dirty="0"/>
              <a:t>สมัครขอรับ </a:t>
            </a:r>
            <a:r>
              <a:rPr lang="en-US" dirty="0" err="1"/>
              <a:t>sms</a:t>
            </a:r>
            <a:r>
              <a:rPr lang="en-US" dirty="0"/>
              <a:t> </a:t>
            </a:r>
            <a:r>
              <a:rPr lang="th-TH" dirty="0"/>
              <a:t>การโอนเงินกองทุน</a:t>
            </a:r>
            <a:r>
              <a:rPr lang="th-TH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r="10435" b="20000"/>
          <a:stretch>
            <a:fillRect/>
          </a:stretch>
        </p:blipFill>
        <p:spPr bwMode="auto">
          <a:xfrm>
            <a:off x="152400" y="304800"/>
            <a:ext cx="87645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066800" y="4419600"/>
            <a:ext cx="4114800" cy="3048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518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B5D5E0-118D-44C7-BDB4-36E545BA4702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18</a:t>
            </a:fld>
            <a:endParaRPr lang="th-TH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Oval 5"/>
          <p:cNvSpPr>
            <a:spLocks noChangeArrowheads="1"/>
          </p:cNvSpPr>
          <p:nvPr/>
        </p:nvSpPr>
        <p:spPr bwMode="auto">
          <a:xfrm>
            <a:off x="3124200" y="2878138"/>
            <a:ext cx="3095625" cy="1008062"/>
          </a:xfrm>
          <a:prstGeom prst="ellips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5400000">
            <a:off x="6713538" y="2439987"/>
            <a:ext cx="1836738" cy="2087563"/>
          </a:xfrm>
          <a:prstGeom prst="wedgeRoundRectCallout">
            <a:avLst>
              <a:gd name="adj1" fmla="val 9651"/>
              <a:gd name="adj2" fmla="val 101079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/>
          <a:lstStyle/>
          <a:p>
            <a:pPr>
              <a:defRPr/>
            </a:pPr>
            <a:r>
              <a:rPr kumimoji="1"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ใส่รหัสหน่วยงาน หรือชื่อหน่วยงาน คลิก ค้นหา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การกำกับติดตามการโอนเงิน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http://www.nhso.go.th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th-TH" dirty="0" smtClean="0"/>
              <a:t>เลือกเมนู หน่วยบริการ</a:t>
            </a:r>
          </a:p>
          <a:p>
            <a:pPr>
              <a:buFont typeface="Wingdings" pitchFamily="2" charset="2"/>
              <a:buChar char="Ø"/>
            </a:pPr>
            <a:r>
              <a:rPr lang="th-TH" dirty="0" smtClean="0"/>
              <a:t>เลือกเมนู </a:t>
            </a:r>
            <a:r>
              <a:rPr lang="en-US" dirty="0" smtClean="0"/>
              <a:t>NHSO Budget</a:t>
            </a:r>
          </a:p>
          <a:p>
            <a:pPr>
              <a:buFont typeface="Wingdings" pitchFamily="2" charset="2"/>
              <a:buChar char="Ø"/>
            </a:pPr>
            <a:r>
              <a:rPr lang="th-TH" dirty="0" smtClean="0"/>
              <a:t>เลือกเมนู </a:t>
            </a:r>
            <a:r>
              <a:rPr lang="th-TH" dirty="0"/>
              <a:t>การโอนเงินชดเชยค่าบริการทางการแพทย์</a:t>
            </a:r>
            <a:r>
              <a:rPr lang="th-TH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/>
          <p:cNvPicPr>
            <a:picLocks noChangeAspect="1" noChangeArrowheads="1"/>
          </p:cNvPicPr>
          <p:nvPr/>
        </p:nvPicPr>
        <p:blipFill>
          <a:blip r:embed="rId2"/>
          <a:srcRect l="6410" t="17178" r="7692"/>
          <a:stretch>
            <a:fillRect/>
          </a:stretch>
        </p:blipFill>
        <p:spPr bwMode="auto">
          <a:xfrm>
            <a:off x="76200" y="0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Oval 4"/>
          <p:cNvSpPr>
            <a:spLocks noChangeArrowheads="1"/>
          </p:cNvSpPr>
          <p:nvPr/>
        </p:nvSpPr>
        <p:spPr bwMode="auto">
          <a:xfrm>
            <a:off x="2124075" y="3338513"/>
            <a:ext cx="5256213" cy="1081087"/>
          </a:xfrm>
          <a:prstGeom prst="ellips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11863" y="1447800"/>
            <a:ext cx="2808287" cy="1595437"/>
          </a:xfrm>
          <a:prstGeom prst="wedgeRoundRectCallout">
            <a:avLst>
              <a:gd name="adj1" fmla="val -60569"/>
              <a:gd name="adj2" fmla="val 80546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kumimoji="1"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โปรแกรมจะขึ้นข้อมูลหน่วยงานให้ตรวจสอบ</a:t>
            </a:r>
          </a:p>
          <a:p>
            <a:pPr>
              <a:defRPr/>
            </a:pPr>
            <a:r>
              <a:rPr kumimoji="1"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หากถูกต้อง คลิก ตกลง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/>
          <p:cNvPicPr>
            <a:picLocks noChangeAspect="1" noChangeArrowheads="1"/>
          </p:cNvPicPr>
          <p:nvPr/>
        </p:nvPicPr>
        <p:blipFill>
          <a:blip r:embed="rId2"/>
          <a:srcRect l="8012" t="16238" r="9402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Oval 5"/>
          <p:cNvSpPr>
            <a:spLocks noChangeArrowheads="1"/>
          </p:cNvSpPr>
          <p:nvPr/>
        </p:nvSpPr>
        <p:spPr bwMode="auto">
          <a:xfrm>
            <a:off x="2514600" y="4343400"/>
            <a:ext cx="3886200" cy="533400"/>
          </a:xfrm>
          <a:prstGeom prst="ellips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867400" y="838201"/>
            <a:ext cx="3097213" cy="2590800"/>
          </a:xfrm>
          <a:prstGeom prst="wedgeRoundRectCallout">
            <a:avLst>
              <a:gd name="adj1" fmla="val -54253"/>
              <a:gd name="adj2" fmla="val 83613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kumimoji="1"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โปรแกรมจะแสดงรายชื่อผู้ที่สมัครขอรับ </a:t>
            </a:r>
            <a:r>
              <a:rPr kumimoji="1"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SMS </a:t>
            </a:r>
            <a:r>
              <a:rPr kumimoji="1"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และระบุสถานะ การสมัคร</a:t>
            </a:r>
            <a:r>
              <a:rPr kumimoji="1"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kumimoji="1"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kumimoji="1"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หากต้องการสมัครเพิ่มสามารถเพิ่มรายชื่อได้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 noChangeArrowheads="1"/>
          </p:cNvPicPr>
          <p:nvPr/>
        </p:nvPicPr>
        <p:blipFill>
          <a:blip r:embed="rId2"/>
          <a:srcRect l="8226" t="17094" r="10362"/>
          <a:stretch>
            <a:fillRect/>
          </a:stretch>
        </p:blipFill>
        <p:spPr bwMode="auto">
          <a:xfrm>
            <a:off x="101600" y="1016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5791200" y="3276600"/>
            <a:ext cx="2895600" cy="2362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ใส่รายละเอียดผู้สมัครใหม่ หรือ</a:t>
            </a:r>
          </a:p>
          <a:p>
            <a:pPr algn="ctr">
              <a:defRPr/>
            </a:pPr>
            <a:r>
              <a:rPr kumimoji="1"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ตรวจสอบ/แก้ไขข้อมูลผู้สมัครเดิม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รายงานการจัดสรรยอดชดเชยค่าบริการทางการแพทย์แบบ </a:t>
            </a:r>
            <a:r>
              <a:rPr lang="en-US" dirty="0" smtClean="0"/>
              <a:t>1 Row Record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http://claimmis.nhso.go.th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5010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รายงานการจัดสรรยอดชดเชยค่าบริการทางการแพทย์แบบ </a:t>
            </a:r>
            <a:r>
              <a:rPr lang="en-US" dirty="0" smtClean="0"/>
              <a:t>1 Row Record</a:t>
            </a:r>
            <a:endParaRPr lang="th-TH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36261"/>
            <a:ext cx="5572132" cy="412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ft Arrow 6"/>
          <p:cNvSpPr/>
          <p:nvPr/>
        </p:nvSpPr>
        <p:spPr>
          <a:xfrm>
            <a:off x="3214678" y="2071678"/>
            <a:ext cx="157163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5000628" y="207167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การสมัครเข้าใช้งาน หรือใช้ </a:t>
            </a:r>
            <a:r>
              <a:rPr lang="en-US" sz="2000" dirty="0" smtClean="0"/>
              <a:t>ACC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รายงานการจัดสรรยอดชดเชยค่าบริการทางการแพทย์แบบ </a:t>
            </a:r>
            <a:r>
              <a:rPr lang="en-US" dirty="0" smtClean="0"/>
              <a:t>1 Row Record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5204"/>
            <a:ext cx="8761413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สี่เหลี่ยมผืนผ้ามุมมน 2"/>
          <p:cNvSpPr/>
          <p:nvPr/>
        </p:nvSpPr>
        <p:spPr>
          <a:xfrm>
            <a:off x="3491879" y="5633538"/>
            <a:ext cx="5377037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รายงานการจัดสรรยอดชดเชยค่าบริการทางการแพทย์แบบ </a:t>
            </a:r>
            <a:r>
              <a:rPr lang="en-US" dirty="0" smtClean="0"/>
              <a:t>1 Row Record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9561"/>
            <a:ext cx="8748464" cy="446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71472" y="4071942"/>
            <a:ext cx="121444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643042" y="4572008"/>
            <a:ext cx="150019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ข้อมูลภาพรวมผลงานปีที่ผ่านมา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ข้อมูลการโอนงบประมาณ ปี </a:t>
            </a:r>
            <a:r>
              <a:rPr lang="en-US" dirty="0" smtClean="0"/>
              <a:t>2555</a:t>
            </a:r>
          </a:p>
          <a:p>
            <a:pPr lvl="1"/>
            <a:r>
              <a:rPr lang="en-US" dirty="0" smtClean="0">
                <a:hlinkClick r:id="rId2"/>
              </a:rPr>
              <a:t>http://saraburi.nhso.go.th/Download/budget55.xlsx</a:t>
            </a:r>
            <a:r>
              <a:rPr lang="en-US" dirty="0" smtClean="0"/>
              <a:t>  </a:t>
            </a:r>
            <a:r>
              <a:rPr lang="th-TH" dirty="0" smtClean="0"/>
              <a:t>(ตามตัวอย่าง)</a:t>
            </a:r>
            <a:endParaRPr lang="en-US" dirty="0"/>
          </a:p>
          <a:p>
            <a:r>
              <a:rPr lang="th-TH" dirty="0" smtClean="0"/>
              <a:t>การให้บริการผู้ป่วยใน</a:t>
            </a:r>
          </a:p>
          <a:p>
            <a:pPr lvl="1"/>
            <a:r>
              <a:rPr lang="en-US" dirty="0" smtClean="0">
                <a:hlinkClick r:id="rId3"/>
              </a:rPr>
              <a:t>http://saraburi.nhso.go.th/ipreport</a:t>
            </a:r>
            <a:r>
              <a:rPr lang="en-US" dirty="0" smtClean="0"/>
              <a:t>  </a:t>
            </a:r>
            <a:r>
              <a:rPr lang="th-TH" dirty="0" smtClean="0"/>
              <a:t>(ข้อมูลถึง ณ </a:t>
            </a:r>
            <a:r>
              <a:rPr lang="en-US" dirty="0" smtClean="0"/>
              <a:t>30 </a:t>
            </a:r>
            <a:r>
              <a:rPr lang="th-TH" dirty="0" smtClean="0"/>
              <a:t>สิงหาคม </a:t>
            </a:r>
            <a:r>
              <a:rPr lang="en-US" dirty="0" smtClean="0"/>
              <a:t>2555</a:t>
            </a:r>
            <a:r>
              <a:rPr lang="th-TH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ผลงานการให้บริการผู้ป่วยใน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62106"/>
            <a:ext cx="885831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0" y="5000636"/>
            <a:ext cx="500034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ผลงานการให้บริการผู้ป่วยใน(ต่อ)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85900"/>
            <a:ext cx="88583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0" y="1357298"/>
            <a:ext cx="1785918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1928794" y="3000372"/>
            <a:ext cx="57150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500562" y="3000372"/>
            <a:ext cx="57150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427776"/>
            <a:ext cx="4071934" cy="14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000364" y="5929330"/>
            <a:ext cx="185738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1063"/>
            <a:ext cx="9144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8" name="ตัวยึดหมายเลขภาพนิ่ง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3943AE-A96D-41AB-8051-547F410A1BDE}" type="slidenum">
              <a:rPr lang="th-TH" smtClean="0">
                <a:solidFill>
                  <a:srgbClr val="898989"/>
                </a:solidFill>
              </a:rPr>
              <a:pPr/>
              <a:t>3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4" name="ลูกศรลง 3"/>
          <p:cNvSpPr/>
          <p:nvPr/>
        </p:nvSpPr>
        <p:spPr>
          <a:xfrm rot="1480924">
            <a:off x="5418404" y="4580616"/>
            <a:ext cx="547955" cy="752214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ผลงานการให้บริการผู้ป่วยใน(ต่อ)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63912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571604" y="1428736"/>
            <a:ext cx="1857388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357158" y="3857628"/>
            <a:ext cx="314327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3795" y="4714884"/>
            <a:ext cx="497020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ผลงานการให้บริการผู้ป่วยใน(ต่อ)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0" y="1562076"/>
            <a:ext cx="3428992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0" y="3776654"/>
            <a:ext cx="714348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ผลงานการให้บริการผู้ป่วยใน(ต่อ)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4572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256"/>
            <a:ext cx="457200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ข้อมูลกรณี </a:t>
            </a:r>
            <a:r>
              <a:rPr lang="en-US" dirty="0" smtClean="0"/>
              <a:t>Deny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0663"/>
            <a:ext cx="9144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285852" y="1714488"/>
            <a:ext cx="1500198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214282" y="3643314"/>
            <a:ext cx="321471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ปัญหาที่พบจากกรณีการบันทึกข้อมูลปี </a:t>
            </a:r>
            <a:r>
              <a:rPr lang="en-US" dirty="0" smtClean="0"/>
              <a:t>2555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</a:t>
            </a:r>
            <a:r>
              <a:rPr lang="th-TH" dirty="0" smtClean="0"/>
              <a:t>ภายในหน่วยบริการ</a:t>
            </a:r>
          </a:p>
          <a:p>
            <a:r>
              <a:rPr lang="th-TH" dirty="0" smtClean="0"/>
              <a:t>ใส่รหัสที่ หน่วยบริการที่ </a:t>
            </a:r>
            <a:r>
              <a:rPr lang="en-US" dirty="0" smtClean="0"/>
              <a:t>Refer </a:t>
            </a:r>
            <a:r>
              <a:rPr lang="th-TH" dirty="0" smtClean="0"/>
              <a:t>ไม่ถูกต้อง</a:t>
            </a:r>
          </a:p>
          <a:p>
            <a:pPr lvl="1"/>
            <a:r>
              <a:rPr lang="th-TH" dirty="0" smtClean="0"/>
              <a:t>ไม่บันทึกข้อมูล </a:t>
            </a:r>
            <a:r>
              <a:rPr lang="en-US" dirty="0" smtClean="0"/>
              <a:t>Refer </a:t>
            </a:r>
            <a:r>
              <a:rPr lang="th-TH" dirty="0" smtClean="0"/>
              <a:t>กรณีมีการ </a:t>
            </a:r>
            <a:r>
              <a:rPr lang="en-US" dirty="0" smtClean="0"/>
              <a:t>Refer out </a:t>
            </a:r>
            <a:r>
              <a:rPr lang="th-TH" dirty="0" smtClean="0"/>
              <a:t>หรือ </a:t>
            </a:r>
            <a:r>
              <a:rPr lang="en-US" dirty="0" smtClean="0"/>
              <a:t>Refer in</a:t>
            </a:r>
          </a:p>
          <a:p>
            <a:pPr lvl="1"/>
            <a:r>
              <a:rPr lang="th-TH" dirty="0" smtClean="0"/>
              <a:t>ใส่ข้อมูลไม่ถูกต้อง</a:t>
            </a:r>
          </a:p>
          <a:p>
            <a:r>
              <a:rPr lang="th-TH" dirty="0" smtClean="0"/>
              <a:t>บันทึกข้อมูลการให้บริการทั้งหมดเป็น </a:t>
            </a:r>
            <a:r>
              <a:rPr lang="en-US" dirty="0" smtClean="0"/>
              <a:t>AE</a:t>
            </a:r>
            <a:endParaRPr lang="th-TH" dirty="0" smtClean="0"/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ข้อมูลการ </a:t>
            </a:r>
            <a:r>
              <a:rPr lang="en-US" dirty="0" smtClean="0"/>
              <a:t>Refer </a:t>
            </a:r>
            <a:r>
              <a:rPr lang="th-TH" dirty="0" smtClean="0"/>
              <a:t>ข้ามเขต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0" y="1500174"/>
            <a:ext cx="2071670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0" y="3429000"/>
            <a:ext cx="157160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842697"/>
            <a:ext cx="5072066" cy="201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ข้อมูลการ </a:t>
            </a:r>
            <a:r>
              <a:rPr lang="en-US" dirty="0" smtClean="0"/>
              <a:t>Refer </a:t>
            </a:r>
            <a:r>
              <a:rPr lang="th-TH" dirty="0" smtClean="0"/>
              <a:t>ข้ามเขต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19250"/>
            <a:ext cx="6802870" cy="273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82688"/>
            <a:ext cx="6081716" cy="29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57158" y="1928802"/>
            <a:ext cx="192882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3000364" y="3857628"/>
            <a:ext cx="1928826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ข้อมูลการ </a:t>
            </a:r>
            <a:r>
              <a:rPr lang="en-US" dirty="0" smtClean="0"/>
              <a:t>Refer </a:t>
            </a:r>
            <a:r>
              <a:rPr lang="th-TH" dirty="0" smtClean="0"/>
              <a:t>ข้ามเขต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1"/>
            <a:ext cx="692945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877"/>
            <a:ext cx="678657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มาตรา </a:t>
            </a:r>
            <a:r>
              <a:rPr lang="en-US" dirty="0" smtClean="0"/>
              <a:t>41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47778"/>
            <a:ext cx="9144000" cy="51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3571876"/>
            <a:ext cx="9144000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มาตรา </a:t>
            </a:r>
            <a:r>
              <a:rPr lang="en-US" dirty="0" smtClean="0"/>
              <a:t>18(4)</a:t>
            </a:r>
            <a:endParaRPr lang="th-TH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57620" y="3429000"/>
          <a:ext cx="5072066" cy="324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42844" y="12144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2066" y="197708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จากจำนวนผู้ยื่นคำร้อง </a:t>
            </a:r>
            <a:r>
              <a:rPr lang="en-US" dirty="0" smtClean="0"/>
              <a:t>57 </a:t>
            </a:r>
            <a:r>
              <a:rPr lang="th-TH" dirty="0" smtClean="0"/>
              <a:t>ราย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50057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แบ่งตามประเภทความเสียหาย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Oval 47"/>
          <p:cNvSpPr/>
          <p:nvPr/>
        </p:nvSpPr>
        <p:spPr>
          <a:xfrm>
            <a:off x="5562600" y="3505200"/>
            <a:ext cx="2819400" cy="1219200"/>
          </a:xfrm>
          <a:prstGeom prst="ellipse">
            <a:avLst/>
          </a:prstGeom>
          <a:noFill/>
          <a:ln w="38100">
            <a:solidFill>
              <a:srgbClr val="FF33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46881A-62AF-47F3-89D1-A90BB3BD8777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h-TH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แนวโน้มการจัดสรรงบกองทุน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ปี </a:t>
            </a:r>
            <a:r>
              <a:rPr lang="en-US" dirty="0" smtClean="0"/>
              <a:t>2555 </a:t>
            </a:r>
            <a:r>
              <a:rPr lang="th-TH" dirty="0" smtClean="0"/>
              <a:t>เป็นต้นไป จะพิจารณาตามผลงานการให้บริการมากขึ้น</a:t>
            </a:r>
          </a:p>
          <a:p>
            <a:pPr lvl="1"/>
            <a:r>
              <a:rPr lang="th-TH" dirty="0" smtClean="0"/>
              <a:t>จาก </a:t>
            </a:r>
            <a:r>
              <a:rPr lang="en-US" dirty="0" smtClean="0"/>
              <a:t>OP/PP Individual Data </a:t>
            </a:r>
            <a:r>
              <a:rPr lang="th-TH" dirty="0" smtClean="0"/>
              <a:t>(แนวโน้มเพิ่มขึ้น)</a:t>
            </a:r>
            <a:endParaRPr lang="en-US" dirty="0" smtClean="0"/>
          </a:p>
          <a:p>
            <a:pPr lvl="1"/>
            <a:r>
              <a:rPr lang="th-TH" dirty="0" smtClean="0"/>
              <a:t>จาก </a:t>
            </a:r>
            <a:r>
              <a:rPr lang="en-US" dirty="0" smtClean="0"/>
              <a:t>E-Claim </a:t>
            </a:r>
          </a:p>
          <a:p>
            <a:pPr lvl="1"/>
            <a:r>
              <a:rPr lang="th-TH" dirty="0" smtClean="0"/>
              <a:t>จากโปรแกรมต่าง ๆ ของ </a:t>
            </a:r>
            <a:r>
              <a:rPr lang="th-TH" dirty="0" err="1" smtClean="0"/>
              <a:t>สปสช.</a:t>
            </a:r>
            <a:r>
              <a:rPr lang="th-TH" dirty="0" smtClean="0"/>
              <a:t> (แนวโน้มลดลง)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ลักษณะการดำเนินงาน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80577CB0-E922-4DC5-9AE1-766BE8CF58BB}" type="slidenum">
              <a:rPr lang="en-US" smtClean="0"/>
              <a:pPr algn="ctr">
                <a:defRPr/>
              </a:pPr>
              <a:t>41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04800" y="1752600"/>
            <a:ext cx="1905000" cy="3733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2000" b="1" dirty="0">
                <a:solidFill>
                  <a:srgbClr val="FFFF00"/>
                </a:solidFill>
                <a:latin typeface="Arial" pitchFamily="34" charset="0"/>
              </a:rPr>
              <a:t>ข้อมูลการให้บริการ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OP/PP </a:t>
            </a:r>
            <a:r>
              <a:rPr lang="th-TH" sz="2000" b="1" dirty="0">
                <a:solidFill>
                  <a:srgbClr val="FFFF00"/>
                </a:solidFill>
                <a:latin typeface="Arial" pitchFamily="34" charset="0"/>
              </a:rPr>
              <a:t>ในรูปแบบของ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</a:rPr>
              <a:t>21 </a:t>
            </a:r>
            <a:r>
              <a:rPr lang="th-TH" sz="2000" b="1" dirty="0">
                <a:solidFill>
                  <a:schemeClr val="bg1"/>
                </a:solidFill>
                <a:latin typeface="Arial" pitchFamily="34" charset="0"/>
              </a:rPr>
              <a:t>แฟ้ม มาตรฐาน </a:t>
            </a:r>
            <a:r>
              <a:rPr lang="th-TH" sz="2000" b="1" dirty="0">
                <a:solidFill>
                  <a:srgbClr val="FFFF00"/>
                </a:solidFill>
                <a:latin typeface="Arial" pitchFamily="34" charset="0"/>
              </a:rPr>
              <a:t>(</a:t>
            </a:r>
            <a:r>
              <a:rPr lang="th-TH" sz="2000" b="1" dirty="0" err="1">
                <a:solidFill>
                  <a:srgbClr val="FFFF00"/>
                </a:solidFill>
                <a:latin typeface="Arial" pitchFamily="34" charset="0"/>
              </a:rPr>
              <a:t>สปสช.</a:t>
            </a:r>
            <a:r>
              <a:rPr lang="th-TH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U </a:t>
            </a:r>
            <a:r>
              <a:rPr lang="th-TH" sz="2000" b="1" dirty="0" err="1">
                <a:solidFill>
                  <a:srgbClr val="FFFF00"/>
                </a:solidFill>
                <a:latin typeface="Arial" pitchFamily="34" charset="0"/>
              </a:rPr>
              <a:t>สนย.</a:t>
            </a:r>
            <a:r>
              <a:rPr lang="th-TH" sz="2000" b="1" dirty="0">
                <a:solidFill>
                  <a:srgbClr val="FFFF00"/>
                </a:solidFill>
                <a:latin typeface="Arial" pitchFamily="34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5125" name="Picture 5" descr="ตะแกร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3762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2895600" y="2590800"/>
            <a:ext cx="1905000" cy="2133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Arial" pitchFamily="34" charset="0"/>
              </a:rPr>
              <a:t>ข้อมูลการให้บริการ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OP/PP</a:t>
            </a:r>
            <a:r>
              <a:rPr lang="th-TH" sz="2000" b="1" dirty="0">
                <a:solidFill>
                  <a:schemeClr val="bg1"/>
                </a:solidFill>
                <a:latin typeface="Arial" pitchFamily="34" charset="0"/>
              </a:rPr>
              <a:t> ผ่านการประมวลผล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127" name="Right Arrow 7"/>
          <p:cNvSpPr>
            <a:spLocks noChangeArrowheads="1"/>
          </p:cNvSpPr>
          <p:nvPr/>
        </p:nvSpPr>
        <p:spPr bwMode="auto">
          <a:xfrm>
            <a:off x="1981200" y="3429000"/>
            <a:ext cx="1219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8" name="Picture 8" descr="ตะแกร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762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ตะแกร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648200"/>
            <a:ext cx="3762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ตะแกร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124200"/>
            <a:ext cx="3762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Down Arrow 14"/>
          <p:cNvSpPr>
            <a:spLocks noChangeArrowheads="1"/>
          </p:cNvSpPr>
          <p:nvPr/>
        </p:nvSpPr>
        <p:spPr bwMode="auto">
          <a:xfrm>
            <a:off x="3124200" y="4876800"/>
            <a:ext cx="14478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819400" y="5334000"/>
            <a:ext cx="1981200" cy="1023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จัดสรรเงินกองทุน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OP/PP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Indiv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 Data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0" y="1524000"/>
            <a:ext cx="19812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จัดสรรเงินกองทุน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PP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th-TH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ในปีถัดไป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562600" y="2895600"/>
            <a:ext cx="12192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Arial" pitchFamily="34" charset="0"/>
              </a:rPr>
              <a:t>การให้บริการผู้ป่วย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</a:rPr>
              <a:t>DM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638800" y="1447800"/>
            <a:ext cx="990600" cy="1143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</a:rPr>
              <a:t>PP </a:t>
            </a:r>
            <a:r>
              <a:rPr lang="th-TH" sz="1800" b="1" dirty="0">
                <a:solidFill>
                  <a:schemeClr val="bg1"/>
                </a:solidFill>
                <a:latin typeface="Arial" pitchFamily="34" charset="0"/>
              </a:rPr>
              <a:t>บาง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</a:rPr>
              <a:t>Item</a:t>
            </a:r>
          </a:p>
        </p:txBody>
      </p:sp>
      <p:sp>
        <p:nvSpPr>
          <p:cNvPr id="5136" name="Right Arrow 12"/>
          <p:cNvSpPr>
            <a:spLocks noChangeArrowheads="1"/>
          </p:cNvSpPr>
          <p:nvPr/>
        </p:nvSpPr>
        <p:spPr bwMode="auto">
          <a:xfrm>
            <a:off x="4724400" y="3581400"/>
            <a:ext cx="1219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5638800" y="4876800"/>
            <a:ext cx="990600" cy="1143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Arial" pitchFamily="34" charset="0"/>
              </a:rPr>
              <a:t>อื่น ๆ</a:t>
            </a:r>
            <a:endParaRPr lang="en-US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138" name="Right Arrow 11"/>
          <p:cNvSpPr>
            <a:spLocks noChangeArrowheads="1"/>
          </p:cNvSpPr>
          <p:nvPr/>
        </p:nvSpPr>
        <p:spPr bwMode="auto">
          <a:xfrm rot="-1863710">
            <a:off x="4506913" y="2192338"/>
            <a:ext cx="1219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Right Arrow 13"/>
          <p:cNvSpPr>
            <a:spLocks noChangeArrowheads="1"/>
          </p:cNvSpPr>
          <p:nvPr/>
        </p:nvSpPr>
        <p:spPr bwMode="auto">
          <a:xfrm rot="1792358">
            <a:off x="4510088" y="4849813"/>
            <a:ext cx="1219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858000" y="3352800"/>
            <a:ext cx="19812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จัดสรรเงินกองทุน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DM </a:t>
            </a: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ตามทะเบียนผู้ป่วย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858000" y="5105400"/>
            <a:ext cx="19812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h-TH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จัดสรรเงินกองทุน อื่น ๆ </a:t>
            </a:r>
            <a:r>
              <a:rPr lang="th-TH" sz="1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สปสช.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142" name="Right Arrow 22"/>
          <p:cNvSpPr>
            <a:spLocks noChangeArrowheads="1"/>
          </p:cNvSpPr>
          <p:nvPr/>
        </p:nvSpPr>
        <p:spPr bwMode="auto">
          <a:xfrm>
            <a:off x="6629400" y="1600200"/>
            <a:ext cx="3048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Right Arrow 23"/>
          <p:cNvSpPr>
            <a:spLocks noChangeArrowheads="1"/>
          </p:cNvSpPr>
          <p:nvPr/>
        </p:nvSpPr>
        <p:spPr bwMode="auto">
          <a:xfrm>
            <a:off x="6705600" y="3429000"/>
            <a:ext cx="3048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Right Arrow 24"/>
          <p:cNvSpPr>
            <a:spLocks noChangeArrowheads="1"/>
          </p:cNvSpPr>
          <p:nvPr/>
        </p:nvSpPr>
        <p:spPr bwMode="auto">
          <a:xfrm>
            <a:off x="6553200" y="5181600"/>
            <a:ext cx="3048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5-Point Star 27"/>
          <p:cNvSpPr/>
          <p:nvPr/>
        </p:nvSpPr>
        <p:spPr bwMode="auto">
          <a:xfrm>
            <a:off x="4495800" y="5105400"/>
            <a:ext cx="457200" cy="3810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3600" dirty="0" smtClean="0"/>
              <a:t>การจัดสรรเงินอันเนื่องมาจากข้อมูล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OP/PP Individual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554559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กองทุน </a:t>
            </a:r>
            <a:r>
              <a:rPr lang="en-US" dirty="0" smtClean="0"/>
              <a:t>OP/PP Individual data</a:t>
            </a:r>
          </a:p>
          <a:p>
            <a:r>
              <a:rPr lang="th-TH" dirty="0" smtClean="0"/>
              <a:t>กองทุนแพทย์แผนไทย</a:t>
            </a:r>
            <a:r>
              <a:rPr lang="en-US" dirty="0" smtClean="0"/>
              <a:t> (</a:t>
            </a:r>
            <a:r>
              <a:rPr lang="th-TH" dirty="0" smtClean="0"/>
              <a:t>การให้บริการ </a:t>
            </a:r>
            <a:r>
              <a:rPr lang="en-US" dirty="0" smtClean="0"/>
              <a:t>&amp; </a:t>
            </a:r>
            <a:r>
              <a:rPr lang="th-TH" dirty="0" smtClean="0"/>
              <a:t>การจ่ายยา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en-US" dirty="0" smtClean="0"/>
              <a:t>80% </a:t>
            </a:r>
            <a:r>
              <a:rPr lang="th-TH" dirty="0" smtClean="0"/>
              <a:t>ของกองทุนโรคเรื้อรังส่วนของ </a:t>
            </a:r>
            <a:r>
              <a:rPr lang="en-US" dirty="0" smtClean="0"/>
              <a:t>DM/HT </a:t>
            </a:r>
            <a:r>
              <a:rPr lang="th-TH" dirty="0" smtClean="0"/>
              <a:t>(ตามผลงานการให้บริการ)</a:t>
            </a:r>
          </a:p>
          <a:p>
            <a:r>
              <a:rPr lang="th-TH" dirty="0" smtClean="0"/>
              <a:t>งบเหมาจ่ายรายหัวในปีต่อไป</a:t>
            </a:r>
          </a:p>
          <a:p>
            <a:r>
              <a:rPr lang="th-TH" dirty="0" smtClean="0"/>
              <a:t>ส่วนของ </a:t>
            </a:r>
            <a:r>
              <a:rPr lang="en-US" dirty="0" smtClean="0"/>
              <a:t>PP</a:t>
            </a:r>
            <a:r>
              <a:rPr lang="th-TH" dirty="0" smtClean="0"/>
              <a:t> ผลงานนำไปจัดสรร  </a:t>
            </a:r>
            <a:r>
              <a:rPr lang="en-US" dirty="0" smtClean="0"/>
              <a:t>25% </a:t>
            </a:r>
            <a:r>
              <a:rPr lang="th-TH" dirty="0" smtClean="0"/>
              <a:t>ของปีต่อไป</a:t>
            </a:r>
            <a:endParaRPr lang="en-US" dirty="0" smtClean="0"/>
          </a:p>
          <a:p>
            <a:r>
              <a:rPr lang="en-US" dirty="0" smtClean="0"/>
              <a:t>On Top Payment </a:t>
            </a:r>
            <a:r>
              <a:rPr lang="th-TH" dirty="0" smtClean="0"/>
              <a:t>ที่จัดสรรให้หน่วยบริการปฐมภูมิในสังกัด</a:t>
            </a:r>
          </a:p>
          <a:p>
            <a:r>
              <a:rPr lang="en-US" dirty="0" smtClean="0"/>
              <a:t>PP Express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ตัวอย่างการนำไปใช้ในการจัดสรรผลงานภาพเขต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http://saraburi.nhso.go.th/op-service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http://saraburi.nhso.go.th/pp-record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http://saraburi.nhso.go.th/srr_ttm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ปัญหาภาพรวมการบันทึกข้อมูล </a:t>
            </a:r>
            <a:r>
              <a:rPr lang="en-US" dirty="0" smtClean="0"/>
              <a:t>OP/PP Individual Data (21 Files)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ไม่บันทึก หรือไม่ส่งข้อมูล  </a:t>
            </a:r>
            <a:r>
              <a:rPr lang="en-US" dirty="0" smtClean="0"/>
              <a:t>****</a:t>
            </a:r>
          </a:p>
          <a:p>
            <a:r>
              <a:rPr lang="th-TH" dirty="0" smtClean="0"/>
              <a:t>ผู้บันทึกไม่เข้าใจว่าบันทึกอะไร อย่างไร</a:t>
            </a:r>
          </a:p>
          <a:p>
            <a:r>
              <a:rPr lang="th-TH" dirty="0" smtClean="0"/>
              <a:t>ผู้บันทึกไม่เห็นคุณค่าจากการบันทึกข้อมูล</a:t>
            </a:r>
          </a:p>
        </p:txBody>
      </p:sp>
      <p:sp>
        <p:nvSpPr>
          <p:cNvPr id="9" name="U-Turn Arrow 8"/>
          <p:cNvSpPr/>
          <p:nvPr/>
        </p:nvSpPr>
        <p:spPr>
          <a:xfrm rot="5400000" flipH="1">
            <a:off x="5268520" y="1946661"/>
            <a:ext cx="1535917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Download Slide</a:t>
            </a:r>
            <a:endParaRPr lang="en-US" sz="2800" dirty="0" smtClean="0">
              <a:hlinkClick r:id="rId3"/>
            </a:endParaRPr>
          </a:p>
          <a:p>
            <a:r>
              <a:rPr lang="en-US" sz="2800" dirty="0" smtClean="0">
                <a:hlinkClick r:id="rId3"/>
              </a:rPr>
              <a:t>http://saraburi.nhso.go.th/Download/ME-IT-9-11-55.pptx</a:t>
            </a:r>
            <a:endParaRPr lang="th-TH" sz="2800" dirty="0" smtClean="0"/>
          </a:p>
          <a:p>
            <a:pPr algn="r">
              <a:buNone/>
            </a:pPr>
            <a:r>
              <a:rPr lang="th-TH" sz="2800" dirty="0" smtClean="0"/>
              <a:t>ขอบคุณครับ</a:t>
            </a:r>
          </a:p>
          <a:p>
            <a:pPr algn="ctr">
              <a:buNone/>
            </a:pPr>
            <a:r>
              <a:rPr lang="th-TH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“แมวขาวหรือแมวดำไม่สำคัญ ขอให้จับหนูได้ก็เป็นพอ” </a:t>
            </a:r>
            <a:r>
              <a:rPr lang="th-TH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เติ้ง</a:t>
            </a:r>
            <a:r>
              <a:rPr lang="th-TH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เสี่ยว ผิง </a:t>
            </a:r>
            <a:endParaRPr lang="th-TH" sz="24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28604"/>
            <a:ext cx="4052484" cy="2786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55576" y="3356992"/>
            <a:ext cx="4114800" cy="30899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30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2E5D5C-5435-4D6B-8F76-D7A83997572F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5</a:t>
            </a:fld>
            <a:endParaRPr lang="th-TH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D910E7-7291-460B-A89F-6C645BF7AC94}" type="slidenum">
              <a:rPr lang="th-TH" smtClean="0">
                <a:solidFill>
                  <a:srgbClr val="898989"/>
                </a:solidFill>
              </a:rPr>
              <a:pPr/>
              <a:t>6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7F104C-2EC8-43A1-8C9A-A4479CEA753B}" type="slidenum">
              <a:rPr lang="th-TH" smtClean="0">
                <a:solidFill>
                  <a:srgbClr val="898989"/>
                </a:solidFill>
              </a:rPr>
              <a:pPr/>
              <a:t>7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7DEDB-5AB1-45B2-9C6E-3A6D764BEB56}" type="slidenum">
              <a:rPr lang="th-TH" smtClean="0">
                <a:solidFill>
                  <a:srgbClr val="898989"/>
                </a:solidFill>
              </a:rPr>
              <a:pPr/>
              <a:t>8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402232-8464-47B5-A4CB-3AD8B5971901}" type="slidenum">
              <a:rPr lang="th-TH" smtClean="0">
                <a:solidFill>
                  <a:srgbClr val="898989"/>
                </a:solidFill>
              </a:rPr>
              <a:pPr/>
              <a:t>9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675</Words>
  <Application>Microsoft Office PowerPoint</Application>
  <PresentationFormat>On-screen Show (4:3)</PresentationFormat>
  <Paragraphs>109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ช่องทางการกำกับติดตามข้อมูลจาก สปสช.</vt:lpstr>
      <vt:lpstr>การกำกับติดตามการโอนเงิน</vt:lpstr>
      <vt:lpstr>Slide 3</vt:lpstr>
      <vt:lpstr>Slide 4</vt:lpstr>
      <vt:lpstr>Slide 5</vt:lpstr>
      <vt:lpstr>Slide 6</vt:lpstr>
      <vt:lpstr>Slide 7</vt:lpstr>
      <vt:lpstr>Slide 8</vt:lpstr>
      <vt:lpstr>Slide 9</vt:lpstr>
      <vt:lpstr>การกำกับติดตามการโอนเงิน เชิงข้อมูลด้านการบัญชี</vt:lpstr>
      <vt:lpstr>Slide 11</vt:lpstr>
      <vt:lpstr>Slide 12</vt:lpstr>
      <vt:lpstr>Slide 13</vt:lpstr>
      <vt:lpstr>Slide 14</vt:lpstr>
      <vt:lpstr>Slide 15</vt:lpstr>
      <vt:lpstr>Slide 16</vt:lpstr>
      <vt:lpstr>การขอรับบริการแจ้งเตือนการโอนเงินผ่านระบบ SMS</vt:lpstr>
      <vt:lpstr>Slide 18</vt:lpstr>
      <vt:lpstr>Slide 19</vt:lpstr>
      <vt:lpstr>Slide 20</vt:lpstr>
      <vt:lpstr>Slide 21</vt:lpstr>
      <vt:lpstr>Slide 22</vt:lpstr>
      <vt:lpstr>รายงานการจัดสรรยอดชดเชยค่าบริการทางการแพทย์แบบ 1 Row Record</vt:lpstr>
      <vt:lpstr>รายงานการจัดสรรยอดชดเชยค่าบริการทางการแพทย์แบบ 1 Row Record</vt:lpstr>
      <vt:lpstr>รายงานการจัดสรรยอดชดเชยค่าบริการทางการแพทย์แบบ 1 Row Record</vt:lpstr>
      <vt:lpstr>รายงานการจัดสรรยอดชดเชยค่าบริการทางการแพทย์แบบ 1 Row Record</vt:lpstr>
      <vt:lpstr>ข้อมูลภาพรวมผลงานปีที่ผ่านมา</vt:lpstr>
      <vt:lpstr>ผลงานการให้บริการผู้ป่วยใน</vt:lpstr>
      <vt:lpstr>ผลงานการให้บริการผู้ป่วยใน(ต่อ)</vt:lpstr>
      <vt:lpstr>ผลงานการให้บริการผู้ป่วยใน(ต่อ)</vt:lpstr>
      <vt:lpstr>ผลงานการให้บริการผู้ป่วยใน(ต่อ)</vt:lpstr>
      <vt:lpstr>ผลงานการให้บริการผู้ป่วยใน(ต่อ)</vt:lpstr>
      <vt:lpstr>ข้อมูลกรณี Deny</vt:lpstr>
      <vt:lpstr>ปัญหาที่พบจากกรณีการบันทึกข้อมูลปี 2555</vt:lpstr>
      <vt:lpstr>ข้อมูลการ Refer ข้ามเขต</vt:lpstr>
      <vt:lpstr>ข้อมูลการ Refer ข้ามเขต</vt:lpstr>
      <vt:lpstr>ข้อมูลการ Refer ข้ามเขต</vt:lpstr>
      <vt:lpstr>มาตรา 41</vt:lpstr>
      <vt:lpstr>มาตรา 18(4)</vt:lpstr>
      <vt:lpstr>แนวโน้มการจัดสรรงบกองทุน</vt:lpstr>
      <vt:lpstr>ลักษณะการดำเนินงาน</vt:lpstr>
      <vt:lpstr>การจัดสรรเงินอันเนื่องมาจากข้อมูล  OP/PP Individual data</vt:lpstr>
      <vt:lpstr>ตัวอย่างการนำไปใช้ในการจัดสรรผลงานภาพเขต</vt:lpstr>
      <vt:lpstr>ปัญหาภาพรวมการบันทึกข้อมูล OP/PP Individual Data (21 Files)</vt:lpstr>
      <vt:lpstr>Slide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ช่องทางการกำกับติดตามการโอนเงินงบประมาณจาก สปสช.</dc:title>
  <dc:creator>tanapon.m</dc:creator>
  <cp:lastModifiedBy>tanapon.m</cp:lastModifiedBy>
  <cp:revision>29</cp:revision>
  <dcterms:created xsi:type="dcterms:W3CDTF">2012-11-08T05:24:39Z</dcterms:created>
  <dcterms:modified xsi:type="dcterms:W3CDTF">2012-11-09T03:23:00Z</dcterms:modified>
</cp:coreProperties>
</file>