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61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15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84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939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181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29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666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122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0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45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176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0CEA-B839-425E-ACA2-57FC7A7F71B3}" type="datetimeFigureOut">
              <a:rPr lang="th-TH" smtClean="0"/>
              <a:t>14/08/60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7D85-2A60-4C9F-A050-F9F3629A73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52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lanDetail.ppt#-1,28,&#3588;&#3656;&#3634;&#3651;&#3594;&#3657;&#3592;&#3656;&#3634;&#3618;&#3629;&#3639;&#3656;&#3609;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AllProgram/Finance/AR/ARFrontSql3.accdb" TargetMode="External"/><Relationship Id="rId13" Type="http://schemas.openxmlformats.org/officeDocument/2006/relationships/hyperlink" Target="AllProgram/Finance/GL/APRegister.accdb" TargetMode="External"/><Relationship Id="rId18" Type="http://schemas.openxmlformats.org/officeDocument/2006/relationships/hyperlink" Target="AllProgram/Purchase/Pur234/PRPO3.0%20LAB%20&#3621;&#3656;&#3634;&#3626;&#3640;&#3604;16-5-60.accdb" TargetMode="External"/><Relationship Id="rId3" Type="http://schemas.openxmlformats.org/officeDocument/2006/relationships/hyperlink" Target="AllProgram/Finance/AP/APSystem.accdb220560.accdb" TargetMode="External"/><Relationship Id="rId21" Type="http://schemas.openxmlformats.org/officeDocument/2006/relationships/hyperlink" Target="AllProgram/Finance/Payroll/APPRRequest%20603.accdb" TargetMode="External"/><Relationship Id="rId7" Type="http://schemas.openxmlformats.org/officeDocument/2006/relationships/hyperlink" Target="AllProgram/Finance/AR/AR1.accdb" TargetMode="External"/><Relationship Id="rId12" Type="http://schemas.openxmlformats.org/officeDocument/2006/relationships/hyperlink" Target="http://sattahip.asuscomm.com/" TargetMode="External"/><Relationship Id="rId17" Type="http://schemas.openxmlformats.org/officeDocument/2006/relationships/hyperlink" Target="AllProgram/Purchase/Pur234/APPRRequest%20%20D1.accdb" TargetMode="External"/><Relationship Id="rId25" Type="http://schemas.openxmlformats.org/officeDocument/2006/relationships/hyperlink" Target="AllProgram/HR/Document/Document.mdb" TargetMode="External"/><Relationship Id="rId2" Type="http://schemas.openxmlformats.org/officeDocument/2006/relationships/image" Target="../media/image2.png"/><Relationship Id="rId16" Type="http://schemas.openxmlformats.org/officeDocument/2006/relationships/hyperlink" Target="AllProgram/Purchase/Pur234/APPRRequest%20De.accdb" TargetMode="External"/><Relationship Id="rId20" Type="http://schemas.openxmlformats.org/officeDocument/2006/relationships/hyperlink" Target="AllProgram/Purchase/Pur234/PRPO3.0Drug&#3618;&#3634;17-5-60%20&#3626;&#3656;&#3591;&#3617;&#3634;&#3621;&#3656;&#3634;&#3626;&#3640;&#3604;.accdb.0Drug.accdb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AllProgram/Finance/GL/GLAP2.accdb" TargetMode="External"/><Relationship Id="rId11" Type="http://schemas.openxmlformats.org/officeDocument/2006/relationships/hyperlink" Target="AllProgram/Finance/Payroll/Payment_&#3626;&#3635;&#3619;&#3629;&#3591;.mdb" TargetMode="External"/><Relationship Id="rId24" Type="http://schemas.openxmlformats.org/officeDocument/2006/relationships/hyperlink" Target="AllProgram/HR/HRM&amp;D/HRD.accdb" TargetMode="External"/><Relationship Id="rId5" Type="http://schemas.openxmlformats.org/officeDocument/2006/relationships/hyperlink" Target="AllProgram/Finance/GL/GLNew1WithGF.accdb" TargetMode="External"/><Relationship Id="rId15" Type="http://schemas.openxmlformats.org/officeDocument/2006/relationships/hyperlink" Target="AllProgram/Purchase/Pur1/APPRRequest%20(1).accdb" TargetMode="External"/><Relationship Id="rId23" Type="http://schemas.openxmlformats.org/officeDocument/2006/relationships/hyperlink" Target="AllProgram/HR/HRM&amp;D/HRM.accdb" TargetMode="External"/><Relationship Id="rId10" Type="http://schemas.openxmlformats.org/officeDocument/2006/relationships/hyperlink" Target="AllProgram/Purchase/Pur1/PRPO3.0New.accdb" TargetMode="External"/><Relationship Id="rId19" Type="http://schemas.openxmlformats.org/officeDocument/2006/relationships/hyperlink" Target="AllProgram/Purchase/Pur234/PRPO3.0Dent%20&#3621;&#3656;&#3634;&#3626;&#3640;&#3604;%2016-5-60.accdb" TargetMode="External"/><Relationship Id="rId4" Type="http://schemas.openxmlformats.org/officeDocument/2006/relationships/hyperlink" Target="AllProgram/Finance/AP/APDocument.accdb" TargetMode="External"/><Relationship Id="rId9" Type="http://schemas.openxmlformats.org/officeDocument/2006/relationships/hyperlink" Target="AllProgram/Purchase/Asset/AssetNew6003.accdb" TargetMode="External"/><Relationship Id="rId14" Type="http://schemas.openxmlformats.org/officeDocument/2006/relationships/hyperlink" Target="AllProgram/Purchase/Pur234/APPRRequest%20%20Lab.accdb" TargetMode="External"/><Relationship Id="rId22" Type="http://schemas.openxmlformats.org/officeDocument/2006/relationships/hyperlink" Target="AllProgram/Purchase/Asset/APPRRequest%20604&#3614;&#3636;&#3648;&#3624;&#3625;.accd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09" y="632985"/>
            <a:ext cx="11286836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แนวคิดหลักในการพัฒนาระบบสนับสนุน รพ. สัตหีบ กม. ๑๐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28" y="1911927"/>
            <a:ext cx="10153072" cy="42650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h-TH" sz="4800" b="1" dirty="0">
                <a:solidFill>
                  <a:srgbClr val="004F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เป้าหมาย</a:t>
            </a: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เพื่อ </a:t>
            </a:r>
            <a:r>
              <a:rPr lang="th-TH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เสถียรภาพ</a:t>
            </a: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และ </a:t>
            </a:r>
            <a:r>
              <a:rPr lang="th-TH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ประสิทธิภาพ</a:t>
            </a: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ทางการเงิน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กระบวนการทำงาน ด้วย </a:t>
            </a:r>
            <a:r>
              <a:rPr lang="th-TH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วงจรบริหาร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ตัวแบบ ใช้ </a:t>
            </a:r>
            <a:r>
              <a:rPr lang="th-TH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ระบบบัญชีสากล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h-TH" sz="4800" b="1" dirty="0">
                <a:solidFill>
                  <a:srgbClr val="004F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เชื่อมโยงกันด้วย </a:t>
            </a:r>
            <a:r>
              <a:rPr lang="th-TH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anose="02020603050405020304" pitchFamily="18" charset="-34"/>
                <a:ea typeface="+mj-ea"/>
                <a:cs typeface="AngsanaUPC" panose="02020603050405020304" pitchFamily="18" charset="-34"/>
              </a:rPr>
              <a:t>ระบบ </a:t>
            </a:r>
            <a:r>
              <a:rPr lang="en-US" sz="4800" b="1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IT</a:t>
            </a:r>
            <a:endParaRPr lang="en-US" sz="48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694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1" y="0"/>
            <a:ext cx="9652000" cy="6858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856" y="304800"/>
            <a:ext cx="4036291" cy="16717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วงจรบริหาร</a:t>
            </a:r>
          </a:p>
        </p:txBody>
      </p:sp>
    </p:spTree>
    <p:extLst>
      <p:ext uri="{BB962C8B-B14F-4D97-AF65-F5344CB8AC3E}">
        <p14:creationId xmlns:p14="http://schemas.microsoft.com/office/powerpoint/2010/main" val="313840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08183" y="702108"/>
            <a:ext cx="8153400" cy="5659437"/>
            <a:chOff x="1911927" y="702108"/>
            <a:chExt cx="8153400" cy="5659437"/>
          </a:xfrm>
        </p:grpSpPr>
        <p:grpSp>
          <p:nvGrpSpPr>
            <p:cNvPr id="7189" name="Group 21"/>
            <p:cNvGrpSpPr>
              <a:grpSpLocks/>
            </p:cNvGrpSpPr>
            <p:nvPr/>
          </p:nvGrpSpPr>
          <p:grpSpPr bwMode="auto">
            <a:xfrm>
              <a:off x="6477000" y="1752600"/>
              <a:ext cx="1828800" cy="1143000"/>
              <a:chOff x="3792" y="1584"/>
              <a:chExt cx="1152" cy="720"/>
            </a:xfrm>
          </p:grpSpPr>
          <p:sp>
            <p:nvSpPr>
              <p:cNvPr id="9257" name="Oval 8"/>
              <p:cNvSpPr>
                <a:spLocks noChangeArrowheads="1"/>
              </p:cNvSpPr>
              <p:nvPr/>
            </p:nvSpPr>
            <p:spPr bwMode="auto">
              <a:xfrm>
                <a:off x="3792" y="1584"/>
                <a:ext cx="1152" cy="720"/>
              </a:xfrm>
              <a:prstGeom prst="ellipse">
                <a:avLst/>
              </a:prstGeom>
              <a:solidFill>
                <a:srgbClr val="9900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80000"/>
                  <a:buBlip>
                    <a:blip r:embed="rId2"/>
                  </a:buBlip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l"/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anose="05000000000000000000" pitchFamily="2" charset="2"/>
                  <a:buChar char="l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65000"/>
                  <a:buFont typeface="Wingdings" panose="05000000000000000000" pitchFamily="2" charset="2"/>
                  <a:buChar char="l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altLang="th-TH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4080" y="1776"/>
                <a:ext cx="57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th-TH" altLang="en-US" sz="3200" dirty="0">
                    <a:solidFill>
                      <a:srgbClr val="FEF91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เจ้าหนี้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911927" y="702108"/>
              <a:ext cx="8153400" cy="5659437"/>
              <a:chOff x="2124363" y="720581"/>
              <a:chExt cx="8153400" cy="5659437"/>
            </a:xfrm>
          </p:grpSpPr>
          <p:grpSp>
            <p:nvGrpSpPr>
              <p:cNvPr id="7192" name="Group 24"/>
              <p:cNvGrpSpPr>
                <a:grpSpLocks/>
              </p:cNvGrpSpPr>
              <p:nvPr/>
            </p:nvGrpSpPr>
            <p:grpSpPr bwMode="auto">
              <a:xfrm>
                <a:off x="4038600" y="2438400"/>
                <a:ext cx="1981200" cy="1905000"/>
                <a:chOff x="1536" y="1536"/>
                <a:chExt cx="1248" cy="1200"/>
              </a:xfrm>
            </p:grpSpPr>
            <p:sp>
              <p:nvSpPr>
                <p:cNvPr id="9261" name="Oval 3"/>
                <p:cNvSpPr>
                  <a:spLocks noChangeArrowheads="1"/>
                </p:cNvSpPr>
                <p:nvPr/>
              </p:nvSpPr>
              <p:spPr bwMode="auto">
                <a:xfrm>
                  <a:off x="1536" y="1536"/>
                  <a:ext cx="1248" cy="120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80000"/>
                    <a:buBlip>
                      <a:blip r:embed="rId2"/>
                    </a:buBlip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l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anose="05000000000000000000" pitchFamily="2" charset="2"/>
                    <a:buChar char="l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l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th-TH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172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824" y="1872"/>
                  <a:ext cx="816" cy="5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900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defRPr/>
                  </a:pPr>
                  <a:r>
                    <a:rPr lang="en-US" altLang="en-US" sz="4800">
                      <a:solidFill>
                        <a:srgbClr val="FEF915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GL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124363" y="720581"/>
                <a:ext cx="8153400" cy="5659437"/>
                <a:chOff x="2133600" y="665163"/>
                <a:chExt cx="8153400" cy="5659437"/>
              </a:xfrm>
            </p:grpSpPr>
            <p:grpSp>
              <p:nvGrpSpPr>
                <p:cNvPr id="7187" name="Group 19"/>
                <p:cNvGrpSpPr>
                  <a:grpSpLocks/>
                </p:cNvGrpSpPr>
                <p:nvPr/>
              </p:nvGrpSpPr>
              <p:grpSpPr bwMode="auto">
                <a:xfrm>
                  <a:off x="2133600" y="1828800"/>
                  <a:ext cx="1295400" cy="1143000"/>
                  <a:chOff x="576" y="1296"/>
                  <a:chExt cx="816" cy="720"/>
                </a:xfrm>
              </p:grpSpPr>
              <p:sp>
                <p:nvSpPr>
                  <p:cNvPr id="925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296"/>
                    <a:ext cx="816" cy="720"/>
                  </a:xfrm>
                  <a:prstGeom prst="ellipse">
                    <a:avLst/>
                  </a:prstGeom>
                  <a:solidFill>
                    <a:srgbClr val="FF99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" y="1440"/>
                    <a:ext cx="576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defRPr/>
                    </a:pPr>
                    <a:r>
                      <a:rPr lang="th-TH" altLang="en-US" sz="32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ลูกหนี้</a:t>
                    </a:r>
                  </a:p>
                </p:txBody>
              </p:sp>
            </p:grpSp>
            <p:grpSp>
              <p:nvGrpSpPr>
                <p:cNvPr id="9222" name="Group 20"/>
                <p:cNvGrpSpPr>
                  <a:grpSpLocks/>
                </p:cNvGrpSpPr>
                <p:nvPr/>
              </p:nvGrpSpPr>
              <p:grpSpPr bwMode="auto">
                <a:xfrm>
                  <a:off x="2438400" y="4114800"/>
                  <a:ext cx="1676400" cy="1447800"/>
                  <a:chOff x="480" y="2832"/>
                  <a:chExt cx="1056" cy="912"/>
                </a:xfrm>
              </p:grpSpPr>
              <p:sp>
                <p:nvSpPr>
                  <p:cNvPr id="9255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2832"/>
                    <a:ext cx="1056" cy="912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17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3120"/>
                    <a:ext cx="768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defRPr/>
                    </a:pPr>
                    <a:r>
                      <a:rPr lang="th-TH" altLang="en-US" sz="36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รับเงิน</a:t>
                    </a:r>
                  </a:p>
                </p:txBody>
              </p:sp>
            </p:grpSp>
            <p:grpSp>
              <p:nvGrpSpPr>
                <p:cNvPr id="9223" name="Group 22"/>
                <p:cNvGrpSpPr>
                  <a:grpSpLocks/>
                </p:cNvGrpSpPr>
                <p:nvPr/>
              </p:nvGrpSpPr>
              <p:grpSpPr bwMode="auto">
                <a:xfrm>
                  <a:off x="5829300" y="3962400"/>
                  <a:ext cx="1741488" cy="1524000"/>
                  <a:chOff x="3360" y="2688"/>
                  <a:chExt cx="1097" cy="960"/>
                </a:xfrm>
              </p:grpSpPr>
              <p:sp>
                <p:nvSpPr>
                  <p:cNvPr id="925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688"/>
                    <a:ext cx="1097" cy="9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4" y="2976"/>
                    <a:ext cx="868" cy="44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defRPr/>
                    </a:pPr>
                    <a:r>
                      <a:rPr lang="th-TH" altLang="en-US" sz="4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จ่ายเงิน</a:t>
                    </a:r>
                  </a:p>
                </p:txBody>
              </p:sp>
            </p:grpSp>
            <p:grpSp>
              <p:nvGrpSpPr>
                <p:cNvPr id="7186" name="Group 18"/>
                <p:cNvGrpSpPr>
                  <a:grpSpLocks/>
                </p:cNvGrpSpPr>
                <p:nvPr/>
              </p:nvGrpSpPr>
              <p:grpSpPr bwMode="auto">
                <a:xfrm>
                  <a:off x="4114800" y="665163"/>
                  <a:ext cx="1905000" cy="1371600"/>
                  <a:chOff x="2496" y="960"/>
                  <a:chExt cx="1200" cy="864"/>
                </a:xfrm>
              </p:grpSpPr>
              <p:sp>
                <p:nvSpPr>
                  <p:cNvPr id="925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960"/>
                    <a:ext cx="1200" cy="86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40" y="1056"/>
                    <a:ext cx="1008" cy="67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defRPr/>
                    </a:pPr>
                    <a:r>
                      <a:rPr lang="th-TH" altLang="en-US" sz="3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rPr>
                      <a:t>สินทรัพย์ / สินค้าคงคลัง</a:t>
                    </a:r>
                  </a:p>
                </p:txBody>
              </p:sp>
            </p:grpSp>
            <p:grpSp>
              <p:nvGrpSpPr>
                <p:cNvPr id="9225" name="Group 23"/>
                <p:cNvGrpSpPr>
                  <a:grpSpLocks/>
                </p:cNvGrpSpPr>
                <p:nvPr/>
              </p:nvGrpSpPr>
              <p:grpSpPr bwMode="auto">
                <a:xfrm>
                  <a:off x="8077200" y="4343400"/>
                  <a:ext cx="2209800" cy="1981200"/>
                  <a:chOff x="4128" y="2736"/>
                  <a:chExt cx="1392" cy="1248"/>
                </a:xfrm>
              </p:grpSpPr>
              <p:sp>
                <p:nvSpPr>
                  <p:cNvPr id="9249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736"/>
                    <a:ext cx="1392" cy="1248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3024"/>
                    <a:ext cx="1056" cy="7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0066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  <a:defRPr/>
                    </a:pPr>
                    <a:r>
                      <a:rPr lang="th-TH" altLang="en-US" sz="3600" dirty="0">
                        <a:solidFill>
                          <a:srgbClr val="FEF91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เงินเดือน / ค่าตอบแทน</a:t>
                    </a:r>
                  </a:p>
                </p:txBody>
              </p:sp>
            </p:grpSp>
            <p:grpSp>
              <p:nvGrpSpPr>
                <p:cNvPr id="7212" name="Group 44"/>
                <p:cNvGrpSpPr>
                  <a:grpSpLocks/>
                </p:cNvGrpSpPr>
                <p:nvPr/>
              </p:nvGrpSpPr>
              <p:grpSpPr bwMode="auto">
                <a:xfrm>
                  <a:off x="2667000" y="1524000"/>
                  <a:ext cx="5486400" cy="3657600"/>
                  <a:chOff x="720" y="960"/>
                  <a:chExt cx="3456" cy="2304"/>
                </a:xfrm>
              </p:grpSpPr>
              <p:sp>
                <p:nvSpPr>
                  <p:cNvPr id="9239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04" y="960"/>
                    <a:ext cx="528" cy="28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0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00" y="1056"/>
                    <a:ext cx="528" cy="28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1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872"/>
                    <a:ext cx="240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2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04" y="1872"/>
                    <a:ext cx="240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3" name="Line 3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784" y="1104"/>
                    <a:ext cx="384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960"/>
                    <a:ext cx="432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5" name="Line 3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64" y="1872"/>
                    <a:ext cx="192" cy="7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872"/>
                    <a:ext cx="144" cy="7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7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168"/>
                    <a:ext cx="384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48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792" y="2976"/>
                    <a:ext cx="384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</p:grpSp>
          </p:grpSp>
          <p:grpSp>
            <p:nvGrpSpPr>
              <p:cNvPr id="7220" name="Group 52"/>
              <p:cNvGrpSpPr>
                <a:grpSpLocks/>
              </p:cNvGrpSpPr>
              <p:nvPr/>
            </p:nvGrpSpPr>
            <p:grpSpPr bwMode="auto">
              <a:xfrm>
                <a:off x="3352800" y="2057400"/>
                <a:ext cx="3276600" cy="2286000"/>
                <a:chOff x="1152" y="1296"/>
                <a:chExt cx="2064" cy="1440"/>
              </a:xfrm>
            </p:grpSpPr>
            <p:grpSp>
              <p:nvGrpSpPr>
                <p:cNvPr id="9228" name="Group 46"/>
                <p:cNvGrpSpPr>
                  <a:grpSpLocks/>
                </p:cNvGrpSpPr>
                <p:nvPr/>
              </p:nvGrpSpPr>
              <p:grpSpPr bwMode="auto">
                <a:xfrm>
                  <a:off x="1200" y="1296"/>
                  <a:ext cx="1968" cy="1440"/>
                  <a:chOff x="1200" y="1296"/>
                  <a:chExt cx="1968" cy="1440"/>
                </a:xfrm>
              </p:grpSpPr>
              <p:sp>
                <p:nvSpPr>
                  <p:cNvPr id="9234" name="Line 3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736" y="2496"/>
                    <a:ext cx="144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5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04" y="129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84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7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8" y="2592"/>
                    <a:ext cx="24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8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6" y="1632"/>
                    <a:ext cx="432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</p:grpSp>
            <p:sp>
              <p:nvSpPr>
                <p:cNvPr id="922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160" y="1296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th-TH"/>
                </a:p>
              </p:txBody>
            </p:sp>
            <p:sp>
              <p:nvSpPr>
                <p:cNvPr id="9230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1152" y="1776"/>
                  <a:ext cx="384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th-TH"/>
                </a:p>
              </p:txBody>
            </p:sp>
            <p:sp>
              <p:nvSpPr>
                <p:cNvPr id="923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392" y="2496"/>
                  <a:ext cx="240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th-TH"/>
                </a:p>
              </p:txBody>
            </p:sp>
            <p:sp>
              <p:nvSpPr>
                <p:cNvPr id="9232" name="Line 50"/>
                <p:cNvSpPr>
                  <a:spLocks noChangeShapeType="1"/>
                </p:cNvSpPr>
                <p:nvPr/>
              </p:nvSpPr>
              <p:spPr bwMode="auto">
                <a:xfrm>
                  <a:off x="2640" y="2592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th-TH"/>
                </a:p>
              </p:txBody>
            </p:sp>
            <p:sp>
              <p:nvSpPr>
                <p:cNvPr id="9233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832" y="1728"/>
                  <a:ext cx="384" cy="19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th-TH"/>
                </a:p>
              </p:txBody>
            </p:sp>
          </p:grpSp>
        </p:grp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2056" y="306964"/>
            <a:ext cx="4844471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th-TH" sz="8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ระบบบัญชีสากล</a:t>
            </a:r>
          </a:p>
        </p:txBody>
      </p:sp>
    </p:spTree>
    <p:extLst>
      <p:ext uri="{BB962C8B-B14F-4D97-AF65-F5344CB8AC3E}">
        <p14:creationId xmlns:p14="http://schemas.microsoft.com/office/powerpoint/2010/main" val="125627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019B917-0664-4FEC-A19F-4A5FC1461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9510" y="273051"/>
            <a:ext cx="8683690" cy="102076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th-TH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เกณฑ์สิทธิ</a:t>
            </a:r>
            <a:r>
              <a:rPr lang="en-US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(Accrual Basis)</a:t>
            </a:r>
            <a:endParaRPr lang="th-TH" alt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2169" name="Text Box 9">
            <a:extLst>
              <a:ext uri="{FF2B5EF4-FFF2-40B4-BE49-F238E27FC236}">
                <a16:creationId xmlns:a16="http://schemas.microsoft.com/office/drawing/2014/main" id="{D7F319D0-9319-45A7-8D24-E42D53824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799" y="5791201"/>
            <a:ext cx="8556171" cy="5889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3200">
                <a:latin typeface="Tahoma" panose="020B0604030504040204" pitchFamily="34" charset="0"/>
                <a:cs typeface="Tahoma" panose="020B0604030504040204" pitchFamily="34" charset="0"/>
              </a:rPr>
              <a:t>ทั้งสามส่วนต้องสัมพันธ์กันในช่วงเวลาเดียวกัน</a:t>
            </a:r>
          </a:p>
        </p:txBody>
      </p:sp>
      <p:sp>
        <p:nvSpPr>
          <p:cNvPr id="10244" name="Line 11">
            <a:extLst>
              <a:ext uri="{FF2B5EF4-FFF2-40B4-BE49-F238E27FC236}">
                <a16:creationId xmlns:a16="http://schemas.microsoft.com/office/drawing/2014/main" id="{1B9AF570-C03F-4D1A-947B-1A207D7EE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4" y="3141663"/>
            <a:ext cx="5780087" cy="47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sp>
        <p:nvSpPr>
          <p:cNvPr id="92172" name="Text Box 12">
            <a:hlinkClick r:id="" action="ppaction://noaction"/>
            <a:extLst>
              <a:ext uri="{FF2B5EF4-FFF2-40B4-BE49-F238E27FC236}">
                <a16:creationId xmlns:a16="http://schemas.microsoft.com/office/drawing/2014/main" id="{00F7D55C-9AD3-400F-B142-186C1D714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2276475"/>
            <a:ext cx="2162175" cy="15636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ผลงาน                     ทางสถิติ/รายการค้า</a:t>
            </a:r>
          </a:p>
        </p:txBody>
      </p:sp>
      <p:sp>
        <p:nvSpPr>
          <p:cNvPr id="92173" name="Text Box 13">
            <a:hlinkClick r:id="" action="ppaction://noaction"/>
            <a:extLst>
              <a:ext uri="{FF2B5EF4-FFF2-40B4-BE49-F238E27FC236}">
                <a16:creationId xmlns:a16="http://schemas.microsoft.com/office/drawing/2014/main" id="{4BC27D6A-4BB8-4803-892F-205FD25EC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1557338"/>
            <a:ext cx="5635624" cy="1320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ผลงาน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ที่เป็นตัวเงิน</a:t>
            </a:r>
          </a:p>
        </p:txBody>
      </p:sp>
      <p:sp>
        <p:nvSpPr>
          <p:cNvPr id="92174" name="Text Box 14">
            <a:hlinkClick r:id="" action="ppaction://noaction"/>
            <a:extLst>
              <a:ext uri="{FF2B5EF4-FFF2-40B4-BE49-F238E27FC236}">
                <a16:creationId xmlns:a16="http://schemas.microsoft.com/office/drawing/2014/main" id="{B56D8959-56E6-4564-BA43-C94414601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613" y="3433120"/>
            <a:ext cx="1203681" cy="156966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h-TH"/>
            </a:defPPr>
            <a:lvl1pPr algn="ctr">
              <a:spcBef>
                <a:spcPct val="50000"/>
              </a:spcBef>
              <a:defRPr sz="3200">
                <a:solidFill>
                  <a:srgbClr val="06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altLang="en-US" dirty="0"/>
              <a:t>ค่าใช้ จ่ายคน</a:t>
            </a:r>
          </a:p>
        </p:txBody>
      </p:sp>
      <p:sp>
        <p:nvSpPr>
          <p:cNvPr id="92175" name="Text Box 15">
            <a:hlinkClick r:id="" action="ppaction://noaction"/>
            <a:extLst>
              <a:ext uri="{FF2B5EF4-FFF2-40B4-BE49-F238E27FC236}">
                <a16:creationId xmlns:a16="http://schemas.microsoft.com/office/drawing/2014/main" id="{1A336971-92BB-4898-8EF9-C8D89104F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725" y="3424919"/>
            <a:ext cx="1499118" cy="206210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3200">
                <a:solidFill>
                  <a:srgbClr val="06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ต้นทุน                  ของใช้/ของขาย</a:t>
            </a:r>
          </a:p>
        </p:txBody>
      </p:sp>
      <p:sp>
        <p:nvSpPr>
          <p:cNvPr id="92176" name="Text Box 16">
            <a:hlinkClick r:id="" action="ppaction://noaction"/>
            <a:extLst>
              <a:ext uri="{FF2B5EF4-FFF2-40B4-BE49-F238E27FC236}">
                <a16:creationId xmlns:a16="http://schemas.microsoft.com/office/drawing/2014/main" id="{53F82A7B-C618-4CA2-AE62-BE58957DD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783" y="3429584"/>
            <a:ext cx="1278940" cy="206210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h-TH"/>
            </a:defPPr>
            <a:lvl1pPr algn="ctr">
              <a:spcBef>
                <a:spcPct val="50000"/>
              </a:spcBef>
              <a:defRPr sz="3200">
                <a:solidFill>
                  <a:srgbClr val="06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altLang="en-US" dirty="0"/>
              <a:t>ค่าใช้จ่าย     การลงทุน</a:t>
            </a:r>
          </a:p>
        </p:txBody>
      </p:sp>
      <p:sp>
        <p:nvSpPr>
          <p:cNvPr id="92177" name="Text Box 17">
            <a:hlinkClick r:id="" action="ppaction://noaction"/>
            <a:extLst>
              <a:ext uri="{FF2B5EF4-FFF2-40B4-BE49-F238E27FC236}">
                <a16:creationId xmlns:a16="http://schemas.microsoft.com/office/drawing/2014/main" id="{F586C3C0-EAB8-4EB7-845E-417729718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031" y="3429000"/>
            <a:ext cx="1200669" cy="156966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th-TH"/>
            </a:defPPr>
            <a:lvl1pPr algn="ctr">
              <a:spcBef>
                <a:spcPct val="50000"/>
              </a:spcBef>
              <a:defRPr sz="3200">
                <a:solidFill>
                  <a:srgbClr val="06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 altLang="en-US" dirty="0"/>
              <a:t>ค่าใช้ จ่ายอื่น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78DCE3AF-4705-4867-A44D-9C0928819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2852739"/>
            <a:ext cx="28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=</a:t>
            </a:r>
            <a:endParaRPr lang="th-TH" alt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37E1923-7310-4DA8-91D9-7C82B9458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304800"/>
            <a:ext cx="8712200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th-TH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บัญชีบริหาร </a:t>
            </a:r>
            <a:r>
              <a:rPr lang="en-US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(Unit/Cost)</a:t>
            </a:r>
          </a:p>
        </p:txBody>
      </p:sp>
      <p:sp>
        <p:nvSpPr>
          <p:cNvPr id="36867" name="Line 3">
            <a:extLst>
              <a:ext uri="{FF2B5EF4-FFF2-40B4-BE49-F238E27FC236}">
                <a16:creationId xmlns:a16="http://schemas.microsoft.com/office/drawing/2014/main" id="{CA86FF9E-13AF-4480-BE23-D37DDB45C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934407"/>
            <a:ext cx="8731250" cy="311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h-TH"/>
          </a:p>
        </p:txBody>
      </p:sp>
      <p:grpSp>
        <p:nvGrpSpPr>
          <p:cNvPr id="36876" name="Group 12">
            <a:extLst>
              <a:ext uri="{FF2B5EF4-FFF2-40B4-BE49-F238E27FC236}">
                <a16:creationId xmlns:a16="http://schemas.microsoft.com/office/drawing/2014/main" id="{186B9563-0F07-4635-97F6-BF232942905C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315408"/>
            <a:ext cx="8731250" cy="1076325"/>
            <a:chOff x="192" y="2448"/>
            <a:chExt cx="5328" cy="678"/>
          </a:xfrm>
        </p:grpSpPr>
        <p:sp>
          <p:nvSpPr>
            <p:cNvPr id="36868" name="Text Box 4">
              <a:extLst>
                <a:ext uri="{FF2B5EF4-FFF2-40B4-BE49-F238E27FC236}">
                  <a16:creationId xmlns:a16="http://schemas.microsoft.com/office/drawing/2014/main" id="{836FCD57-57EB-4E98-99A5-2ADD00972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448"/>
              <a:ext cx="2688" cy="678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th-TH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rPr>
                <a:t>ผลงาน                     ทางสถิติ/รายการค้า</a:t>
              </a:r>
            </a:p>
          </p:txBody>
        </p:sp>
        <p:sp>
          <p:nvSpPr>
            <p:cNvPr id="36869" name="Text Box 5">
              <a:extLst>
                <a:ext uri="{FF2B5EF4-FFF2-40B4-BE49-F238E27FC236}">
                  <a16:creationId xmlns:a16="http://schemas.microsoft.com/office/drawing/2014/main" id="{A052A1CB-B119-492E-846E-9ED39FC7E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6" y="2448"/>
              <a:ext cx="2424" cy="67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th-TH" altLang="en-US" sz="3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rPr>
                <a:t>ผลงาน                            ที่เป็นตัวเงิน</a:t>
              </a:r>
            </a:p>
          </p:txBody>
        </p:sp>
      </p:grpSp>
      <p:sp>
        <p:nvSpPr>
          <p:cNvPr id="36877" name="Text Box 13">
            <a:extLst>
              <a:ext uri="{FF2B5EF4-FFF2-40B4-BE49-F238E27FC236}">
                <a16:creationId xmlns:a16="http://schemas.microsoft.com/office/drawing/2014/main" id="{82D83695-1FE0-49F3-A17F-44210D80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49" y="5839408"/>
            <a:ext cx="4385905" cy="461665"/>
          </a:xfrm>
          <a:prstGeom prst="rect">
            <a:avLst/>
          </a:prstGeom>
          <a:solidFill>
            <a:srgbClr val="008000"/>
          </a:solidFill>
          <a:ln w="76200" cmpd="tri">
            <a:solidFill>
              <a:srgbClr val="99FF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ต้นทุนต่อหน่วย  วัดประสิทธิผล</a:t>
            </a:r>
          </a:p>
        </p:txBody>
      </p:sp>
      <p:sp>
        <p:nvSpPr>
          <p:cNvPr id="36878" name="Text Box 14">
            <a:extLst>
              <a:ext uri="{FF2B5EF4-FFF2-40B4-BE49-F238E27FC236}">
                <a16:creationId xmlns:a16="http://schemas.microsoft.com/office/drawing/2014/main" id="{CBBF9626-0F1C-40D6-91BB-CF97A84A2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725" y="5839408"/>
            <a:ext cx="3972325" cy="461665"/>
          </a:xfrm>
          <a:prstGeom prst="rect">
            <a:avLst/>
          </a:prstGeom>
          <a:solidFill>
            <a:srgbClr val="FF0000"/>
          </a:solidFill>
          <a:ln w="76200" cmpd="tri">
            <a:solidFill>
              <a:srgbClr val="FF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กำไรสุทธิ  วัดประสิทธิภาพ</a:t>
            </a:r>
          </a:p>
        </p:txBody>
      </p:sp>
      <p:grpSp>
        <p:nvGrpSpPr>
          <p:cNvPr id="36880" name="Group 16">
            <a:extLst>
              <a:ext uri="{FF2B5EF4-FFF2-40B4-BE49-F238E27FC236}">
                <a16:creationId xmlns:a16="http://schemas.microsoft.com/office/drawing/2014/main" id="{B015D178-53A7-440B-B985-3EB0EBF023AA}"/>
              </a:ext>
            </a:extLst>
          </p:cNvPr>
          <p:cNvGrpSpPr>
            <a:grpSpLocks/>
          </p:cNvGrpSpPr>
          <p:nvPr/>
        </p:nvGrpSpPr>
        <p:grpSpPr bwMode="auto">
          <a:xfrm>
            <a:off x="1847850" y="2463702"/>
            <a:ext cx="8712200" cy="1076325"/>
            <a:chOff x="204" y="1117"/>
            <a:chExt cx="5488" cy="678"/>
          </a:xfrm>
        </p:grpSpPr>
        <p:sp>
          <p:nvSpPr>
            <p:cNvPr id="36870" name="Text Box 6">
              <a:hlinkClick r:id="" action="ppaction://noaction"/>
              <a:extLst>
                <a:ext uri="{FF2B5EF4-FFF2-40B4-BE49-F238E27FC236}">
                  <a16:creationId xmlns:a16="http://schemas.microsoft.com/office/drawing/2014/main" id="{C4106916-0CE8-46AA-A28A-5AD81E35A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1117"/>
              <a:ext cx="907" cy="6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h-TH" altLang="en-US" sz="32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rPr>
                <a:t>ต้นทุน คน</a:t>
              </a:r>
            </a:p>
          </p:txBody>
        </p:sp>
        <p:sp>
          <p:nvSpPr>
            <p:cNvPr id="36871" name="Text Box 7">
              <a:hlinkClick r:id="" action="ppaction://noaction"/>
              <a:extLst>
                <a:ext uri="{FF2B5EF4-FFF2-40B4-BE49-F238E27FC236}">
                  <a16:creationId xmlns:a16="http://schemas.microsoft.com/office/drawing/2014/main" id="{CC00D444-2F47-4B78-B8AD-B87D1CCB7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1117"/>
              <a:ext cx="2132" cy="6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th-TH"/>
              </a:defPPr>
              <a:lvl1pPr algn="ctr">
                <a:spcBef>
                  <a:spcPct val="50000"/>
                </a:spcBef>
                <a:defRPr sz="320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th-TH" altLang="en-US" dirty="0"/>
                <a:t>ต้นทุน                  ของใช้/ของขาย</a:t>
              </a:r>
            </a:p>
          </p:txBody>
        </p:sp>
        <p:sp>
          <p:nvSpPr>
            <p:cNvPr id="36872" name="Text Box 8">
              <a:hlinkClick r:id="" action="ppaction://noaction"/>
              <a:extLst>
                <a:ext uri="{FF2B5EF4-FFF2-40B4-BE49-F238E27FC236}">
                  <a16:creationId xmlns:a16="http://schemas.microsoft.com/office/drawing/2014/main" id="{7BD53455-6E0B-41EE-B13C-948AE3BCB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1117"/>
              <a:ext cx="1270" cy="6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th-TH"/>
              </a:defPPr>
              <a:lvl1pPr algn="ctr">
                <a:spcBef>
                  <a:spcPct val="50000"/>
                </a:spcBef>
                <a:defRPr sz="320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th-TH" altLang="en-US" dirty="0"/>
                <a:t>ต้นทุน     การลงทุน</a:t>
              </a:r>
            </a:p>
          </p:txBody>
        </p:sp>
        <p:sp>
          <p:nvSpPr>
            <p:cNvPr id="36879" name="Text Box 15">
              <a:hlinkClick r:id="rId2" action="ppaction://hlinkpres?slideindex=28&amp;slidetitle=ค่าใช้จ่ายอื่น"/>
              <a:extLst>
                <a:ext uri="{FF2B5EF4-FFF2-40B4-BE49-F238E27FC236}">
                  <a16:creationId xmlns:a16="http://schemas.microsoft.com/office/drawing/2014/main" id="{42293714-244A-42B9-8E92-D7895F80B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" y="1117"/>
              <a:ext cx="998" cy="67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th-TH"/>
              </a:defPPr>
              <a:lvl1pPr algn="ctr">
                <a:spcBef>
                  <a:spcPct val="50000"/>
                </a:spcBef>
                <a:defRPr sz="320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  <a:cs typeface="Tahoma" panose="020B0604030504040204" pitchFamily="34" charset="0"/>
                </a:defRPr>
              </a:lvl1pPr>
            </a:lstStyle>
            <a:p>
              <a:r>
                <a:rPr lang="th-TH" altLang="en-US" dirty="0"/>
                <a:t>ต้นทุน อื่น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899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 autoUpdateAnimBg="0"/>
      <p:bldP spid="36877" grpId="0" animBg="1" autoUpdateAnimBg="0"/>
      <p:bldP spid="368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5650" y="217061"/>
            <a:ext cx="1207049" cy="26202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สรุประบบสนับ สนุน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200567" y="84969"/>
            <a:ext cx="8940958" cy="6407049"/>
            <a:chOff x="140638" y="166749"/>
            <a:chExt cx="9899644" cy="6460328"/>
          </a:xfrm>
        </p:grpSpPr>
        <p:grpSp>
          <p:nvGrpSpPr>
            <p:cNvPr id="10" name="Group 9"/>
            <p:cNvGrpSpPr/>
            <p:nvPr/>
          </p:nvGrpSpPr>
          <p:grpSpPr>
            <a:xfrm>
              <a:off x="1791129" y="1215954"/>
              <a:ext cx="7464716" cy="4812146"/>
              <a:chOff x="768927" y="702108"/>
              <a:chExt cx="9619676" cy="5659437"/>
            </a:xfrm>
          </p:grpSpPr>
          <p:grpSp>
            <p:nvGrpSpPr>
              <p:cNvPr id="7189" name="Group 21"/>
              <p:cNvGrpSpPr>
                <a:grpSpLocks/>
              </p:cNvGrpSpPr>
              <p:nvPr/>
            </p:nvGrpSpPr>
            <p:grpSpPr bwMode="auto">
              <a:xfrm>
                <a:off x="5689602" y="1752600"/>
                <a:ext cx="4699001" cy="1143000"/>
                <a:chOff x="3296" y="1584"/>
                <a:chExt cx="2960" cy="720"/>
              </a:xfrm>
            </p:grpSpPr>
            <p:sp>
              <p:nvSpPr>
                <p:cNvPr id="9257" name="Oval 8"/>
                <p:cNvSpPr>
                  <a:spLocks noChangeArrowheads="1"/>
                </p:cNvSpPr>
                <p:nvPr/>
              </p:nvSpPr>
              <p:spPr bwMode="auto">
                <a:xfrm>
                  <a:off x="3792" y="1584"/>
                  <a:ext cx="1152" cy="720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SzPct val="80000"/>
                    <a:buBlip>
                      <a:blip r:embed="rId2"/>
                    </a:buBlip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Char char="l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anose="05000000000000000000" pitchFamily="2" charset="2"/>
                    <a:buChar char="l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65000"/>
                    <a:buFont typeface="Wingdings" panose="05000000000000000000" pitchFamily="2" charset="2"/>
                    <a:buChar char="l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ngsana New" panose="02020603050405020304" pitchFamily="18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SzTx/>
                    <a:buFontTx/>
                    <a:buNone/>
                  </a:pPr>
                  <a:endParaRPr lang="en-US" altLang="th-TH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296" y="1776"/>
                  <a:ext cx="2960" cy="3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defRPr/>
                  </a:pPr>
                  <a:r>
                    <a:rPr lang="th-TH" altLang="en-US" dirty="0">
                      <a:solidFill>
                        <a:srgbClr val="FEF915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hlinkClick r:id="rId3" action="ppaction://hlinkfile"/>
                    </a:rPr>
                    <a:t>เจ้าหนี้การค้า</a:t>
                  </a:r>
                  <a:r>
                    <a:rPr lang="th-TH" altLang="en-US" dirty="0">
                      <a:solidFill>
                        <a:srgbClr val="FEF915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/</a:t>
                  </a:r>
                  <a:r>
                    <a:rPr lang="en-US" altLang="en-US" dirty="0">
                      <a:solidFill>
                        <a:srgbClr val="FEF915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hlinkClick r:id="rId4" action="ppaction://hlinkfile"/>
                    </a:rPr>
                    <a:t>Refer</a:t>
                  </a:r>
                  <a:endParaRPr lang="th-TH" altLang="en-US" dirty="0">
                    <a:solidFill>
                      <a:srgbClr val="FEF91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768927" y="702108"/>
                <a:ext cx="9450389" cy="5659437"/>
                <a:chOff x="981363" y="720581"/>
                <a:chExt cx="9450389" cy="5659437"/>
              </a:xfrm>
            </p:grpSpPr>
            <p:grpSp>
              <p:nvGrpSpPr>
                <p:cNvPr id="7192" name="Group 24"/>
                <p:cNvGrpSpPr>
                  <a:grpSpLocks/>
                </p:cNvGrpSpPr>
                <p:nvPr/>
              </p:nvGrpSpPr>
              <p:grpSpPr bwMode="auto">
                <a:xfrm>
                  <a:off x="3844925" y="2438400"/>
                  <a:ext cx="2824163" cy="1905000"/>
                  <a:chOff x="1414" y="1536"/>
                  <a:chExt cx="1779" cy="1200"/>
                </a:xfrm>
              </p:grpSpPr>
              <p:sp>
                <p:nvSpPr>
                  <p:cNvPr id="9261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1536"/>
                    <a:ext cx="1410" cy="120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SzPct val="80000"/>
                      <a:buBlip>
                        <a:blip r:embed="rId2"/>
                      </a:buBlip>
                      <a:defRPr sz="32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70000"/>
                      <a:buFont typeface="Wingdings" panose="05000000000000000000" pitchFamily="2" charset="2"/>
                      <a:buChar char="l"/>
                      <a:defRPr sz="28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65000"/>
                      <a:buFont typeface="Wingdings" panose="05000000000000000000" pitchFamily="2" charset="2"/>
                      <a:buChar char="l"/>
                      <a:defRPr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anose="05000000000000000000" pitchFamily="2" charset="2"/>
                      <a:buChar char="l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ngsana New" panose="02020603050405020304" pitchFamily="18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US" altLang="th-TH" sz="20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172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4" y="1872"/>
                    <a:ext cx="1779" cy="4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9900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>
                      <a:spcBef>
                        <a:spcPct val="50000"/>
                      </a:spcBef>
                      <a:defRPr/>
                    </a:pPr>
                    <a:r>
                      <a:rPr lang="en-US" altLang="en-US" sz="3600" b="1" dirty="0">
                        <a:solidFill>
                          <a:srgbClr val="FEF91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hlinkClick r:id="rId5" action="ppaction://hlinkfile"/>
                      </a:rPr>
                      <a:t>GL</a:t>
                    </a:r>
                    <a:r>
                      <a:rPr lang="en-US" altLang="en-US" sz="3600" b="1" dirty="0">
                        <a:solidFill>
                          <a:srgbClr val="FEF91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 / </a:t>
                    </a:r>
                    <a:r>
                      <a:rPr lang="en-US" altLang="en-US" sz="2000" b="1" dirty="0">
                        <a:solidFill>
                          <a:srgbClr val="FEF91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hlinkClick r:id="rId6" action="ppaction://hlinkfile"/>
                      </a:rPr>
                      <a:t>GLAP</a:t>
                    </a:r>
                    <a:endParaRPr lang="en-US" altLang="en-US" sz="2000" b="1" dirty="0">
                      <a:solidFill>
                        <a:srgbClr val="FEF915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981363" y="720581"/>
                  <a:ext cx="9450389" cy="5659437"/>
                  <a:chOff x="990600" y="665163"/>
                  <a:chExt cx="9450389" cy="5659437"/>
                </a:xfrm>
              </p:grpSpPr>
              <p:grpSp>
                <p:nvGrpSpPr>
                  <p:cNvPr id="718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990600" y="1828800"/>
                    <a:ext cx="2778125" cy="1143000"/>
                    <a:chOff x="-144" y="1296"/>
                    <a:chExt cx="1750" cy="720"/>
                  </a:xfrm>
                </p:grpSpPr>
                <p:sp>
                  <p:nvSpPr>
                    <p:cNvPr id="9259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296"/>
                      <a:ext cx="816" cy="720"/>
                    </a:xfrm>
                    <a:prstGeom prst="ellipse">
                      <a:avLst/>
                    </a:prstGeom>
                    <a:solidFill>
                      <a:srgbClr val="FF99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SzPct val="80000"/>
                        <a:buBlip>
                          <a:blip r:embed="rId2"/>
                        </a:buBlip>
                        <a:defRPr sz="3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US" altLang="th-TH" sz="20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44" y="1440"/>
                      <a:ext cx="1750" cy="4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  <a:defRPr/>
                      </a:pPr>
                      <a:r>
                        <a:rPr lang="th-TH" altLang="en-US" sz="3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hlinkClick r:id="rId7" action="ppaction://hlinkfile"/>
                        </a:rPr>
                        <a:t>รายได้</a:t>
                      </a:r>
                      <a:r>
                        <a:rPr lang="th-TH" altLang="en-US" sz="3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 / </a:t>
                      </a:r>
                      <a:r>
                        <a:rPr lang="th-TH" altLang="en-US" sz="3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hlinkClick r:id="rId8" action="ppaction://hlinkfile"/>
                        </a:rPr>
                        <a:t>ลูกหนี้</a:t>
                      </a:r>
                      <a:endParaRPr lang="th-TH" altLang="en-US" sz="3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9222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2438400" y="4114800"/>
                    <a:ext cx="1708150" cy="1447800"/>
                    <a:chOff x="480" y="2832"/>
                    <a:chExt cx="1076" cy="912"/>
                  </a:xfrm>
                </p:grpSpPr>
                <p:sp>
                  <p:nvSpPr>
                    <p:cNvPr id="9255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2832"/>
                      <a:ext cx="1056" cy="912"/>
                    </a:xfrm>
                    <a:prstGeom prst="ellipse">
                      <a:avLst/>
                    </a:prstGeom>
                    <a:solidFill>
                      <a:srgbClr val="00FF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SzPct val="80000"/>
                        <a:buBlip>
                          <a:blip r:embed="rId2"/>
                        </a:buBlip>
                        <a:defRPr sz="3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US" altLang="th-TH" sz="20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7179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2" y="3120"/>
                      <a:ext cx="884" cy="4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  <a:defRPr/>
                      </a:pPr>
                      <a:r>
                        <a:rPr lang="th-TH" altLang="en-US" sz="36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hlinkClick r:id="rId8" action="ppaction://hlinkfile"/>
                        </a:rPr>
                        <a:t>รับเงิน</a:t>
                      </a:r>
                      <a:endParaRPr lang="th-TH" altLang="en-US" sz="36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9223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5829300" y="3962400"/>
                    <a:ext cx="1846263" cy="1524000"/>
                    <a:chOff x="3360" y="2688"/>
                    <a:chExt cx="1163" cy="960"/>
                  </a:xfrm>
                </p:grpSpPr>
                <p:sp>
                  <p:nvSpPr>
                    <p:cNvPr id="9253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0" y="2688"/>
                      <a:ext cx="1097" cy="96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SzPct val="80000"/>
                        <a:buBlip>
                          <a:blip r:embed="rId2"/>
                        </a:buBlip>
                        <a:defRPr sz="3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US" altLang="th-TH" sz="20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80" y="2976"/>
                      <a:ext cx="1143" cy="5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  <a:defRPr/>
                      </a:pPr>
                      <a:r>
                        <a:rPr lang="th-TH" altLang="en-US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hlinkClick r:id="rId3" action="ppaction://hlinkfile"/>
                        </a:rPr>
                        <a:t>จ่ายเงิน</a:t>
                      </a:r>
                      <a:endParaRPr lang="th-TH" altLang="en-US" sz="4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718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114801" y="665163"/>
                    <a:ext cx="2217738" cy="1371600"/>
                    <a:chOff x="2496" y="960"/>
                    <a:chExt cx="1397" cy="864"/>
                  </a:xfrm>
                </p:grpSpPr>
                <p:sp>
                  <p:nvSpPr>
                    <p:cNvPr id="9251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960"/>
                      <a:ext cx="1200" cy="864"/>
                    </a:xfrm>
                    <a:prstGeom prst="ellipse">
                      <a:avLst/>
                    </a:prstGeom>
                    <a:solidFill>
                      <a:schemeClr val="accent4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SzPct val="80000"/>
                        <a:buBlip>
                          <a:blip r:embed="rId2"/>
                        </a:buBlip>
                        <a:defRPr sz="3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US" altLang="th-TH" sz="20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34" y="1030"/>
                      <a:ext cx="1359" cy="70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  <a:defRPr/>
                      </a:pPr>
                      <a:r>
                        <a:rPr lang="th-TH" altLang="en-US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hlinkClick r:id="rId9" action="ppaction://hlinkfile"/>
                        </a:rPr>
                        <a:t>สินทรัพย์ / </a:t>
                      </a:r>
                      <a:r>
                        <a:rPr lang="th-TH" altLang="en-US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hlinkClick r:id="rId10" action="ppaction://hlinkfile"/>
                        </a:rPr>
                        <a:t>สินค้าคงคลัง</a:t>
                      </a:r>
                      <a:endParaRPr lang="th-TH" altLang="en-US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922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8077201" y="4343400"/>
                    <a:ext cx="2363788" cy="1981200"/>
                    <a:chOff x="4128" y="2736"/>
                    <a:chExt cx="1489" cy="1248"/>
                  </a:xfrm>
                </p:grpSpPr>
                <p:sp>
                  <p:nvSpPr>
                    <p:cNvPr id="9249" name="Oval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2736"/>
                      <a:ext cx="1392" cy="1248"/>
                    </a:xfrm>
                    <a:prstGeom prst="ellipse">
                      <a:avLst/>
                    </a:prstGeom>
                    <a:solidFill>
                      <a:srgbClr val="FF0066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SzPct val="80000"/>
                        <a:buBlip>
                          <a:blip r:embed="rId2"/>
                        </a:buBlip>
                        <a:defRPr sz="32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buChar char="l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ngsana New" panose="02020603050405020304" pitchFamily="18" charset="-34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US" altLang="th-TH" sz="20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94" y="3024"/>
                      <a:ext cx="1423" cy="79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0066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  <a:defRPr/>
                      </a:pPr>
                      <a:r>
                        <a:rPr lang="th-TH" altLang="en-US" sz="3200" dirty="0">
                          <a:solidFill>
                            <a:srgbClr val="FEF91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hlinkClick r:id="rId11" action="ppaction://hlinkfile"/>
                        </a:rPr>
                        <a:t>เงินเดือน / ค่าตอบแทน</a:t>
                      </a:r>
                      <a:endParaRPr lang="th-TH" altLang="en-US" sz="3200" dirty="0">
                        <a:solidFill>
                          <a:srgbClr val="FEF91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grpSp>
                <p:nvGrpSpPr>
                  <p:cNvPr id="7212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2667000" y="1524000"/>
                    <a:ext cx="5486400" cy="3657600"/>
                    <a:chOff x="720" y="960"/>
                    <a:chExt cx="3456" cy="2304"/>
                  </a:xfrm>
                </p:grpSpPr>
                <p:sp>
                  <p:nvSpPr>
                    <p:cNvPr id="9239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960"/>
                      <a:ext cx="528" cy="28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0" name="Line 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00" y="1056"/>
                      <a:ext cx="528" cy="28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1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312" y="1872"/>
                      <a:ext cx="240" cy="62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2" name="Line 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04" y="1872"/>
                      <a:ext cx="240" cy="62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3" name="Line 3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784" y="1104"/>
                      <a:ext cx="384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960"/>
                      <a:ext cx="432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5" name="Line 3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864" y="1872"/>
                      <a:ext cx="192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6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1872"/>
                      <a:ext cx="144" cy="7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7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168"/>
                      <a:ext cx="384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48" name="Line 4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792" y="2976"/>
                      <a:ext cx="384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</p:grpSp>
            </p:grpSp>
            <p:grpSp>
              <p:nvGrpSpPr>
                <p:cNvPr id="7220" name="Group 52"/>
                <p:cNvGrpSpPr>
                  <a:grpSpLocks/>
                </p:cNvGrpSpPr>
                <p:nvPr/>
              </p:nvGrpSpPr>
              <p:grpSpPr bwMode="auto">
                <a:xfrm>
                  <a:off x="3352800" y="2057400"/>
                  <a:ext cx="3398838" cy="2286000"/>
                  <a:chOff x="1152" y="1296"/>
                  <a:chExt cx="2141" cy="1440"/>
                </a:xfrm>
              </p:grpSpPr>
              <p:grpSp>
                <p:nvGrpSpPr>
                  <p:cNvPr id="9228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200" y="1296"/>
                    <a:ext cx="1968" cy="1440"/>
                    <a:chOff x="1200" y="1296"/>
                    <a:chExt cx="1968" cy="1440"/>
                  </a:xfrm>
                </p:grpSpPr>
                <p:sp>
                  <p:nvSpPr>
                    <p:cNvPr id="9234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736" y="2496"/>
                      <a:ext cx="144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35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04" y="1296"/>
                      <a:ext cx="0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36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1680"/>
                      <a:ext cx="384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37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488" y="2592"/>
                      <a:ext cx="240" cy="14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  <p:sp>
                  <p:nvSpPr>
                    <p:cNvPr id="9238" name="Line 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80" y="1632"/>
                      <a:ext cx="288" cy="169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th-TH"/>
                    </a:p>
                  </p:txBody>
                </p:sp>
              </p:grpSp>
              <p:sp>
                <p:nvSpPr>
                  <p:cNvPr id="9229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296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0" name="Line 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52" y="1776"/>
                    <a:ext cx="384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1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2496"/>
                    <a:ext cx="240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592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  <p:sp>
                <p:nvSpPr>
                  <p:cNvPr id="9233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09" y="1698"/>
                    <a:ext cx="384" cy="19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th-TH"/>
                  </a:p>
                </p:txBody>
              </p: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140638" y="166749"/>
              <a:ext cx="9899644" cy="6460328"/>
              <a:chOff x="140638" y="166749"/>
              <a:chExt cx="9899644" cy="646032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458537" y="5919191"/>
                <a:ext cx="145103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>
                    <a:ln/>
                    <a:solidFill>
                      <a:schemeClr val="accent4"/>
                    </a:solidFill>
                    <a:effectLst/>
                    <a:hlinkClick r:id="rId12"/>
                  </a:rPr>
                  <a:t>Check</a:t>
                </a:r>
                <a:endParaRPr lang="en-US" sz="4000" b="1" cap="none" spc="0" dirty="0">
                  <a:ln/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697693" y="166749"/>
                <a:ext cx="111280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>
                    <a:ln/>
                    <a:solidFill>
                      <a:schemeClr val="accent4"/>
                    </a:solidFill>
                    <a:effectLst/>
                    <a:hlinkClick r:id="rId13" action="ppaction://hlinkfile"/>
                  </a:rPr>
                  <a:t>Plan</a:t>
                </a:r>
                <a:endParaRPr lang="en-US" sz="4000" b="1" cap="none" spc="0" dirty="0">
                  <a:ln/>
                  <a:solidFill>
                    <a:schemeClr val="accent4"/>
                  </a:solidFill>
                  <a:effectLst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9256093" y="2707161"/>
                <a:ext cx="78418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>
                    <a:ln/>
                    <a:solidFill>
                      <a:schemeClr val="accent4"/>
                    </a:solidFill>
                    <a:effectLst/>
                  </a:rPr>
                  <a:t>Do</a:t>
                </a:r>
              </a:p>
            </p:txBody>
          </p:sp>
          <p:sp>
            <p:nvSpPr>
              <p:cNvPr id="25" name="Bent Arrow 24"/>
              <p:cNvSpPr/>
              <p:nvPr/>
            </p:nvSpPr>
            <p:spPr>
              <a:xfrm rot="5400000">
                <a:off x="6775939" y="-392453"/>
                <a:ext cx="2270193" cy="3867899"/>
              </a:xfrm>
              <a:prstGeom prst="bentArrow">
                <a:avLst>
                  <a:gd name="adj1" fmla="val 8781"/>
                  <a:gd name="adj2" fmla="val 7065"/>
                  <a:gd name="adj3" fmla="val 7694"/>
                  <a:gd name="adj4" fmla="val 43750"/>
                </a:avLst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40638" y="3016675"/>
                <a:ext cx="1664960" cy="67339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:r>
                  <a:rPr lang="en-US" sz="4000" b="1" cap="none" spc="0" dirty="0">
                    <a:ln/>
                    <a:solidFill>
                      <a:srgbClr val="C00000"/>
                    </a:solidFill>
                    <a:effectLst/>
                  </a:rPr>
                  <a:t>Action</a:t>
                </a:r>
              </a:p>
            </p:txBody>
          </p:sp>
          <p:sp>
            <p:nvSpPr>
              <p:cNvPr id="71" name="Bent Arrow 70"/>
              <p:cNvSpPr/>
              <p:nvPr/>
            </p:nvSpPr>
            <p:spPr>
              <a:xfrm>
                <a:off x="719901" y="417095"/>
                <a:ext cx="3810920" cy="2388130"/>
              </a:xfrm>
              <a:prstGeom prst="bentArrow">
                <a:avLst>
                  <a:gd name="adj1" fmla="val 8781"/>
                  <a:gd name="adj2" fmla="val 7065"/>
                  <a:gd name="adj3" fmla="val 7694"/>
                  <a:gd name="adj4" fmla="val 43750"/>
                </a:avLst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Bent Arrow 71"/>
              <p:cNvSpPr/>
              <p:nvPr/>
            </p:nvSpPr>
            <p:spPr>
              <a:xfrm rot="16200000">
                <a:off x="1260301" y="3404792"/>
                <a:ext cx="2465646" cy="3546446"/>
              </a:xfrm>
              <a:prstGeom prst="bentArrow">
                <a:avLst>
                  <a:gd name="adj1" fmla="val 8781"/>
                  <a:gd name="adj2" fmla="val 7065"/>
                  <a:gd name="adj3" fmla="val 7694"/>
                  <a:gd name="adj4" fmla="val 43750"/>
                </a:avLst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Bent Arrow 72"/>
              <p:cNvSpPr/>
              <p:nvPr/>
            </p:nvSpPr>
            <p:spPr>
              <a:xfrm rot="10800000">
                <a:off x="6107954" y="3487472"/>
                <a:ext cx="3712694" cy="3078047"/>
              </a:xfrm>
              <a:prstGeom prst="bentArrow">
                <a:avLst>
                  <a:gd name="adj1" fmla="val 7281"/>
                  <a:gd name="adj2" fmla="val 7065"/>
                  <a:gd name="adj3" fmla="val 7694"/>
                  <a:gd name="adj4" fmla="val 43750"/>
                </a:avLst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0410444" y="3140769"/>
            <a:ext cx="1520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4" action="ppaction://hlinkfile"/>
              </a:rPr>
              <a:t>ขออนุมัติ </a:t>
            </a:r>
            <a:r>
              <a:rPr lang="en-US" sz="2400" dirty="0">
                <a:hlinkClick r:id="rId14" action="ppaction://hlinkfile"/>
              </a:rPr>
              <a:t>Lab</a:t>
            </a:r>
            <a:endParaRPr lang="th-TH" sz="2400" dirty="0"/>
          </a:p>
        </p:txBody>
      </p:sp>
      <p:sp>
        <p:nvSpPr>
          <p:cNvPr id="60" name="TextBox 59">
            <a:hlinkClick r:id="rId10" action="ppaction://hlinkfile"/>
          </p:cNvPr>
          <p:cNvSpPr txBox="1"/>
          <p:nvPr/>
        </p:nvSpPr>
        <p:spPr>
          <a:xfrm>
            <a:off x="10376349" y="619077"/>
            <a:ext cx="154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0" action="ppaction://hlinkfile"/>
              </a:rPr>
              <a:t>จัดซื้อ พัสดุ</a:t>
            </a:r>
            <a:endParaRPr lang="th-TH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10376349" y="271701"/>
            <a:ext cx="161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5" action="ppaction://hlinkfile"/>
              </a:rPr>
              <a:t>ขออนุมัติ พัสดุ</a:t>
            </a:r>
            <a:endParaRPr lang="th-TH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10376349" y="4534679"/>
            <a:ext cx="1588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6" action="ppaction://hlinkfile"/>
              </a:rPr>
              <a:t>ขออนุมัติ ฟัน</a:t>
            </a:r>
            <a:endParaRPr lang="th-TH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10376349" y="5606748"/>
            <a:ext cx="144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7" action="ppaction://hlinkfile"/>
              </a:rPr>
              <a:t>ขออนุมัติ ยา</a:t>
            </a:r>
            <a:endParaRPr lang="th-TH" sz="2400" dirty="0"/>
          </a:p>
        </p:txBody>
      </p:sp>
      <p:sp>
        <p:nvSpPr>
          <p:cNvPr id="64" name="TextBox 63">
            <a:hlinkClick r:id="rId10" action="ppaction://hlinkfile"/>
          </p:cNvPr>
          <p:cNvSpPr txBox="1"/>
          <p:nvPr/>
        </p:nvSpPr>
        <p:spPr>
          <a:xfrm>
            <a:off x="10466143" y="3572474"/>
            <a:ext cx="147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8" action="ppaction://hlinkfile"/>
              </a:rPr>
              <a:t>จัดซื้อ </a:t>
            </a:r>
            <a:r>
              <a:rPr lang="en-US" sz="2400" dirty="0">
                <a:hlinkClick r:id="rId18" action="ppaction://hlinkfile"/>
              </a:rPr>
              <a:t>Lab</a:t>
            </a:r>
            <a:endParaRPr lang="th-TH" sz="2400" dirty="0"/>
          </a:p>
        </p:txBody>
      </p:sp>
      <p:sp>
        <p:nvSpPr>
          <p:cNvPr id="65" name="TextBox 64">
            <a:hlinkClick r:id="rId10" action="ppaction://hlinkfile"/>
          </p:cNvPr>
          <p:cNvSpPr txBox="1"/>
          <p:nvPr/>
        </p:nvSpPr>
        <p:spPr>
          <a:xfrm>
            <a:off x="10376349" y="5026912"/>
            <a:ext cx="108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19" action="ppaction://hlinkfile"/>
              </a:rPr>
              <a:t>จัดซื้อ ฟัน</a:t>
            </a:r>
            <a:endParaRPr lang="th-TH" sz="2400" dirty="0"/>
          </a:p>
        </p:txBody>
      </p:sp>
      <p:sp>
        <p:nvSpPr>
          <p:cNvPr id="66" name="TextBox 65">
            <a:hlinkClick r:id="rId10" action="ppaction://hlinkfile"/>
          </p:cNvPr>
          <p:cNvSpPr txBox="1"/>
          <p:nvPr/>
        </p:nvSpPr>
        <p:spPr>
          <a:xfrm>
            <a:off x="10376349" y="6030353"/>
            <a:ext cx="108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20" action="ppaction://hlinkfile"/>
              </a:rPr>
              <a:t>จัดซื้อ ยา</a:t>
            </a:r>
            <a:endParaRPr lang="th-TH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10422167" y="2037504"/>
            <a:ext cx="161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21" action="ppaction://hlinkfile"/>
              </a:rPr>
              <a:t>ขออนุมัติ การเงิน</a:t>
            </a:r>
            <a:endParaRPr lang="th-TH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10376349" y="1357910"/>
            <a:ext cx="1954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22" action="ppaction://hlinkfile"/>
              </a:rPr>
              <a:t>ขออนุมัติ พัสดุพิเศษ</a:t>
            </a:r>
            <a:endParaRPr lang="th-TH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7418406" y="3821380"/>
            <a:ext cx="1528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3" action="ppaction://hlinkfile"/>
              </a:rPr>
              <a:t>HRM</a:t>
            </a:r>
            <a:r>
              <a:rPr lang="en-US" sz="2000" dirty="0"/>
              <a:t> &amp; </a:t>
            </a:r>
            <a:r>
              <a:rPr lang="en-US" sz="2000" dirty="0">
                <a:hlinkClick r:id="rId24" action="ppaction://hlinkfile"/>
              </a:rPr>
              <a:t>HRD</a:t>
            </a:r>
            <a:endParaRPr lang="th-TH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2072596" y="1065522"/>
            <a:ext cx="1630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hlinkClick r:id="rId25" action="ppaction://hlinkfile"/>
              </a:rPr>
              <a:t>ระบบเอกสาร</a:t>
            </a:r>
            <a:endParaRPr lang="th-TH" sz="2400" dirty="0"/>
          </a:p>
        </p:txBody>
      </p:sp>
      <p:sp>
        <p:nvSpPr>
          <p:cNvPr id="77" name="Title 6"/>
          <p:cNvSpPr txBox="1">
            <a:spLocks/>
          </p:cNvSpPr>
          <p:nvPr/>
        </p:nvSpPr>
        <p:spPr>
          <a:xfrm>
            <a:off x="227075" y="3901287"/>
            <a:ext cx="1207049" cy="260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รพ.</a:t>
            </a:r>
            <a:b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สัตหีบ กม. ๑๐</a:t>
            </a:r>
          </a:p>
        </p:txBody>
      </p:sp>
    </p:spTree>
    <p:extLst>
      <p:ext uri="{BB962C8B-B14F-4D97-AF65-F5344CB8AC3E}">
        <p14:creationId xmlns:p14="http://schemas.microsoft.com/office/powerpoint/2010/main" val="211983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203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Angsana New</vt:lpstr>
      <vt:lpstr>AngsanaUPC</vt:lpstr>
      <vt:lpstr>Arial</vt:lpstr>
      <vt:lpstr>Bradley Hand ITC</vt:lpstr>
      <vt:lpstr>Calibri</vt:lpstr>
      <vt:lpstr>Calibri Light</vt:lpstr>
      <vt:lpstr>Cordia New</vt:lpstr>
      <vt:lpstr>Garamond</vt:lpstr>
      <vt:lpstr>Tahoma</vt:lpstr>
      <vt:lpstr>Times New Roman</vt:lpstr>
      <vt:lpstr>Wingdings</vt:lpstr>
      <vt:lpstr>Office Theme</vt:lpstr>
      <vt:lpstr>แนวคิดหลักในการพัฒนาระบบสนับสนุน รพ. สัตหีบ กม. ๑๐</vt:lpstr>
      <vt:lpstr>วงจรบริหาร</vt:lpstr>
      <vt:lpstr>ระบบบัญชีสากล</vt:lpstr>
      <vt:lpstr>เกณฑ์สิทธิ(Accrual Basis)</vt:lpstr>
      <vt:lpstr>บัญชีบริหาร (Unit/Cost)</vt:lpstr>
      <vt:lpstr>สรุประบบสนับ สนุน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Sukit Puengketsoontorn</dc:creator>
  <cp:lastModifiedBy>Sukit Puengketsoontorn</cp:lastModifiedBy>
  <cp:revision>89</cp:revision>
  <dcterms:created xsi:type="dcterms:W3CDTF">2017-08-05T13:20:21Z</dcterms:created>
  <dcterms:modified xsi:type="dcterms:W3CDTF">2017-08-14T11:12:54Z</dcterms:modified>
</cp:coreProperties>
</file>