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3"/>
  </p:handoutMasterIdLst>
  <p:sldIdLst>
    <p:sldId id="256" r:id="rId2"/>
    <p:sldId id="259" r:id="rId3"/>
    <p:sldId id="260" r:id="rId4"/>
    <p:sldId id="261" r:id="rId5"/>
    <p:sldId id="267" r:id="rId6"/>
    <p:sldId id="262" r:id="rId7"/>
    <p:sldId id="268" r:id="rId8"/>
    <p:sldId id="270" r:id="rId9"/>
    <p:sldId id="264" r:id="rId10"/>
    <p:sldId id="271" r:id="rId11"/>
    <p:sldId id="269" r:id="rId12"/>
  </p:sldIdLst>
  <p:sldSz cx="9144000" cy="6858000" type="screen4x3"/>
  <p:notesSz cx="6797675" cy="992822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3585;&#3623;&#3611;\Median%2010%20&#3629;&#3633;&#3609;&#3604;&#3633;&#361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506\report\Media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DHF!$A$1</c:f>
          <c:strCache>
            <c:ptCount val="1"/>
            <c:pt idx="0">
              <c:v>จำนวนผู้ป่วยด้วยโรค  ไข้เลือดออกรวม(26,27,66)  จำแนกรายเดือน   จ.พระนครศรีอยุธยา_x000d_   เปรียบเทียบข้อมูลปี  2561  กับค่ามัธยฐาน 5 ปี ย้อนหลัง </c:v>
            </c:pt>
          </c:strCache>
        </c:strRef>
      </c:tx>
      <c:layout>
        <c:manualLayout>
          <c:xMode val="edge"/>
          <c:yMode val="edge"/>
          <c:x val="0.17740179166600537"/>
          <c:y val="1.335376798411287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553821400796738E-2"/>
          <c:y val="0.20445948714031775"/>
          <c:w val="0.92824780381544902"/>
          <c:h val="0.68595459879457843"/>
        </c:manualLayout>
      </c:layout>
      <c:lineChart>
        <c:grouping val="standard"/>
        <c:varyColors val="0"/>
        <c:ser>
          <c:idx val="0"/>
          <c:order val="0"/>
          <c:tx>
            <c:strRef>
              <c:f>DHF!$B$8</c:f>
              <c:strCache>
                <c:ptCount val="1"/>
                <c:pt idx="0">
                  <c:v>2560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DHF!$C$3:$N$3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DHF!$C$8:$N$8</c:f>
              <c:numCache>
                <c:formatCode>General</c:formatCode>
                <c:ptCount val="12"/>
                <c:pt idx="0">
                  <c:v>21</c:v>
                </c:pt>
                <c:pt idx="1">
                  <c:v>13</c:v>
                </c:pt>
                <c:pt idx="2">
                  <c:v>20</c:v>
                </c:pt>
                <c:pt idx="3">
                  <c:v>30</c:v>
                </c:pt>
                <c:pt idx="4">
                  <c:v>32</c:v>
                </c:pt>
                <c:pt idx="5">
                  <c:v>58</c:v>
                </c:pt>
                <c:pt idx="6">
                  <c:v>91</c:v>
                </c:pt>
                <c:pt idx="7">
                  <c:v>70</c:v>
                </c:pt>
                <c:pt idx="8">
                  <c:v>53</c:v>
                </c:pt>
                <c:pt idx="9">
                  <c:v>39</c:v>
                </c:pt>
                <c:pt idx="10">
                  <c:v>33</c:v>
                </c:pt>
                <c:pt idx="11">
                  <c:v>27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DHF!$B$9</c:f>
              <c:strCache>
                <c:ptCount val="1"/>
                <c:pt idx="0">
                  <c:v>Median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DHF!$C$3:$N$3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DHF!$C$9:$N$9</c:f>
              <c:numCache>
                <c:formatCode>General</c:formatCode>
                <c:ptCount val="12"/>
                <c:pt idx="0">
                  <c:v>33</c:v>
                </c:pt>
                <c:pt idx="1">
                  <c:v>20</c:v>
                </c:pt>
                <c:pt idx="2">
                  <c:v>28</c:v>
                </c:pt>
                <c:pt idx="3">
                  <c:v>30</c:v>
                </c:pt>
                <c:pt idx="4">
                  <c:v>24</c:v>
                </c:pt>
                <c:pt idx="5">
                  <c:v>38</c:v>
                </c:pt>
                <c:pt idx="6">
                  <c:v>73</c:v>
                </c:pt>
                <c:pt idx="7">
                  <c:v>71</c:v>
                </c:pt>
                <c:pt idx="8">
                  <c:v>75</c:v>
                </c:pt>
                <c:pt idx="9">
                  <c:v>44</c:v>
                </c:pt>
                <c:pt idx="10">
                  <c:v>40</c:v>
                </c:pt>
                <c:pt idx="11">
                  <c:v>27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DHF!$B$10</c:f>
              <c:strCache>
                <c:ptCount val="1"/>
                <c:pt idx="0">
                  <c:v>2561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DHF!$C$3:$N$3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DHF!$C$10:$N$10</c:f>
              <c:numCache>
                <c:formatCode>General</c:formatCode>
                <c:ptCount val="12"/>
                <c:pt idx="0">
                  <c:v>30</c:v>
                </c:pt>
                <c:pt idx="1">
                  <c:v>23</c:v>
                </c:pt>
                <c:pt idx="2">
                  <c:v>31</c:v>
                </c:pt>
                <c:pt idx="3">
                  <c:v>21</c:v>
                </c:pt>
                <c:pt idx="4">
                  <c:v>67</c:v>
                </c:pt>
                <c:pt idx="5">
                  <c:v>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7961472"/>
        <c:axId val="247963008"/>
      </c:lineChart>
      <c:catAx>
        <c:axId val="247961472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h-TH"/>
          </a:p>
        </c:txPr>
        <c:crossAx val="247963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796300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th-TH"/>
                  <a:t>จำนวนผู้ป่วย(ราย)</a:t>
                </a:r>
              </a:p>
            </c:rich>
          </c:tx>
          <c:layout>
            <c:manualLayout>
              <c:xMode val="edge"/>
              <c:yMode val="edge"/>
              <c:x val="8.9554781611566967E-3"/>
              <c:y val="0.1113598055077213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h-TH"/>
          </a:p>
        </c:txPr>
        <c:crossAx val="247961472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56184134302537814"/>
          <c:y val="0.12560344857515832"/>
          <c:w val="0.43521122966425313"/>
          <c:h val="6.3433056049327849E-2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</c:legend>
    <c:plotVisOnly val="1"/>
    <c:dispBlanksAs val="gap"/>
    <c:showDLblsOverMax val="0"/>
  </c:chart>
  <c:spPr>
    <a:solidFill>
      <a:schemeClr val="accent2">
        <a:lumMod val="40000"/>
        <a:lumOff val="60000"/>
      </a:schemeClr>
    </a:solidFill>
    <a:ln w="3175">
      <a:solidFill>
        <a:srgbClr val="000000"/>
      </a:solidFill>
      <a:prstDash val="solid"/>
    </a:ln>
  </c:spPr>
  <c:txPr>
    <a:bodyPr/>
    <a:lstStyle/>
    <a:p>
      <a:pPr>
        <a:defRPr sz="850" b="1" i="0" u="none" strike="noStrike" baseline="0">
          <a:solidFill>
            <a:schemeClr val="tx1">
              <a:lumMod val="95000"/>
              <a:lumOff val="5000"/>
            </a:schemeClr>
          </a:solidFill>
          <a:latin typeface="Arial"/>
          <a:ea typeface="Arial"/>
          <a:cs typeface="Arial"/>
        </a:defRPr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Sheet1!$A$1</c:f>
          <c:strCache>
            <c:ptCount val="1"/>
            <c:pt idx="0">
              <c:v>จำนวนผู้ป่วยด้วยโรค  ไข้เลือดออกรวม(26,27,66)  จำแนกรายเดือน    อ.ผักไห่ จ.พระนครศรีอยุธยา_x000d_   เปรียบเทียบข้อมูลปี  2561  กับค่ามัธยฐาน 5 ปี ย้อนหลัง </c:v>
            </c:pt>
          </c:strCache>
        </c:strRef>
      </c:tx>
      <c:layout>
        <c:manualLayout>
          <c:xMode val="edge"/>
          <c:yMode val="edge"/>
          <c:x val="0.1489607390300231"/>
          <c:y val="2.23463687150838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5.3117782909930716E-2"/>
          <c:y val="0.19180662473056789"/>
          <c:w val="0.91647421093148573"/>
          <c:h val="0.693669408642355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Sheet1!$B$9</c:f>
              <c:strCache>
                <c:ptCount val="1"/>
                <c:pt idx="0">
                  <c:v>Median</c:v>
                </c:pt>
              </c:strCache>
            </c:strRef>
          </c:tx>
          <c:spPr>
            <a:ln w="19050">
              <a:solidFill>
                <a:schemeClr val="bg2">
                  <a:lumMod val="50000"/>
                </a:schemeClr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70C0"/>
              </a:solidFill>
              <a:ln w="19050">
                <a:solidFill>
                  <a:schemeClr val="bg2">
                    <a:lumMod val="50000"/>
                  </a:schemeClr>
                </a:solidFill>
                <a:prstDash val="solid"/>
              </a:ln>
            </c:spPr>
          </c:marker>
          <c:cat>
            <c:strRef>
              <c:f>Sheet1!$C$3:$N$3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Sheet1!$C$9:$N$9</c:f>
              <c:numCache>
                <c:formatCode>General</c:formatCode>
                <c:ptCount val="12"/>
                <c:pt idx="0">
                  <c:v>1</c:v>
                </c:pt>
                <c:pt idx="1">
                  <c:v>0</c:v>
                </c:pt>
                <c:pt idx="2">
                  <c:v>3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4</c:v>
                </c:pt>
                <c:pt idx="8">
                  <c:v>7</c:v>
                </c:pt>
                <c:pt idx="9">
                  <c:v>2</c:v>
                </c:pt>
                <c:pt idx="10">
                  <c:v>7</c:v>
                </c:pt>
                <c:pt idx="11">
                  <c:v>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Sheet1!$B$10</c:f>
              <c:strCache>
                <c:ptCount val="1"/>
                <c:pt idx="0">
                  <c:v>2561</c:v>
                </c:pt>
              </c:strCache>
            </c:strRef>
          </c:tx>
          <c:spPr>
            <a:ln w="19050">
              <a:solidFill>
                <a:srgbClr val="FF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00"/>
              </a:solidFill>
              <a:ln w="19050">
                <a:solidFill>
                  <a:srgbClr val="FF0000"/>
                </a:solidFill>
                <a:prstDash val="solid"/>
              </a:ln>
            </c:spPr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Sheet1!$C$3:$N$3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Sheet1!$C$10:$H$10</c:f>
              <c:numCache>
                <c:formatCode>General</c:formatCode>
                <c:ptCount val="6"/>
                <c:pt idx="0">
                  <c:v>6</c:v>
                </c:pt>
                <c:pt idx="1">
                  <c:v>7</c:v>
                </c:pt>
                <c:pt idx="2">
                  <c:v>12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Sheet1!$B$11</c:f>
              <c:strCache>
                <c:ptCount val="1"/>
                <c:pt idx="0">
                  <c:v>forecast</c:v>
                </c:pt>
              </c:strCache>
            </c:strRef>
          </c:tx>
          <c:spPr>
            <a:ln>
              <a:solidFill>
                <a:schemeClr val="tx1">
                  <a:lumMod val="85000"/>
                  <a:lumOff val="15000"/>
                </a:schemeClr>
              </a:solidFill>
              <a:prstDash val="sysDash"/>
            </a:ln>
          </c:spPr>
          <c:marker>
            <c:spPr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  <a:prstDash val="sysDash"/>
              </a:ln>
            </c:spPr>
          </c:marker>
          <c:cat>
            <c:strRef>
              <c:f>Sheet1!$C$3:$N$3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Sheet1!$C$11:$N$11</c:f>
              <c:numCache>
                <c:formatCode>General</c:formatCode>
                <c:ptCount val="12"/>
                <c:pt idx="0">
                  <c:v>7</c:v>
                </c:pt>
                <c:pt idx="1">
                  <c:v>5</c:v>
                </c:pt>
                <c:pt idx="2">
                  <c:v>13</c:v>
                </c:pt>
                <c:pt idx="3">
                  <c:v>14</c:v>
                </c:pt>
                <c:pt idx="4">
                  <c:v>8</c:v>
                </c:pt>
                <c:pt idx="5">
                  <c:v>8</c:v>
                </c:pt>
                <c:pt idx="6">
                  <c:v>10</c:v>
                </c:pt>
                <c:pt idx="7">
                  <c:v>13</c:v>
                </c:pt>
                <c:pt idx="8">
                  <c:v>19</c:v>
                </c:pt>
                <c:pt idx="9">
                  <c:v>12</c:v>
                </c:pt>
                <c:pt idx="10">
                  <c:v>15</c:v>
                </c:pt>
                <c:pt idx="11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8031104"/>
        <c:axId val="248041472"/>
      </c:lineChart>
      <c:catAx>
        <c:axId val="248031104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th-TH"/>
          </a:p>
        </c:txPr>
        <c:crossAx val="2480414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804147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 sz="1200" b="1" i="0" u="none" strike="noStrike" baseline="0">
                    <a:solidFill>
                      <a:srgbClr val="000000"/>
                    </a:solidFill>
                    <a:latin typeface="AngsanaUPC"/>
                    <a:ea typeface="AngsanaUPC"/>
                    <a:cs typeface="AngsanaUPC"/>
                  </a:defRPr>
                </a:pPr>
                <a:r>
                  <a:rPr lang="th-TH"/>
                  <a:t>จำนวนผู้ป่วย(ราย)</a:t>
                </a:r>
              </a:p>
            </c:rich>
          </c:tx>
          <c:layout>
            <c:manualLayout>
              <c:xMode val="edge"/>
              <c:yMode val="edge"/>
              <c:x val="1.8090839107005388E-2"/>
              <c:y val="0.1033519553072625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th-TH"/>
          </a:p>
        </c:txPr>
        <c:crossAx val="2480311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255581216320246"/>
          <c:y val="0.10893972052376134"/>
          <c:w val="0.26828329484218627"/>
          <c:h val="6.0520242232290793E-2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th-TH"/>
        </a:p>
      </c:txPr>
    </c:legend>
    <c:plotVisOnly val="1"/>
    <c:dispBlanksAs val="gap"/>
    <c:showDLblsOverMax val="0"/>
  </c:chart>
  <c:spPr>
    <a:gradFill>
      <a:gsLst>
        <a:gs pos="0">
          <a:schemeClr val="accent3">
            <a:lumMod val="60000"/>
            <a:lumOff val="40000"/>
          </a:schemeClr>
        </a:gs>
        <a:gs pos="50000">
          <a:schemeClr val="accent3">
            <a:lumMod val="20000"/>
            <a:lumOff val="80000"/>
          </a:schemeClr>
        </a:gs>
        <a:gs pos="100000">
          <a:schemeClr val="bg1"/>
        </a:gs>
      </a:gsLst>
      <a:lin ang="5400000" scaled="0"/>
    </a:gradFill>
    <a:ln w="3175">
      <a:solidFill>
        <a:srgbClr val="00000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th-TH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872A9-CD2F-4FEE-BAD8-EC683CE94698}" type="datetimeFigureOut">
              <a:rPr lang="th-TH" smtClean="0"/>
              <a:t>22/06/61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3E211-AFCF-45E3-B530-E865BCF9025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6826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2984-6284-4B3B-9E77-FD0FC1D23043}" type="datetimeFigureOut">
              <a:rPr lang="th-TH" smtClean="0"/>
              <a:t>22/06/61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2353-866B-4C80-B02E-1FE14D29D00E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2984-6284-4B3B-9E77-FD0FC1D23043}" type="datetimeFigureOut">
              <a:rPr lang="th-TH" smtClean="0"/>
              <a:t>22/06/61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2353-866B-4C80-B02E-1FE14D29D00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2984-6284-4B3B-9E77-FD0FC1D23043}" type="datetimeFigureOut">
              <a:rPr lang="th-TH" smtClean="0"/>
              <a:t>22/06/61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2353-866B-4C80-B02E-1FE14D29D00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2984-6284-4B3B-9E77-FD0FC1D23043}" type="datetimeFigureOut">
              <a:rPr lang="th-TH" smtClean="0"/>
              <a:t>22/06/61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2353-866B-4C80-B02E-1FE14D29D00E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2984-6284-4B3B-9E77-FD0FC1D23043}" type="datetimeFigureOut">
              <a:rPr lang="th-TH" smtClean="0"/>
              <a:t>22/06/61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2353-866B-4C80-B02E-1FE14D29D00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2984-6284-4B3B-9E77-FD0FC1D23043}" type="datetimeFigureOut">
              <a:rPr lang="th-TH" smtClean="0"/>
              <a:t>22/06/61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2353-866B-4C80-B02E-1FE14D29D00E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2984-6284-4B3B-9E77-FD0FC1D23043}" type="datetimeFigureOut">
              <a:rPr lang="th-TH" smtClean="0"/>
              <a:t>22/06/61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2353-866B-4C80-B02E-1FE14D29D00E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2984-6284-4B3B-9E77-FD0FC1D23043}" type="datetimeFigureOut">
              <a:rPr lang="th-TH" smtClean="0"/>
              <a:t>22/06/61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2353-866B-4C80-B02E-1FE14D29D00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2984-6284-4B3B-9E77-FD0FC1D23043}" type="datetimeFigureOut">
              <a:rPr lang="th-TH" smtClean="0"/>
              <a:t>22/06/61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2353-866B-4C80-B02E-1FE14D29D00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2984-6284-4B3B-9E77-FD0FC1D23043}" type="datetimeFigureOut">
              <a:rPr lang="th-TH" smtClean="0"/>
              <a:t>22/06/61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2353-866B-4C80-B02E-1FE14D29D00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2984-6284-4B3B-9E77-FD0FC1D23043}" type="datetimeFigureOut">
              <a:rPr lang="th-TH" smtClean="0"/>
              <a:t>22/06/61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2353-866B-4C80-B02E-1FE14D29D00E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 l="-12000" t="3000" r="-12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D272984-6284-4B3B-9E77-FD0FC1D23043}" type="datetimeFigureOut">
              <a:rPr lang="th-TH" smtClean="0"/>
              <a:t>22/06/61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3C2353-866B-4C80-B02E-1FE14D29D00E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3.jpeg"/><Relationship Id="rId3" Type="http://schemas.microsoft.com/office/2007/relationships/hdphoto" Target="../media/hdphoto4.wdp"/><Relationship Id="rId7" Type="http://schemas.openxmlformats.org/officeDocument/2006/relationships/image" Target="../media/image9.jpeg"/><Relationship Id="rId12" Type="http://schemas.microsoft.com/office/2007/relationships/hdphoto" Target="../media/hdphoto7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2.jpeg"/><Relationship Id="rId5" Type="http://schemas.microsoft.com/office/2007/relationships/hdphoto" Target="../media/hdphoto5.wdp"/><Relationship Id="rId15" Type="http://schemas.openxmlformats.org/officeDocument/2006/relationships/image" Target="../media/image14.jpeg"/><Relationship Id="rId10" Type="http://schemas.openxmlformats.org/officeDocument/2006/relationships/image" Target="../media/image11.jpeg"/><Relationship Id="rId4" Type="http://schemas.openxmlformats.org/officeDocument/2006/relationships/image" Target="../media/image7.jpeg"/><Relationship Id="rId9" Type="http://schemas.openxmlformats.org/officeDocument/2006/relationships/image" Target="../media/image10.jpeg"/><Relationship Id="rId1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FF0000"/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539552" y="3861048"/>
            <a:ext cx="8352928" cy="2016224"/>
          </a:xfrm>
        </p:spPr>
        <p:txBody>
          <a:bodyPr>
            <a:noAutofit/>
          </a:bodyPr>
          <a:lstStyle/>
          <a:p>
            <a:pPr algn="ctr"/>
            <a:r>
              <a:rPr lang="th-TH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ในวันที่ 22 มิถุนายน 2561 เวลา 09.00 น. – 12.00 น.</a:t>
            </a:r>
          </a:p>
          <a:p>
            <a:pPr algn="ctr"/>
            <a:r>
              <a:rPr lang="th-TH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ณ ห้องประชุมไทรงาม สำนักงานสาธารณสุขจังหวัดพระนครศรีอยุธยา</a:t>
            </a:r>
            <a:endParaRPr lang="th-TH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980728"/>
            <a:ext cx="9144000" cy="1296144"/>
          </a:xfrm>
        </p:spPr>
        <p:txBody>
          <a:bodyPr/>
          <a:lstStyle/>
          <a:p>
            <a:pPr algn="ctr"/>
            <a:r>
              <a:rPr lang="th-TH" sz="8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การประชุม </a:t>
            </a: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war room</a:t>
            </a:r>
            <a:r>
              <a:rPr lang="en-US" sz="8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h-TH" sz="8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th-TH" sz="8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h-TH" sz="8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โรคไข้เลือดออก</a:t>
            </a:r>
            <a:endParaRPr lang="th-TH" sz="8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3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9115201"/>
              </p:ext>
            </p:extLst>
          </p:nvPr>
        </p:nvGraphicFramePr>
        <p:xfrm>
          <a:off x="251520" y="188640"/>
          <a:ext cx="871296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47664" y="3306550"/>
            <a:ext cx="6336704" cy="34470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000" b="1" u="sng" dirty="0">
                <a:latin typeface="Angsana New" pitchFamily="18" charset="-34"/>
                <a:cs typeface="Angsana New" pitchFamily="18" charset="-34"/>
              </a:rPr>
              <a:t>กิจกรรม</a:t>
            </a:r>
            <a:br>
              <a:rPr lang="th-TH" sz="2000" b="1" u="sng" dirty="0">
                <a:latin typeface="Angsana New" pitchFamily="18" charset="-34"/>
                <a:cs typeface="Angsana New" pitchFamily="18" charset="-34"/>
              </a:rPr>
            </a:br>
            <a:r>
              <a:rPr lang="th-TH" sz="1800" b="1" dirty="0">
                <a:latin typeface="Angsana New" pitchFamily="18" charset="-34"/>
                <a:cs typeface="Angsana New" pitchFamily="18" charset="-34"/>
              </a:rPr>
              <a:t>1 การเฝ้าระวังโรค/ประชาสัมพันธ์</a:t>
            </a:r>
            <a:br>
              <a:rPr lang="th-TH" sz="1800" b="1" dirty="0">
                <a:latin typeface="Angsana New" pitchFamily="18" charset="-34"/>
                <a:cs typeface="Angsana New" pitchFamily="18" charset="-34"/>
              </a:rPr>
            </a:br>
            <a:r>
              <a:rPr lang="th-TH" sz="1800" b="1" dirty="0">
                <a:latin typeface="Angsana New" pitchFamily="18" charset="-34"/>
                <a:cs typeface="Angsana New" pitchFamily="18" charset="-34"/>
              </a:rPr>
              <a:t>	-รายงานสถานการณ์โรคในที่ประชุมประจำแต่ละเดือน ที่ว่าการอำเภอ</a:t>
            </a:r>
            <a:br>
              <a:rPr lang="th-TH" sz="1800" b="1" dirty="0">
                <a:latin typeface="Angsana New" pitchFamily="18" charset="-34"/>
                <a:cs typeface="Angsana New" pitchFamily="18" charset="-34"/>
              </a:rPr>
            </a:br>
            <a:r>
              <a:rPr lang="th-TH" sz="1800" b="1" dirty="0">
                <a:latin typeface="Angsana New" pitchFamily="18" charset="-34"/>
                <a:cs typeface="Angsana New" pitchFamily="18" charset="-34"/>
              </a:rPr>
              <a:t>	-สำรวจค่า </a:t>
            </a:r>
            <a:r>
              <a:rPr lang="en-US" sz="1800" b="1" dirty="0">
                <a:latin typeface="Angsana New" pitchFamily="18" charset="-34"/>
                <a:cs typeface="Angsana New" pitchFamily="18" charset="-34"/>
              </a:rPr>
              <a:t>HI </a:t>
            </a:r>
            <a:r>
              <a:rPr lang="th-TH" sz="1800" b="1" dirty="0">
                <a:latin typeface="Angsana New" pitchFamily="18" charset="-34"/>
                <a:cs typeface="Angsana New" pitchFamily="18" charset="-34"/>
              </a:rPr>
              <a:t>รายงานทุกวันจันทร์</a:t>
            </a:r>
            <a:br>
              <a:rPr lang="th-TH" sz="1800" b="1" dirty="0">
                <a:latin typeface="Angsana New" pitchFamily="18" charset="-34"/>
                <a:cs typeface="Angsana New" pitchFamily="18" charset="-34"/>
              </a:rPr>
            </a:br>
            <a:r>
              <a:rPr lang="th-TH" sz="1800" b="1" dirty="0">
                <a:latin typeface="Angsana New" pitchFamily="18" charset="-34"/>
                <a:cs typeface="Angsana New" pitchFamily="18" charset="-34"/>
              </a:rPr>
              <a:t>	-ประชาสัมพันธ์ รถ/เสียงตามสาย</a:t>
            </a:r>
            <a:br>
              <a:rPr lang="th-TH" sz="1800" b="1" dirty="0">
                <a:latin typeface="Angsana New" pitchFamily="18" charset="-34"/>
                <a:cs typeface="Angsana New" pitchFamily="18" charset="-34"/>
              </a:rPr>
            </a:br>
            <a:r>
              <a:rPr lang="th-TH" sz="1800" b="1" dirty="0">
                <a:latin typeface="Angsana New" pitchFamily="18" charset="-34"/>
                <a:cs typeface="Angsana New" pitchFamily="18" charset="-34"/>
              </a:rPr>
              <a:t>2 กำหนดการรณรงค์ 1 วัน/สัปดาห์ ดำเนินการพร้อมกันทั้งอำเภอ</a:t>
            </a:r>
            <a:br>
              <a:rPr lang="th-TH" sz="1800" b="1" dirty="0">
                <a:latin typeface="Angsana New" pitchFamily="18" charset="-34"/>
                <a:cs typeface="Angsana New" pitchFamily="18" charset="-34"/>
              </a:rPr>
            </a:br>
            <a:r>
              <a:rPr lang="th-TH" sz="1800" b="1" dirty="0">
                <a:latin typeface="Angsana New" pitchFamily="18" charset="-34"/>
                <a:cs typeface="Angsana New" pitchFamily="18" charset="-34"/>
              </a:rPr>
              <a:t>3 การควบคุมโรค</a:t>
            </a:r>
            <a:br>
              <a:rPr lang="th-TH" sz="1800" b="1" dirty="0">
                <a:latin typeface="Angsana New" pitchFamily="18" charset="-34"/>
                <a:cs typeface="Angsana New" pitchFamily="18" charset="-34"/>
              </a:rPr>
            </a:br>
            <a:r>
              <a:rPr lang="th-TH" sz="1800" b="1" dirty="0">
                <a:latin typeface="Angsana New" pitchFamily="18" charset="-34"/>
                <a:cs typeface="Angsana New" pitchFamily="18" charset="-34"/>
              </a:rPr>
              <a:t>	- โดย 3-3-1-5 เน้น การทันเวลา/คุณภาพ/ส่งภาพกิจกรรม</a:t>
            </a:r>
            <a:br>
              <a:rPr lang="th-TH" sz="1800" b="1" dirty="0">
                <a:latin typeface="Angsana New" pitchFamily="18" charset="-34"/>
                <a:cs typeface="Angsana New" pitchFamily="18" charset="-34"/>
              </a:rPr>
            </a:br>
            <a:r>
              <a:rPr lang="th-TH" sz="1800" b="1" dirty="0">
                <a:latin typeface="Angsana New" pitchFamily="18" charset="-34"/>
                <a:cs typeface="Angsana New" pitchFamily="18" charset="-34"/>
              </a:rPr>
              <a:t>	- ทีมเตรียมดำเนินการ เสาร์-อาทิตย์  </a:t>
            </a:r>
            <a:br>
              <a:rPr lang="th-TH" sz="1800" b="1" dirty="0">
                <a:latin typeface="Angsana New" pitchFamily="18" charset="-34"/>
                <a:cs typeface="Angsana New" pitchFamily="18" charset="-34"/>
              </a:rPr>
            </a:br>
            <a:r>
              <a:rPr lang="th-TH" sz="1800" b="1" dirty="0">
                <a:latin typeface="Angsana New" pitchFamily="18" charset="-34"/>
                <a:cs typeface="Angsana New" pitchFamily="18" charset="-34"/>
              </a:rPr>
              <a:t>4 นำปัญหาเรื่องไข้เลือดออกเข้าที่ประชุมคณะกรรมการพัฒนาคุณภาพชีวิต (</a:t>
            </a:r>
            <a:r>
              <a:rPr lang="th-TH" sz="1800" b="1" dirty="0" err="1">
                <a:latin typeface="Angsana New" pitchFamily="18" charset="-34"/>
                <a:cs typeface="Angsana New" pitchFamily="18" charset="-34"/>
              </a:rPr>
              <a:t>พชอ</a:t>
            </a:r>
            <a:r>
              <a:rPr lang="th-TH" sz="1800" b="1" dirty="0">
                <a:latin typeface="Angsana New" pitchFamily="18" charset="-34"/>
                <a:cs typeface="Angsana New" pitchFamily="18" charset="-34"/>
              </a:rPr>
              <a:t>.)</a:t>
            </a:r>
            <a:br>
              <a:rPr lang="th-TH" sz="1800" b="1" dirty="0">
                <a:latin typeface="Angsana New" pitchFamily="18" charset="-34"/>
                <a:cs typeface="Angsana New" pitchFamily="18" charset="-34"/>
              </a:rPr>
            </a:br>
            <a:r>
              <a:rPr lang="th-TH" sz="1800" b="1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1800" b="1" dirty="0">
                <a:latin typeface="Angsana New" pitchFamily="18" charset="-34"/>
                <a:cs typeface="Angsana New" pitchFamily="18" charset="-34"/>
              </a:rPr>
            </a:br>
            <a:endParaRPr lang="th-TH" sz="1800" b="1" dirty="0"/>
          </a:p>
        </p:txBody>
      </p:sp>
    </p:spTree>
    <p:extLst>
      <p:ext uri="{BB962C8B-B14F-4D97-AF65-F5344CB8AC3E}">
        <p14:creationId xmlns:p14="http://schemas.microsoft.com/office/powerpoint/2010/main" val="423946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7992888" cy="55778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วาระที่ 3 มาตรการป้องกันและควบคุมโรคไข้เลือดออก</a:t>
            </a:r>
          </a:p>
          <a:p>
            <a:pPr lvl="1"/>
            <a:r>
              <a:rPr lang="th-TH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1.เน้นย้ำการวินิจฉัยโรคไข้เลือดออกที่รวดเร็ว เพื่อป้องกันการเสียชีวิต</a:t>
            </a:r>
          </a:p>
          <a:p>
            <a:pPr lvl="2"/>
            <a:r>
              <a:rPr lang="th-TH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-คลินิก ร้านขายยา</a:t>
            </a:r>
          </a:p>
          <a:p>
            <a:pPr lvl="2"/>
            <a:r>
              <a:rPr lang="th-TH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-แจ้ง รพ.สต. สื่อสารความเสี่ยงผ่าน </a:t>
            </a:r>
            <a:r>
              <a:rPr lang="th-TH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อส</a:t>
            </a:r>
            <a:r>
              <a:rPr lang="th-TH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ม. เรื่องการระบาดและการเสียชีวิตโรคไข้เลือดออก หากพบ ผู้ป่วยไข้เฉียบพลันสูงลอยเกิน 2 วัน แนะนำให้ไปตรวจรักษาที่โรงพยาบาลโดยเร็ว</a:t>
            </a:r>
          </a:p>
          <a:p>
            <a:pPr lvl="1"/>
            <a:r>
              <a:rPr lang="th-TH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2.การควบคุมโรคเมื่อพบผู้ป่วย</a:t>
            </a:r>
          </a:p>
          <a:p>
            <a:pPr lvl="2"/>
            <a:r>
              <a:rPr lang="th-TH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-พ่นสารเคมีกำจัดยุงในรัศมี 100 เมตรรอบบ้านผู้ป่วย</a:t>
            </a:r>
          </a:p>
          <a:p>
            <a:pPr lvl="2"/>
            <a:r>
              <a:rPr lang="th-TH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-ค่า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HI/CI </a:t>
            </a:r>
            <a:r>
              <a:rPr lang="th-TH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ในรัศมี 100 เมตร รอบบ้านผู้ป่วยเป็น </a:t>
            </a:r>
            <a:r>
              <a:rPr lang="th-TH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ศูนย์</a:t>
            </a:r>
          </a:p>
          <a:p>
            <a:pPr lvl="1">
              <a:buClr>
                <a:srgbClr val="F14124">
                  <a:lumMod val="75000"/>
                </a:srgbClr>
              </a:buClr>
            </a:pPr>
            <a:r>
              <a:rPr lang="th-TH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3.การกำจัดและการเฝ้าระวังลูกน้ำยุงลาย</a:t>
            </a:r>
          </a:p>
          <a:p>
            <a:pPr lvl="2">
              <a:buClr>
                <a:srgbClr val="F14124">
                  <a:lumMod val="75000"/>
                </a:srgbClr>
              </a:buClr>
            </a:pPr>
            <a:r>
              <a:rPr lang="th-TH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-ตำบลที่เกิดโรคไม่เกิน 2 หมู่บ้าน ให้กำหนดเป็นพื้นที่เสี่ยง จำนวน 2 หมูบ้าน ในการเฝ้าระวังค่าดัชนีลูกน้ำยุงลาย รายงานผลทุกสิ้นเดือน</a:t>
            </a:r>
          </a:p>
          <a:p>
            <a:pPr lvl="2">
              <a:buClr>
                <a:srgbClr val="F14124">
                  <a:lumMod val="75000"/>
                </a:srgbClr>
              </a:buClr>
            </a:pP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th-TH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ตำบลที่เกิดโรคมากกว่า 2 หมู่บ้าน ดำเนินการเฝ้าระวังค่าดัชนีลูกน้ำยุงลายทุกหมู่บ้านและรายงานทุกสิ้นเดือน</a:t>
            </a:r>
          </a:p>
          <a:p>
            <a:pPr lvl="2">
              <a:buClr>
                <a:srgbClr val="F14124">
                  <a:lumMod val="75000"/>
                </a:srgbClr>
              </a:buClr>
            </a:pPr>
            <a:r>
              <a:rPr lang="th-TH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-ทีมประเมินค่าดัชนีลูกน้ำยุงลายระดับโซน ออกประเมินลูกน้ำยุลาย ตำบลที่เกิดโรคมากกว่า 2 หมู่บ้าน ขึ้นไป</a:t>
            </a:r>
            <a:endParaRPr lang="th-TH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Clr>
                <a:srgbClr val="F14124">
                  <a:lumMod val="75000"/>
                </a:srgbClr>
              </a:buClr>
            </a:pPr>
            <a:r>
              <a:rPr lang="th-TH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4.การเปิด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EOC </a:t>
            </a:r>
            <a:r>
              <a:rPr lang="th-TH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โรคไข้เลือดออก</a:t>
            </a:r>
          </a:p>
          <a:p>
            <a:pPr lvl="2">
              <a:buClr>
                <a:srgbClr val="F14124">
                  <a:lumMod val="75000"/>
                </a:srgbClr>
              </a:buClr>
            </a:pPr>
            <a:r>
              <a:rPr lang="th-TH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EOC </a:t>
            </a:r>
            <a:r>
              <a:rPr lang="th-TH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ระดับอำเภอ เมื่อพบตำบลเป็นพื้นที่ระบาด มากกว่า 2 ตำบล</a:t>
            </a:r>
          </a:p>
          <a:p>
            <a:pPr lvl="2">
              <a:buClr>
                <a:srgbClr val="F14124">
                  <a:lumMod val="75000"/>
                </a:srgbClr>
              </a:buClr>
            </a:pPr>
            <a:r>
              <a:rPr lang="th-TH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EOC </a:t>
            </a:r>
            <a:r>
              <a:rPr lang="th-TH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ระดับจังหวัด เมื่อพบอำเภอเป็นพื้นที่ระบาด มากกว่าร้อยละ 25 ของอำเภอในจังหวัด</a:t>
            </a:r>
          </a:p>
          <a:p>
            <a:pPr marL="640080" lvl="2" indent="0">
              <a:buNone/>
            </a:pPr>
            <a:endParaRPr lang="th-TH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421957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5949280"/>
            <a:ext cx="8528735" cy="494928"/>
          </a:xfrm>
        </p:spPr>
        <p:txBody>
          <a:bodyPr/>
          <a:lstStyle/>
          <a:p>
            <a:r>
              <a:rPr lang="th-TH" sz="2400" dirty="0" smtClean="0">
                <a:solidFill>
                  <a:schemeClr val="tx1"/>
                </a:solidFill>
              </a:rPr>
              <a:t>เรียงลำดับ</a:t>
            </a:r>
            <a:r>
              <a:rPr lang="th-TH" sz="2400" dirty="0">
                <a:solidFill>
                  <a:schemeClr val="tx1"/>
                </a:solidFill>
              </a:rPr>
              <a:t>อัตราป่วยโรค</a:t>
            </a:r>
            <a:r>
              <a:rPr lang="th-TH" sz="2400" dirty="0" smtClean="0">
                <a:solidFill>
                  <a:schemeClr val="tx1"/>
                </a:solidFill>
              </a:rPr>
              <a:t>ไข้เลือดออกระดับประเทศ และเขต </a:t>
            </a:r>
            <a:r>
              <a:rPr lang="th-TH" sz="2400" dirty="0">
                <a:solidFill>
                  <a:schemeClr val="tx1"/>
                </a:solidFill>
              </a:rPr>
              <a:t>ข้อมูลสำนักระบาด </a:t>
            </a:r>
            <a:r>
              <a:rPr lang="th-TH" sz="2400" dirty="0" smtClean="0">
                <a:solidFill>
                  <a:schemeClr val="tx1"/>
                </a:solidFill>
              </a:rPr>
              <a:t>19/6/2561</a:t>
            </a:r>
            <a:endParaRPr lang="th-TH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66405539"/>
              </p:ext>
            </p:extLst>
          </p:nvPr>
        </p:nvGraphicFramePr>
        <p:xfrm>
          <a:off x="395536" y="1556792"/>
          <a:ext cx="7992887" cy="4320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5868"/>
                <a:gridCol w="1269817"/>
                <a:gridCol w="1687292"/>
                <a:gridCol w="1182842"/>
                <a:gridCol w="1030639"/>
                <a:gridCol w="800158"/>
                <a:gridCol w="926271"/>
              </a:tblGrid>
              <a:tr h="332344"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ลำดับ</a:t>
                      </a:r>
                      <a:endParaRPr lang="th-TH" sz="1600" b="1" i="0" u="none" strike="noStrike" dirty="0"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ลำดับ</a:t>
                      </a:r>
                      <a:endParaRPr lang="th-TH" sz="1600" b="1" i="0" u="none" strike="noStrike" dirty="0"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จังหวัด</a:t>
                      </a:r>
                      <a:endParaRPr lang="th-TH" sz="1600" b="1" i="0" u="none" strike="noStrike" dirty="0"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รวมป่วย</a:t>
                      </a:r>
                      <a:endParaRPr lang="th-TH" sz="1600" b="1" i="0" u="none" strike="noStrike" dirty="0"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อัตราป่วย</a:t>
                      </a:r>
                      <a:endParaRPr lang="th-TH" sz="1600" b="1" i="0" u="none" strike="noStrike" dirty="0"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รวมตาย</a:t>
                      </a:r>
                      <a:endParaRPr lang="th-TH" sz="1600" b="1" i="0" u="none" strike="noStrike" dirty="0"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อัตราตาย</a:t>
                      </a:r>
                      <a:endParaRPr lang="th-TH" sz="1600" b="1" i="0" u="none" strike="noStrike" dirty="0"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2344"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เขต ๔</a:t>
                      </a:r>
                      <a:endParaRPr lang="th-TH" sz="1600" b="1" i="0" u="none" strike="noStrike" dirty="0"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ประเทศ</a:t>
                      </a:r>
                      <a:endParaRPr lang="th-TH" sz="1600" b="1" i="0" u="none" strike="noStrike" dirty="0"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(ราย)</a:t>
                      </a:r>
                      <a:endParaRPr lang="th-TH" sz="1600" b="1" i="0" u="none" strike="noStrike" dirty="0"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ต่อแสน</a:t>
                      </a:r>
                      <a:endParaRPr lang="th-TH" sz="1600" b="1" i="0" u="none" strike="noStrike" dirty="0"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(ราย)</a:t>
                      </a:r>
                      <a:endParaRPr lang="th-TH" sz="1600" b="1" i="0" u="none" strike="noStrike" dirty="0"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ต่อแสน</a:t>
                      </a:r>
                      <a:endParaRPr lang="th-TH" sz="1600" b="1" i="0" u="none" strike="noStrike" dirty="0"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2344"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(อัตราป่วย)</a:t>
                      </a:r>
                      <a:endParaRPr lang="th-TH" sz="1600" b="1" i="0" u="none" strike="noStrike" dirty="0"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(อัตราป่วย)</a:t>
                      </a:r>
                      <a:endParaRPr lang="th-TH" sz="1600" b="1" i="0" u="none" strike="noStrike" dirty="0"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  <a:endParaRPr lang="th-TH" sz="1600" b="1" i="0" u="none" strike="noStrike" dirty="0"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  <a:endParaRPr lang="th-TH" sz="1600" b="1" i="0" u="none" strike="noStrike" dirty="0"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  <a:endParaRPr lang="th-TH" sz="1600" b="1" i="0" u="none" strike="noStrike" dirty="0"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  <a:endParaRPr lang="th-TH" sz="1600" b="1" i="0" u="none" strike="noStrike" dirty="0"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2344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๑</a:t>
                      </a:r>
                      <a:endParaRPr lang="th-TH" sz="1800" b="1" i="0" u="none" strike="noStrike" dirty="0"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๑๔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นนทบุรี</a:t>
                      </a:r>
                      <a:endParaRPr lang="th-TH" sz="1800" b="1" i="0" u="none" strike="noStrike"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800" b="1" u="none" strike="noStrike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๖๐๒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800" b="1" u="none" strike="noStrike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๕๐.๐๕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800" b="1" u="none" strike="noStrike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๑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800" b="1" u="none" strike="noStrike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๐.๐๘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2344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๒</a:t>
                      </a:r>
                      <a:endParaRPr lang="th-TH" sz="1800" b="1" i="0" u="none" strike="noStrike" dirty="0"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๑๘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ปทุมธานี</a:t>
                      </a:r>
                      <a:endParaRPr lang="th-TH" sz="1800" b="1" i="0" u="none" strike="noStrike" dirty="0"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800" b="1" u="none" strike="noStrike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๔๘๐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๔๓.๕๓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800" b="1" u="none" strike="noStrike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๒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800" b="1" u="none" strike="noStrike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๐.๑๘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2344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๓</a:t>
                      </a:r>
                      <a:endParaRPr lang="th-TH" sz="1800" b="1" i="0" u="none" strike="noStrike"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๓๓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นครนายก</a:t>
                      </a:r>
                      <a:endParaRPr lang="th-TH" sz="1800" b="1" i="0" u="none" strike="noStrike" dirty="0"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๘๐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800" b="1" u="none" strike="noStrike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๓๐.๙๕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800" b="1" u="none" strike="noStrike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๐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800" b="1" u="none" strike="noStrike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๐.๐๐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2344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๔</a:t>
                      </a:r>
                      <a:endParaRPr lang="th-TH" sz="1800" b="1" i="0" u="none" strike="noStrike"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๓๖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พระนครศรีอยุธยา</a:t>
                      </a:r>
                      <a:endParaRPr lang="th-TH" sz="1800" b="1" i="0" u="none" strike="noStrike" dirty="0"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๒๓๖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๒๙.๑๒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800" b="1" u="none" strike="noStrike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๒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800" b="1" u="none" strike="noStrike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๐.๒๕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2344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๕</a:t>
                      </a:r>
                      <a:endParaRPr lang="th-TH" sz="1800" b="1" i="0" u="none" strike="noStrike"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๔๐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อ่างทอง</a:t>
                      </a:r>
                      <a:endParaRPr lang="th-TH" sz="1800" b="1" i="0" u="none" strike="noStrike" dirty="0"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๖๕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๒๒.๙๙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๐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800" b="1" u="none" strike="noStrike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๐.๐๐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2344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๖</a:t>
                      </a:r>
                      <a:endParaRPr lang="th-TH" sz="1800" b="1" i="0" u="none" strike="noStrike"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๕๐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สระบุรี</a:t>
                      </a:r>
                      <a:endParaRPr lang="th-TH" sz="1800" b="1" i="0" u="none" strike="noStrike" dirty="0"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๑๑๓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๑๗.๖๙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๐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800" b="1" u="none" strike="noStrike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๐.๐๐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2344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๗</a:t>
                      </a:r>
                      <a:endParaRPr lang="th-TH" sz="1800" b="1" i="0" u="none" strike="noStrike"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๖๕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ลพบุรี</a:t>
                      </a:r>
                      <a:endParaRPr lang="th-TH" sz="1800" b="1" i="0" u="none" strike="noStrike" dirty="0"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๗๓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๙.๖๓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๐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๐.๐๐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2344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๘</a:t>
                      </a:r>
                      <a:endParaRPr lang="th-TH" sz="1800" b="1" i="0" u="none" strike="noStrike"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๗๗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สิงห์บุรี</a:t>
                      </a:r>
                      <a:endParaRPr lang="th-TH" sz="1800" b="1" i="0" u="none" strike="noStrike"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๒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๐.๙๕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๐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๐.๐๐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2344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รวมเขต ๔</a:t>
                      </a:r>
                      <a:endParaRPr lang="th-TH" sz="1800" b="1" i="0" u="none" strike="noStrike" dirty="0"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800" b="1" u="none" strike="noStrike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๑,๖๕๑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๐.๐๙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๕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๐.๐๙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2344"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u="none" strike="noStrike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  <a:endParaRPr lang="th-TH" sz="1050" b="1" i="0" u="none" strike="noStrike"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50" b="1" u="none" strike="noStrike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  <a:endParaRPr lang="th-TH" sz="1050" b="1" i="0" u="none" strike="noStrike"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รวมทั้งประเทศ</a:t>
                      </a:r>
                      <a:endParaRPr lang="th-TH" sz="1800" b="1" i="0" u="none" strike="noStrike" dirty="0"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800" b="1" u="none" strike="noStrike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๑๙,๘๐๔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800" b="1" u="none" strike="noStrike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๐.๐๔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๒๔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๐.๐๔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ตัวแทนเนื้อหา 2"/>
          <p:cNvSpPr txBox="1">
            <a:spLocks/>
          </p:cNvSpPr>
          <p:nvPr/>
        </p:nvSpPr>
        <p:spPr>
          <a:xfrm>
            <a:off x="467544" y="188640"/>
            <a:ext cx="7992888" cy="1296144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วาระที่ 1 ประธานแจ้งให้ทราบ...............................................................</a:t>
            </a:r>
          </a:p>
          <a:p>
            <a:r>
              <a:rPr lang="th-TH" sz="2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วาระที่ 2 สถานการณ์โรคไข้เลือดออก</a:t>
            </a:r>
            <a:endParaRPr lang="th-TH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39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3845046"/>
              </p:ext>
            </p:extLst>
          </p:nvPr>
        </p:nvGraphicFramePr>
        <p:xfrm>
          <a:off x="539552" y="692696"/>
          <a:ext cx="820891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752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27584" y="4869160"/>
            <a:ext cx="8064896" cy="1577112"/>
          </a:xfrm>
        </p:spPr>
        <p:txBody>
          <a:bodyPr/>
          <a:lstStyle/>
          <a:p>
            <a:r>
              <a:rPr lang="th-TH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อำเภอที่มีอัตราป่วยสูงสุดในช่วง</a:t>
            </a:r>
            <a:r>
              <a:rPr lang="th-TH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week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h-TH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ย้อนหลัง(20 พ.ค.61- 19 มิ.ย.61)</a:t>
            </a:r>
            <a:endParaRPr lang="th-TH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42691804"/>
              </p:ext>
            </p:extLst>
          </p:nvPr>
        </p:nvGraphicFramePr>
        <p:xfrm>
          <a:off x="1403648" y="620688"/>
          <a:ext cx="6624736" cy="4032441"/>
        </p:xfrm>
        <a:graphic>
          <a:graphicData uri="http://schemas.openxmlformats.org/drawingml/2006/table">
            <a:tbl>
              <a:tbl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770714"/>
                <a:gridCol w="2091126"/>
                <a:gridCol w="1654767"/>
                <a:gridCol w="2108129"/>
              </a:tblGrid>
              <a:tr h="4480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ลำดับ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อำเภอ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จำนวนป่วย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อัตราป่วย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480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อุทัย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16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31.35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2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บางบาล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29.08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80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3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วังน้อย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19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25.97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4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พระนครศรีอยุธยา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22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15.63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80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5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บางซ้าย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3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15.47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6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ลาดบัวหลวง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6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15.32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80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7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มหาราช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3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12.73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8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นครหลวง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3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8.15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4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862" y="5301208"/>
            <a:ext cx="9122573" cy="792088"/>
          </a:xfrm>
        </p:spPr>
        <p:txBody>
          <a:bodyPr/>
          <a:lstStyle/>
          <a:p>
            <a:pPr algn="l"/>
            <a:r>
              <a:rPr lang="th-TH" sz="2400" dirty="0" smtClean="0">
                <a:solidFill>
                  <a:schemeClr val="tx1"/>
                </a:solidFill>
              </a:rPr>
              <a:t>ตำบลที่เกิดโรค </a:t>
            </a:r>
            <a:r>
              <a:rPr lang="th-TH" sz="2800" i="1" u="sng" dirty="0" smtClean="0">
                <a:solidFill>
                  <a:srgbClr val="FF0000"/>
                </a:solidFill>
              </a:rPr>
              <a:t>ไม่เกิน </a:t>
            </a:r>
            <a:r>
              <a:rPr lang="th-TH" sz="2400" dirty="0" smtClean="0">
                <a:solidFill>
                  <a:srgbClr val="FF0000"/>
                </a:solidFill>
              </a:rPr>
              <a:t>2 </a:t>
            </a:r>
            <a:r>
              <a:rPr lang="th-TH" sz="2400" dirty="0" smtClean="0">
                <a:solidFill>
                  <a:schemeClr val="tx1"/>
                </a:solidFill>
              </a:rPr>
              <a:t>หมู่ ในระหว่างสัปดาห์ที่ 17-23(29/04/2561ถึง19/06/2561)</a:t>
            </a:r>
            <a:endParaRPr lang="th-TH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815151"/>
              </p:ext>
            </p:extLst>
          </p:nvPr>
        </p:nvGraphicFramePr>
        <p:xfrm>
          <a:off x="611560" y="620688"/>
          <a:ext cx="8352928" cy="4323392"/>
        </p:xfrm>
        <a:graphic>
          <a:graphicData uri="http://schemas.openxmlformats.org/drawingml/2006/table">
            <a:tbl>
              <a:tblPr/>
              <a:tblGrid>
                <a:gridCol w="1080120"/>
                <a:gridCol w="1080120"/>
                <a:gridCol w="913512"/>
                <a:gridCol w="886688"/>
                <a:gridCol w="576064"/>
                <a:gridCol w="648072"/>
                <a:gridCol w="493326"/>
                <a:gridCol w="614750"/>
                <a:gridCol w="614750"/>
                <a:gridCol w="614750"/>
                <a:gridCol w="830776"/>
              </a:tblGrid>
              <a:tr h="308606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อำเภอ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ตำบล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0860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ท่าเรือ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ท่าเจ้าสนุก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บ้านร่อม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ศาลาลอย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860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นครหลวง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ท่าช้าง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บางพระครู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ปากจั่น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860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บางซ้าย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เต่าเล่า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บางซ้าย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860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บางไทร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แคออก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860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บางบาล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กบเจา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บางบาล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มหาพราหมณ์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860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บางปะหัน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บางปะหัน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พุทเลา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โพธิ์สามต้น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860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บางปะอิน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บ้านแป้งบางปะอิน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บ้านพลับ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บ้านสร้าง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สามเรือน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860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ผักไห่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ท่าดินแดง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บ้านแค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ผักไห่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ลาดชิด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860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พระนครศรีอยุธยา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คลองตะเคียน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ท่าวาสุกรี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บ้านป้อม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ปากกราน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ไผ่ลิง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ลุมพลี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สวนพริก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สำเภาล่ม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หันตรา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หัวรอ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860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ลาดบัวหลวง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คลองพระยาบันลือ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คู้สลอด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ลาดบัวหลวง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สามเมือง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860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วังน้อย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ข้าวงาม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ชะ</a:t>
                      </a:r>
                      <a:r>
                        <a:rPr lang="th-TH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แมบ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บ่อตาโล่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พยอม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ลำไทร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วังจุฬา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สนับทึบ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หันตะเภา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860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เสนา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เจ้าเจ็ด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บางนมโค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ลาดงา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สามกอ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860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อุทัย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ข้าวเม่า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คานหาม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ธนู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บ้านหีบ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หนองน้ำส้ม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 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0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6048709"/>
            <a:ext cx="9122573" cy="792088"/>
          </a:xfrm>
        </p:spPr>
        <p:txBody>
          <a:bodyPr/>
          <a:lstStyle/>
          <a:p>
            <a:r>
              <a:rPr lang="th-TH" sz="2000" dirty="0" smtClean="0">
                <a:solidFill>
                  <a:schemeClr val="tx1"/>
                </a:solidFill>
              </a:rPr>
              <a:t>ตำบลที่เกิดโรค</a:t>
            </a:r>
            <a:r>
              <a:rPr lang="th-TH" sz="2400" i="1" u="sng" dirty="0" smtClean="0">
                <a:solidFill>
                  <a:srgbClr val="FF0000"/>
                </a:solidFill>
              </a:rPr>
              <a:t>มากกว่า</a:t>
            </a:r>
            <a:r>
              <a:rPr lang="th-TH" sz="2000" dirty="0" smtClean="0">
                <a:solidFill>
                  <a:srgbClr val="FF0000"/>
                </a:solidFill>
              </a:rPr>
              <a:t> 2 หมู่ </a:t>
            </a:r>
            <a:r>
              <a:rPr lang="th-TH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ในระหว่าง</a:t>
            </a:r>
            <a:r>
              <a:rPr lang="th-TH" sz="2000" dirty="0" smtClean="0">
                <a:solidFill>
                  <a:schemeClr val="tx1"/>
                </a:solidFill>
              </a:rPr>
              <a:t>สัปดาห์ที่ 17-23(29/04/2561ถึง19/06/2561)</a:t>
            </a:r>
            <a:endParaRPr lang="th-TH" sz="2000" dirty="0">
              <a:solidFill>
                <a:schemeClr val="tx1"/>
              </a:solidFill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064704"/>
              </p:ext>
            </p:extLst>
          </p:nvPr>
        </p:nvGraphicFramePr>
        <p:xfrm>
          <a:off x="539554" y="188646"/>
          <a:ext cx="8352927" cy="57606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3940"/>
                <a:gridCol w="936245"/>
                <a:gridCol w="694109"/>
                <a:gridCol w="648072"/>
                <a:gridCol w="576064"/>
                <a:gridCol w="576064"/>
                <a:gridCol w="576064"/>
                <a:gridCol w="576064"/>
                <a:gridCol w="576064"/>
                <a:gridCol w="576064"/>
                <a:gridCol w="864096"/>
                <a:gridCol w="720081"/>
              </a:tblGrid>
              <a:tr h="32003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อำเภอ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ตำบล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หมู่ที่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17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18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19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21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22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23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17-23</a:t>
                      </a:r>
                      <a:endParaRPr lang="th-TH" sz="2000" b="1" i="0" u="none" strike="noStrike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 1-23</a:t>
                      </a:r>
                      <a:endParaRPr lang="th-TH" sz="2000" b="1" i="0" u="none" strike="noStrike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003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บางบาล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บ้านคลัง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03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1800" b="0" i="0" u="none" strike="noStrike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1800" b="1" i="0" u="none" strike="noStrike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003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บางบาล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บ้านคลัง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04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1800" b="0" i="0" u="none" strike="noStrike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1800" b="1" i="0" u="none" strike="noStrike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003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บางบาล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บ้านคลัง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05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0" i="0" u="none" strike="noStrike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1" i="0" u="none" strike="noStrike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003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บางบาล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บ้านคลัง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06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0" i="0" u="none" strike="noStrike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1" i="0" u="none" strike="noStrike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003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วังน้อย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ลำตาเสา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03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0" i="0" u="none" strike="noStrike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1" i="0" u="none" strike="noStrike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003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วังน้อย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ลำตาเสา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05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0" i="0" u="none" strike="noStrike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1" i="0" u="none" strike="noStrike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003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วังน้อย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ลำตาเสา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0" i="0" u="none" strike="noStrike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1" i="0" u="none" strike="noStrike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003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วังน้อย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ลำตาเสา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0" i="0" u="none" strike="noStrike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1" i="0" u="none" strike="noStrike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003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วังน้อย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วังน้อย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03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0" i="0" u="none" strike="noStrike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1" i="0" u="none" strike="noStrike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003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วังน้อย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วังน้อย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06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0" i="0" u="none" strike="noStrike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1" i="0" u="none" strike="noStrike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003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วังน้อย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วังน้อย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08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1800" b="0" i="0" u="none" strike="noStrike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1800" b="1" i="0" u="none" strike="noStrike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003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อุทัย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โพสาวหาญ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02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1800" b="0" i="0" u="none" strike="noStrike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1800" b="1" i="0" u="none" strike="noStrike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003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อุทัย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โพสาวหาญ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05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0" i="0" u="none" strike="noStrike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1" i="0" u="none" strike="noStrike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003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อุทัย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โพสาวหาญ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07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0" i="0" u="none" strike="noStrike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1" i="0" u="none" strike="noStrike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003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อุทัย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สามบัณฑิต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01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0" i="0" u="none" strike="noStrike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1" i="0" u="none" strike="noStrike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003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อุทัย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สามบัณฑิต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09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0" i="0" u="none" strike="noStrike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1" i="0" u="none" strike="noStrike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003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อุทัย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สามบัณฑิต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0" i="0" u="none" strike="noStrike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800" b="1" i="0" u="none" strike="noStrike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243" marR="6243" marT="624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50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28184" y="207626"/>
            <a:ext cx="2696087" cy="625556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th-TH" sz="3200" dirty="0"/>
              <a:t>ตำบลระบาด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Case &gt;2 </a:t>
            </a:r>
            <a:r>
              <a:rPr lang="th-TH" sz="2400" dirty="0" smtClean="0"/>
              <a:t>หมู่</a:t>
            </a:r>
            <a:br>
              <a:rPr lang="th-TH" sz="2400" dirty="0" smtClean="0"/>
            </a:br>
            <a:r>
              <a:rPr lang="th-TH" sz="2400" dirty="0" smtClean="0"/>
              <a:t>5 ตำบล 17 หมู่บ้าน</a:t>
            </a:r>
            <a:br>
              <a:rPr lang="th-TH" sz="2400" dirty="0" smtClean="0"/>
            </a:br>
            <a:r>
              <a:rPr lang="th-TH" sz="2400" dirty="0" smtClean="0"/>
              <a:t/>
            </a:r>
            <a:br>
              <a:rPr lang="th-TH" sz="2400" dirty="0" smtClean="0"/>
            </a:br>
            <a:r>
              <a:rPr lang="en-US" sz="2400" dirty="0"/>
              <a:t>Case </a:t>
            </a:r>
            <a:r>
              <a:rPr lang="en-US" sz="2400" dirty="0" smtClean="0"/>
              <a:t>&lt;2 </a:t>
            </a:r>
            <a:r>
              <a:rPr lang="th-TH" sz="2400" dirty="0" smtClean="0"/>
              <a:t>หมู่</a:t>
            </a:r>
            <a:br>
              <a:rPr lang="th-TH" sz="2400" dirty="0" smtClean="0"/>
            </a:br>
            <a:r>
              <a:rPr lang="th-TH" sz="2400" dirty="0" smtClean="0"/>
              <a:t>54 ตำบล</a:t>
            </a:r>
            <a:br>
              <a:rPr lang="th-TH" sz="2400" dirty="0" smtClean="0"/>
            </a:br>
            <a:r>
              <a:rPr lang="th-TH" sz="2400" dirty="0"/>
              <a:t/>
            </a:r>
            <a:br>
              <a:rPr lang="th-TH" sz="2400" dirty="0"/>
            </a:br>
            <a:endParaRPr lang="th-TH" sz="3200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522175" y="2165025"/>
            <a:ext cx="576064" cy="3600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527612" y="3284984"/>
            <a:ext cx="576064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ตัวแทนเนื้อหา 9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8" t="2844" r="3041"/>
          <a:stretch/>
        </p:blipFill>
        <p:spPr>
          <a:xfrm>
            <a:off x="179512" y="476672"/>
            <a:ext cx="5976664" cy="5732140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คำบรรยายภาพแบบเส้น 1 10"/>
          <p:cNvSpPr/>
          <p:nvPr/>
        </p:nvSpPr>
        <p:spPr>
          <a:xfrm>
            <a:off x="1763688" y="6393215"/>
            <a:ext cx="1296144" cy="360040"/>
          </a:xfrm>
          <a:prstGeom prst="borderCallout1">
            <a:avLst>
              <a:gd name="adj1" fmla="val -3334"/>
              <a:gd name="adj2" fmla="val 48412"/>
              <a:gd name="adj3" fmla="val -287230"/>
              <a:gd name="adj4" fmla="val -9062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ต.คู้สลอด</a:t>
            </a:r>
            <a:endParaRPr lang="th-TH" sz="2000" dirty="0"/>
          </a:p>
        </p:txBody>
      </p:sp>
      <p:sp>
        <p:nvSpPr>
          <p:cNvPr id="12" name="คำบรรยายภาพแบบเส้น 1 11"/>
          <p:cNvSpPr/>
          <p:nvPr/>
        </p:nvSpPr>
        <p:spPr>
          <a:xfrm>
            <a:off x="4499992" y="6093296"/>
            <a:ext cx="1296144" cy="360040"/>
          </a:xfrm>
          <a:prstGeom prst="borderCallout1">
            <a:avLst>
              <a:gd name="adj1" fmla="val -3334"/>
              <a:gd name="adj2" fmla="val 48412"/>
              <a:gd name="adj3" fmla="val -212143"/>
              <a:gd name="adj4" fmla="val -19491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ต.ลำไทร</a:t>
            </a:r>
            <a:endParaRPr lang="th-TH" sz="2000" dirty="0"/>
          </a:p>
        </p:txBody>
      </p:sp>
      <p:sp>
        <p:nvSpPr>
          <p:cNvPr id="13" name="คำบรรยายภาพแบบเส้น 1 12"/>
          <p:cNvSpPr/>
          <p:nvPr/>
        </p:nvSpPr>
        <p:spPr>
          <a:xfrm>
            <a:off x="6145655" y="4793522"/>
            <a:ext cx="1296144" cy="360040"/>
          </a:xfrm>
          <a:prstGeom prst="borderCallout1">
            <a:avLst>
              <a:gd name="adj1" fmla="val 56294"/>
              <a:gd name="adj2" fmla="val -51"/>
              <a:gd name="adj3" fmla="val -70803"/>
              <a:gd name="adj4" fmla="val -4955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ต.ชะ</a:t>
            </a:r>
            <a:r>
              <a:rPr lang="th-TH" sz="2000" dirty="0" err="1" smtClean="0"/>
              <a:t>แมบ</a:t>
            </a:r>
            <a:endParaRPr lang="th-TH" sz="2000" dirty="0"/>
          </a:p>
        </p:txBody>
      </p:sp>
      <p:sp>
        <p:nvSpPr>
          <p:cNvPr id="14" name="คำบรรยายภาพแบบเส้น 1 13"/>
          <p:cNvSpPr/>
          <p:nvPr/>
        </p:nvSpPr>
        <p:spPr>
          <a:xfrm>
            <a:off x="5569591" y="5364759"/>
            <a:ext cx="1296144" cy="360040"/>
          </a:xfrm>
          <a:prstGeom prst="borderCallout1">
            <a:avLst>
              <a:gd name="adj1" fmla="val 56294"/>
              <a:gd name="adj2" fmla="val -51"/>
              <a:gd name="adj3" fmla="val -243062"/>
              <a:gd name="adj4" fmla="val -56913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ต.ลำตาเสา</a:t>
            </a:r>
            <a:endParaRPr lang="th-TH" sz="2000" dirty="0"/>
          </a:p>
        </p:txBody>
      </p:sp>
      <p:sp>
        <p:nvSpPr>
          <p:cNvPr id="15" name="คำบรรยายภาพแบบเส้น 1 14"/>
          <p:cNvSpPr/>
          <p:nvPr/>
        </p:nvSpPr>
        <p:spPr>
          <a:xfrm>
            <a:off x="212858" y="1362512"/>
            <a:ext cx="974766" cy="360040"/>
          </a:xfrm>
          <a:prstGeom prst="borderCallout1">
            <a:avLst>
              <a:gd name="adj1" fmla="val 102671"/>
              <a:gd name="adj2" fmla="val 50866"/>
              <a:gd name="adj3" fmla="val 666820"/>
              <a:gd name="adj4" fmla="val 221661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ต.ชะ</a:t>
            </a:r>
            <a:r>
              <a:rPr lang="th-TH" sz="2000" dirty="0" err="1" smtClean="0"/>
              <a:t>แมบ</a:t>
            </a:r>
            <a:endParaRPr lang="th-TH" sz="2000" dirty="0"/>
          </a:p>
        </p:txBody>
      </p:sp>
      <p:sp>
        <p:nvSpPr>
          <p:cNvPr id="18" name="คำบรรยายภาพแบบเส้น 1 17"/>
          <p:cNvSpPr/>
          <p:nvPr/>
        </p:nvSpPr>
        <p:spPr>
          <a:xfrm>
            <a:off x="1331640" y="1124744"/>
            <a:ext cx="974766" cy="360040"/>
          </a:xfrm>
          <a:prstGeom prst="borderCallout1">
            <a:avLst>
              <a:gd name="adj1" fmla="val 102671"/>
              <a:gd name="adj2" fmla="val 50866"/>
              <a:gd name="adj3" fmla="val 666820"/>
              <a:gd name="adj4" fmla="val 221661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ต.</a:t>
            </a:r>
            <a:r>
              <a:rPr lang="th-TH" sz="2000" dirty="0" err="1" smtClean="0"/>
              <a:t>ลุม</a:t>
            </a:r>
            <a:r>
              <a:rPr lang="th-TH" sz="2000" dirty="0" smtClean="0"/>
              <a:t>พลี</a:t>
            </a:r>
            <a:endParaRPr lang="th-TH" sz="2000" dirty="0"/>
          </a:p>
        </p:txBody>
      </p:sp>
      <p:sp>
        <p:nvSpPr>
          <p:cNvPr id="19" name="คำบรรยายภาพแบบเส้น 1 18"/>
          <p:cNvSpPr/>
          <p:nvPr/>
        </p:nvSpPr>
        <p:spPr>
          <a:xfrm>
            <a:off x="4012609" y="836712"/>
            <a:ext cx="974766" cy="360040"/>
          </a:xfrm>
          <a:prstGeom prst="borderCallout1">
            <a:avLst>
              <a:gd name="adj1" fmla="val 102671"/>
              <a:gd name="adj2" fmla="val 50866"/>
              <a:gd name="adj3" fmla="val 677862"/>
              <a:gd name="adj4" fmla="val -61392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ต.สวนพริก</a:t>
            </a:r>
            <a:endParaRPr lang="th-TH" sz="2000" dirty="0"/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6527612" y="1325026"/>
            <a:ext cx="576064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729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4372168"/>
            <a:ext cx="7776863" cy="1937152"/>
          </a:xfrm>
        </p:spPr>
        <p:txBody>
          <a:bodyPr/>
          <a:lstStyle/>
          <a:p>
            <a:pPr algn="l"/>
            <a:r>
              <a:rPr lang="th-TH" sz="2400" dirty="0" smtClean="0"/>
              <a:t>ปัญหาและอุปสรรค</a:t>
            </a:r>
            <a:br>
              <a:rPr lang="th-TH" sz="2400" dirty="0" smtClean="0"/>
            </a:br>
            <a:r>
              <a:rPr lang="th-TH" sz="2400" dirty="0" smtClean="0"/>
              <a:t>1 สิ่งแวดล้อม</a:t>
            </a:r>
            <a:br>
              <a:rPr lang="th-TH" sz="2400" dirty="0" smtClean="0"/>
            </a:br>
            <a:r>
              <a:rPr lang="th-TH" sz="2400" dirty="0" smtClean="0"/>
              <a:t>2 ประชาชนบางส่วนไม่ให้ความร่วมมือในการควบคุมโรค</a:t>
            </a:r>
            <a:r>
              <a:rPr lang="th-TH" sz="2400" dirty="0"/>
              <a:t/>
            </a:r>
            <a:br>
              <a:rPr lang="th-TH" sz="2400" dirty="0"/>
            </a:br>
            <a:r>
              <a:rPr lang="th-TH" sz="2400" dirty="0" smtClean="0"/>
              <a:t>3 ค่าดัชนีลูกน้ำยุงลาย สูงเกินเป้าหมาย</a:t>
            </a:r>
            <a:br>
              <a:rPr lang="th-TH" sz="2400" dirty="0" smtClean="0"/>
            </a:br>
            <a:endParaRPr lang="th-TH" sz="2400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2605102" cy="3475037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20688"/>
            <a:ext cx="2789116" cy="3456384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483" y="620688"/>
            <a:ext cx="2786517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2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868"/>
            <a:ext cx="3008074" cy="1856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44"/>
          <a:stretch/>
        </p:blipFill>
        <p:spPr>
          <a:xfrm>
            <a:off x="3203848" y="167576"/>
            <a:ext cx="2952328" cy="1849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84"/>
          <a:stretch/>
        </p:blipFill>
        <p:spPr>
          <a:xfrm>
            <a:off x="6222103" y="4394820"/>
            <a:ext cx="2864064" cy="2214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75" b="5041"/>
          <a:stretch/>
        </p:blipFill>
        <p:spPr>
          <a:xfrm>
            <a:off x="6228184" y="153997"/>
            <a:ext cx="2855130" cy="1862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" r="7047" b="15294"/>
          <a:stretch/>
        </p:blipFill>
        <p:spPr>
          <a:xfrm>
            <a:off x="3203848" y="2204865"/>
            <a:ext cx="2952328" cy="2048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103" y="2204865"/>
            <a:ext cx="2861211" cy="2048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4865"/>
            <a:ext cx="2956690" cy="2048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07" y="4394820"/>
            <a:ext cx="2952328" cy="2214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394820"/>
            <a:ext cx="2980466" cy="2245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25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สลิปสตรีม">
  <a:themeElements>
    <a:clrScheme name="สลิปสตรี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สลิปสตรี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สลิปสตรี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901</TotalTime>
  <Words>787</Words>
  <Application>Microsoft Office PowerPoint</Application>
  <PresentationFormat>นำเสนอทางหน้าจอ (4:3)</PresentationFormat>
  <Paragraphs>520</Paragraphs>
  <Slides>11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11</vt:i4>
      </vt:variant>
    </vt:vector>
  </HeadingPairs>
  <TitlesOfParts>
    <vt:vector size="12" baseType="lpstr">
      <vt:lpstr>สลิปสตรีม</vt:lpstr>
      <vt:lpstr>การประชุม war room  โรคไข้เลือดออก</vt:lpstr>
      <vt:lpstr>เรียงลำดับอัตราป่วยโรคไข้เลือดออกระดับประเทศ และเขต ข้อมูลสำนักระบาด 19/6/2561</vt:lpstr>
      <vt:lpstr>งานนำเสนอ PowerPoint</vt:lpstr>
      <vt:lpstr>อำเภอที่มีอัตราป่วยสูงสุดในช่วง4 week ย้อนหลัง(20 พ.ค.61- 19 มิ.ย.61)</vt:lpstr>
      <vt:lpstr>ตำบลที่เกิดโรค ไม่เกิน 2 หมู่ ในระหว่างสัปดาห์ที่ 17-23(29/04/2561ถึง19/06/2561)</vt:lpstr>
      <vt:lpstr>ตำบลที่เกิดโรคมากกว่า 2 หมู่ ในระหว่างสัปดาห์ที่ 17-23(29/04/2561ถึง19/06/2561)</vt:lpstr>
      <vt:lpstr>  ตำบลระบาด  Case &gt;2 หมู่ 5 ตำบล 17 หมู่บ้าน  Case &lt;2 หมู่ 54 ตำบล  </vt:lpstr>
      <vt:lpstr>ปัญหาและอุปสรรค 1 สิ่งแวดล้อม 2 ประชาชนบางส่วนไม่ให้ความร่วมมือในการควบคุมโรค 3 ค่าดัชนีลูกน้ำยุงลาย สูงเกินเป้าหมาย 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46</cp:revision>
  <cp:lastPrinted>2018-06-21T08:22:52Z</cp:lastPrinted>
  <dcterms:created xsi:type="dcterms:W3CDTF">2018-06-19T03:13:00Z</dcterms:created>
  <dcterms:modified xsi:type="dcterms:W3CDTF">2018-06-22T01:46:23Z</dcterms:modified>
</cp:coreProperties>
</file>