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324" r:id="rId3"/>
    <p:sldId id="258" r:id="rId4"/>
    <p:sldId id="259" r:id="rId5"/>
    <p:sldId id="313" r:id="rId6"/>
    <p:sldId id="312" r:id="rId7"/>
    <p:sldId id="298" r:id="rId8"/>
    <p:sldId id="323" r:id="rId9"/>
    <p:sldId id="284" r:id="rId10"/>
    <p:sldId id="325" r:id="rId11"/>
    <p:sldId id="326" r:id="rId12"/>
  </p:sldIdLst>
  <p:sldSz cx="9144000" cy="5143500" type="screen16x9"/>
  <p:notesSz cx="6797675" cy="9928225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351"/>
    <a:srgbClr val="FFFF99"/>
    <a:srgbClr val="92C33F"/>
    <a:srgbClr val="FF7C80"/>
    <a:srgbClr val="F97C6F"/>
    <a:srgbClr val="B0B949"/>
    <a:srgbClr val="F3B51F"/>
    <a:srgbClr val="E02536"/>
    <a:srgbClr val="F7645C"/>
    <a:srgbClr val="7E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316" autoAdjust="0"/>
  </p:normalViewPr>
  <p:slideViewPr>
    <p:cSldViewPr>
      <p:cViewPr>
        <p:scale>
          <a:sx n="130" d="100"/>
          <a:sy n="130" d="100"/>
        </p:scale>
        <p:origin x="-1074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3607;&#3635;&#3614;&#3618;&#3634;&#3585;&#3619;&#3603;&#3660;\forecast%2062%20dh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5;&#3623;&#3611;\&#3629;&#3633;&#3605;&#3619;&#3634;&#3611;&#3656;&#3623;&#3618;%20&#3648;&#3607;&#3637;&#3618;&#3610;%20&#3585;&#3619;&#3634;&#361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Sheet1!$A$1</c:f>
          <c:strCache>
            <c:ptCount val="1"/>
            <c:pt idx="0">
              <c:v>จำนวนผู้ป่วยด้วยโรค  ไข้เลือดออกรวม(26,27,66)  จำแนกรายเดือน   จ.พระนครศรีอยุธยา_x000d_   เปรียบเทียบข้อมูลปี  2561และ 2562  กับค่ามัธยฐาน 5 ปี ย้อนหลัง </c:v>
            </c:pt>
          </c:strCache>
        </c:strRef>
      </c:tx>
      <c:layout>
        <c:manualLayout>
          <c:xMode val="edge"/>
          <c:yMode val="edge"/>
          <c:x val="0.17260594943310076"/>
          <c:y val="2.5428199358306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3017566764280065E-2"/>
          <c:y val="0.19225839005705928"/>
          <c:w val="0.92058031953495667"/>
          <c:h val="0.727901319830070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Median2561-2562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Sheet1!$C$3:$Z$3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Jan-19</c:v>
                </c:pt>
                <c:pt idx="13">
                  <c:v>Feb-19</c:v>
                </c:pt>
                <c:pt idx="14">
                  <c:v>Mar-19</c:v>
                </c:pt>
                <c:pt idx="15">
                  <c:v>Apr-19</c:v>
                </c:pt>
                <c:pt idx="16">
                  <c:v>May-19</c:v>
                </c:pt>
                <c:pt idx="17">
                  <c:v>Jun-19</c:v>
                </c:pt>
                <c:pt idx="18">
                  <c:v>Jul-19</c:v>
                </c:pt>
                <c:pt idx="19">
                  <c:v>Aug-19</c:v>
                </c:pt>
                <c:pt idx="20">
                  <c:v>Sep-19</c:v>
                </c:pt>
                <c:pt idx="21">
                  <c:v>Oct-19</c:v>
                </c:pt>
                <c:pt idx="22">
                  <c:v>Nov-19</c:v>
                </c:pt>
                <c:pt idx="23">
                  <c:v>Dec-19</c:v>
                </c:pt>
              </c:strCache>
            </c:strRef>
          </c:cat>
          <c:val>
            <c:numRef>
              <c:f>Sheet1!$C$9:$Z$9</c:f>
              <c:numCache>
                <c:formatCode>General</c:formatCode>
                <c:ptCount val="24"/>
                <c:pt idx="0">
                  <c:v>33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24</c:v>
                </c:pt>
                <c:pt idx="5">
                  <c:v>38</c:v>
                </c:pt>
                <c:pt idx="6">
                  <c:v>73</c:v>
                </c:pt>
                <c:pt idx="7">
                  <c:v>71</c:v>
                </c:pt>
                <c:pt idx="8">
                  <c:v>75</c:v>
                </c:pt>
                <c:pt idx="9">
                  <c:v>44</c:v>
                </c:pt>
                <c:pt idx="10">
                  <c:v>40</c:v>
                </c:pt>
                <c:pt idx="11">
                  <c:v>27</c:v>
                </c:pt>
                <c:pt idx="12">
                  <c:v>29</c:v>
                </c:pt>
                <c:pt idx="13">
                  <c:v>20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58</c:v>
                </c:pt>
                <c:pt idx="18">
                  <c:v>91</c:v>
                </c:pt>
                <c:pt idx="19">
                  <c:v>71</c:v>
                </c:pt>
                <c:pt idx="20">
                  <c:v>82</c:v>
                </c:pt>
                <c:pt idx="21">
                  <c:v>44</c:v>
                </c:pt>
                <c:pt idx="22">
                  <c:v>56</c:v>
                </c:pt>
                <c:pt idx="23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2561-2562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63351"/>
              </a:solidFill>
              <a:ln w="28575">
                <a:solidFill>
                  <a:srgbClr val="FF0000"/>
                </a:solidFill>
                <a:prstDash val="solid"/>
              </a:ln>
            </c:spPr>
          </c:marker>
          <c:dPt>
            <c:idx val="10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marker>
              <c:spPr>
                <a:solidFill>
                  <a:srgbClr val="F63351"/>
                </a:solidFill>
                <a:ln w="28575">
                  <a:solidFill>
                    <a:srgbClr val="FF0000"/>
                  </a:solidFill>
                  <a:prstDash val="sysDot"/>
                </a:ln>
              </c:spPr>
            </c:marker>
            <c:bubble3D val="0"/>
            <c:spPr>
              <a:ln w="28575">
                <a:solidFill>
                  <a:srgbClr val="FF0000"/>
                </a:solidFill>
                <a:prstDash val="sysDot"/>
              </a:ln>
            </c:spPr>
          </c:dPt>
          <c:dLbls>
            <c:dLbl>
              <c:idx val="16"/>
              <c:layout>
                <c:manualLayout>
                  <c:x val="2.164227735379443E-3"/>
                  <c:y val="2.035520139312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4627643766069818E-2"/>
                  <c:y val="-3.4059427891006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5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Sheet1!$C$3:$Z$3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Jan-19</c:v>
                </c:pt>
                <c:pt idx="13">
                  <c:v>Feb-19</c:v>
                </c:pt>
                <c:pt idx="14">
                  <c:v>Mar-19</c:v>
                </c:pt>
                <c:pt idx="15">
                  <c:v>Apr-19</c:v>
                </c:pt>
                <c:pt idx="16">
                  <c:v>May-19</c:v>
                </c:pt>
                <c:pt idx="17">
                  <c:v>Jun-19</c:v>
                </c:pt>
                <c:pt idx="18">
                  <c:v>Jul-19</c:v>
                </c:pt>
                <c:pt idx="19">
                  <c:v>Aug-19</c:v>
                </c:pt>
                <c:pt idx="20">
                  <c:v>Sep-19</c:v>
                </c:pt>
                <c:pt idx="21">
                  <c:v>Oct-19</c:v>
                </c:pt>
                <c:pt idx="22">
                  <c:v>Nov-19</c:v>
                </c:pt>
                <c:pt idx="23">
                  <c:v>Dec-19</c:v>
                </c:pt>
              </c:strCache>
            </c:strRef>
          </c:cat>
          <c:val>
            <c:numRef>
              <c:f>Sheet1!$C$10:$Z$10</c:f>
              <c:numCache>
                <c:formatCode>General</c:formatCode>
                <c:ptCount val="24"/>
                <c:pt idx="0">
                  <c:v>29</c:v>
                </c:pt>
                <c:pt idx="1">
                  <c:v>24</c:v>
                </c:pt>
                <c:pt idx="2">
                  <c:v>30</c:v>
                </c:pt>
                <c:pt idx="3">
                  <c:v>21</c:v>
                </c:pt>
                <c:pt idx="4">
                  <c:v>65</c:v>
                </c:pt>
                <c:pt idx="5">
                  <c:v>177</c:v>
                </c:pt>
                <c:pt idx="6">
                  <c:v>251</c:v>
                </c:pt>
                <c:pt idx="7">
                  <c:v>206</c:v>
                </c:pt>
                <c:pt idx="8">
                  <c:v>130</c:v>
                </c:pt>
                <c:pt idx="9">
                  <c:v>116</c:v>
                </c:pt>
                <c:pt idx="10">
                  <c:v>154</c:v>
                </c:pt>
                <c:pt idx="11">
                  <c:v>95</c:v>
                </c:pt>
                <c:pt idx="12">
                  <c:v>86</c:v>
                </c:pt>
                <c:pt idx="13">
                  <c:v>52</c:v>
                </c:pt>
                <c:pt idx="14">
                  <c:v>56</c:v>
                </c:pt>
                <c:pt idx="15">
                  <c:v>41</c:v>
                </c:pt>
                <c:pt idx="16">
                  <c:v>18</c:v>
                </c:pt>
                <c:pt idx="17">
                  <c:v>42</c:v>
                </c:pt>
                <c:pt idx="18">
                  <c:v>54</c:v>
                </c:pt>
                <c:pt idx="19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596544"/>
        <c:axId val="163610624"/>
      </c:lineChart>
      <c:catAx>
        <c:axId val="163596544"/>
        <c:scaling>
          <c:orientation val="minMax"/>
        </c:scaling>
        <c:delete val="0"/>
        <c:axPos val="b"/>
        <c:numFmt formatCode="\฿#,##0;\-\฿#,##0" sourceLinked="1"/>
        <c:majorTickMark val="none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16361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610624"/>
        <c:scaling>
          <c:orientation val="minMax"/>
          <c:max val="3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5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 sz="1050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4911327408455532E-2"/>
              <c:y val="0.123389394468385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163596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436470455233382"/>
          <c:y val="0.17402280586851648"/>
          <c:w val="0.35549084464153519"/>
          <c:h val="9.776419009076375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อัตราป่วยโรคไข้เลือดออกรายอำเภอ เปรียบเทียบกับอัตราป่วยมัธยฐาน 5 ปี</a:t>
            </a:r>
          </a:p>
        </c:rich>
      </c:tx>
      <c:layout>
        <c:manualLayout>
          <c:xMode val="edge"/>
          <c:yMode val="edge"/>
          <c:x val="0.18405937731420552"/>
          <c:y val="3.991575261819443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058590853691524E-2"/>
          <c:y val="0.18630677534542253"/>
          <c:w val="0.93717427907250672"/>
          <c:h val="0.592869537955519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'dhf1'!$B$1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'dhf1'!$A$5:$A$20</c:f>
              <c:strCache>
                <c:ptCount val="16"/>
                <c:pt idx="0">
                  <c:v>ท่าเรือ</c:v>
                </c:pt>
                <c:pt idx="1">
                  <c:v>บางปะหัน</c:v>
                </c:pt>
                <c:pt idx="2">
                  <c:v>ภาชี</c:v>
                </c:pt>
                <c:pt idx="3">
                  <c:v>มหาราช</c:v>
                </c:pt>
                <c:pt idx="4">
                  <c:v>นครหลวง</c:v>
                </c:pt>
                <c:pt idx="5">
                  <c:v>พระนครศรีอยุธยา</c:v>
                </c:pt>
                <c:pt idx="6">
                  <c:v>บางไทร</c:v>
                </c:pt>
                <c:pt idx="7">
                  <c:v>ผักไห่</c:v>
                </c:pt>
                <c:pt idx="8">
                  <c:v>เสนา</c:v>
                </c:pt>
                <c:pt idx="9">
                  <c:v>อุทัย</c:v>
                </c:pt>
                <c:pt idx="10">
                  <c:v>บางปะอิน</c:v>
                </c:pt>
                <c:pt idx="11">
                  <c:v>วังน้อย</c:v>
                </c:pt>
                <c:pt idx="12">
                  <c:v>บางบาล</c:v>
                </c:pt>
                <c:pt idx="13">
                  <c:v>ลาดบัวหลวง</c:v>
                </c:pt>
                <c:pt idx="14">
                  <c:v>บางซ้าย</c:v>
                </c:pt>
                <c:pt idx="15">
                  <c:v>บ้านแพรก</c:v>
                </c:pt>
              </c:strCache>
            </c:strRef>
          </c:cat>
          <c:val>
            <c:numRef>
              <c:f>'dhf1'!$B$5:$B$20</c:f>
              <c:numCache>
                <c:formatCode>0.00</c:formatCode>
                <c:ptCount val="16"/>
                <c:pt idx="0">
                  <c:v>84.127284581571914</c:v>
                </c:pt>
                <c:pt idx="1">
                  <c:v>38.179779034528835</c:v>
                </c:pt>
                <c:pt idx="2">
                  <c:v>83.617418151411854</c:v>
                </c:pt>
                <c:pt idx="3">
                  <c:v>96.9891203508476</c:v>
                </c:pt>
                <c:pt idx="4">
                  <c:v>114.94882040615249</c:v>
                </c:pt>
                <c:pt idx="5">
                  <c:v>107.0800476541669</c:v>
                </c:pt>
                <c:pt idx="6">
                  <c:v>41.742324630058647</c:v>
                </c:pt>
                <c:pt idx="7">
                  <c:v>160.32543670734626</c:v>
                </c:pt>
                <c:pt idx="8">
                  <c:v>34.337070600002988</c:v>
                </c:pt>
                <c:pt idx="9">
                  <c:v>102.6167265264238</c:v>
                </c:pt>
                <c:pt idx="10">
                  <c:v>78.19652120842234</c:v>
                </c:pt>
                <c:pt idx="11">
                  <c:v>84.141412748113709</c:v>
                </c:pt>
                <c:pt idx="12">
                  <c:v>89.842051876539628</c:v>
                </c:pt>
                <c:pt idx="13">
                  <c:v>28.120765907405985</c:v>
                </c:pt>
                <c:pt idx="14">
                  <c:v>15.420200462606013</c:v>
                </c:pt>
                <c:pt idx="15">
                  <c:v>10.933741526350317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7-4283-BB01-972B32AFCCEE}"/>
            </c:ext>
          </c:extLst>
        </c:ser>
        <c:ser>
          <c:idx val="1"/>
          <c:order val="1"/>
          <c:tx>
            <c:strRef>
              <c:f>'dhf1'!$C$1</c:f>
              <c:strCache>
                <c:ptCount val="1"/>
                <c:pt idx="0">
                  <c:v>อัตราป่วย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solidFill>
                <a:srgbClr val="FFFF99"/>
              </a:solidFill>
            </c:spPr>
            <c:txPr>
              <a:bodyPr/>
              <a:lstStyle/>
              <a:p>
                <a:pPr>
                  <a:defRPr sz="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'dhf1'!$A$5:$A$20</c:f>
              <c:strCache>
                <c:ptCount val="16"/>
                <c:pt idx="0">
                  <c:v>ท่าเรือ</c:v>
                </c:pt>
                <c:pt idx="1">
                  <c:v>บางปะหัน</c:v>
                </c:pt>
                <c:pt idx="2">
                  <c:v>ภาชี</c:v>
                </c:pt>
                <c:pt idx="3">
                  <c:v>มหาราช</c:v>
                </c:pt>
                <c:pt idx="4">
                  <c:v>นครหลวง</c:v>
                </c:pt>
                <c:pt idx="5">
                  <c:v>พระนครศรีอยุธยา</c:v>
                </c:pt>
                <c:pt idx="6">
                  <c:v>บางไทร</c:v>
                </c:pt>
                <c:pt idx="7">
                  <c:v>ผักไห่</c:v>
                </c:pt>
                <c:pt idx="8">
                  <c:v>เสนา</c:v>
                </c:pt>
                <c:pt idx="9">
                  <c:v>อุทัย</c:v>
                </c:pt>
                <c:pt idx="10">
                  <c:v>บางปะอิน</c:v>
                </c:pt>
                <c:pt idx="11">
                  <c:v>วังน้อย</c:v>
                </c:pt>
                <c:pt idx="12">
                  <c:v>บางบาล</c:v>
                </c:pt>
                <c:pt idx="13">
                  <c:v>ลาดบัวหลวง</c:v>
                </c:pt>
                <c:pt idx="14">
                  <c:v>บางซ้าย</c:v>
                </c:pt>
                <c:pt idx="15">
                  <c:v>บ้านแพรก</c:v>
                </c:pt>
              </c:strCache>
            </c:strRef>
          </c:cat>
          <c:val>
            <c:numRef>
              <c:f>'dhf1'!$C$5:$C$20</c:f>
              <c:numCache>
                <c:formatCode>0.00</c:formatCode>
                <c:ptCount val="16"/>
                <c:pt idx="0">
                  <c:v>125.65</c:v>
                </c:pt>
                <c:pt idx="1">
                  <c:v>62.02</c:v>
                </c:pt>
                <c:pt idx="2">
                  <c:v>25.74</c:v>
                </c:pt>
                <c:pt idx="3">
                  <c:v>114.78</c:v>
                </c:pt>
                <c:pt idx="4">
                  <c:v>32.65</c:v>
                </c:pt>
                <c:pt idx="5">
                  <c:v>58.22</c:v>
                </c:pt>
                <c:pt idx="6">
                  <c:v>31.3</c:v>
                </c:pt>
                <c:pt idx="7">
                  <c:v>95.21</c:v>
                </c:pt>
                <c:pt idx="8">
                  <c:v>44.94</c:v>
                </c:pt>
                <c:pt idx="9">
                  <c:v>23.17</c:v>
                </c:pt>
                <c:pt idx="10">
                  <c:v>16.52</c:v>
                </c:pt>
                <c:pt idx="11">
                  <c:v>20.22</c:v>
                </c:pt>
                <c:pt idx="12">
                  <c:v>31.98</c:v>
                </c:pt>
                <c:pt idx="13">
                  <c:v>7.62</c:v>
                </c:pt>
                <c:pt idx="14">
                  <c:v>15.48</c:v>
                </c:pt>
                <c:pt idx="15">
                  <c:v>11.02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27-4283-BB01-972B32AFCCEE}"/>
            </c:ext>
          </c:extLst>
        </c:ser>
        <c:ser>
          <c:idx val="2"/>
          <c:order val="2"/>
          <c:tx>
            <c:strRef>
              <c:f>'dhf1'!$D$1</c:f>
              <c:strCache>
                <c:ptCount val="1"/>
                <c:pt idx="0">
                  <c:v>ก.ค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7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'dhf1'!$A$5:$A$20</c:f>
              <c:strCache>
                <c:ptCount val="16"/>
                <c:pt idx="0">
                  <c:v>ท่าเรือ</c:v>
                </c:pt>
                <c:pt idx="1">
                  <c:v>บางปะหัน</c:v>
                </c:pt>
                <c:pt idx="2">
                  <c:v>ภาชี</c:v>
                </c:pt>
                <c:pt idx="3">
                  <c:v>มหาราช</c:v>
                </c:pt>
                <c:pt idx="4">
                  <c:v>นครหลวง</c:v>
                </c:pt>
                <c:pt idx="5">
                  <c:v>พระนครศรีอยุธยา</c:v>
                </c:pt>
                <c:pt idx="6">
                  <c:v>บางไทร</c:v>
                </c:pt>
                <c:pt idx="7">
                  <c:v>ผักไห่</c:v>
                </c:pt>
                <c:pt idx="8">
                  <c:v>เสนา</c:v>
                </c:pt>
                <c:pt idx="9">
                  <c:v>อุทัย</c:v>
                </c:pt>
                <c:pt idx="10">
                  <c:v>บางปะอิน</c:v>
                </c:pt>
                <c:pt idx="11">
                  <c:v>วังน้อย</c:v>
                </c:pt>
                <c:pt idx="12">
                  <c:v>บางบาล</c:v>
                </c:pt>
                <c:pt idx="13">
                  <c:v>ลาดบัวหลวง</c:v>
                </c:pt>
                <c:pt idx="14">
                  <c:v>บางซ้าย</c:v>
                </c:pt>
                <c:pt idx="15">
                  <c:v>บ้านแพรก</c:v>
                </c:pt>
              </c:strCache>
            </c:strRef>
          </c:cat>
          <c:val>
            <c:numRef>
              <c:f>'dhf1'!$D$5:$D$20</c:f>
              <c:numCache>
                <c:formatCode>0.00;[Red]0.00</c:formatCode>
                <c:ptCount val="16"/>
                <c:pt idx="0">
                  <c:v>29.82</c:v>
                </c:pt>
                <c:pt idx="1">
                  <c:v>14.31</c:v>
                </c:pt>
                <c:pt idx="2">
                  <c:v>12.87</c:v>
                </c:pt>
                <c:pt idx="3">
                  <c:v>8.5</c:v>
                </c:pt>
                <c:pt idx="4">
                  <c:v>8.16</c:v>
                </c:pt>
                <c:pt idx="5">
                  <c:v>7.1</c:v>
                </c:pt>
                <c:pt idx="6">
                  <c:v>6.26</c:v>
                </c:pt>
                <c:pt idx="7">
                  <c:v>4.88</c:v>
                </c:pt>
                <c:pt idx="8">
                  <c:v>4.49</c:v>
                </c:pt>
                <c:pt idx="9">
                  <c:v>3.86</c:v>
                </c:pt>
                <c:pt idx="10">
                  <c:v>2.75</c:v>
                </c:pt>
                <c:pt idx="11">
                  <c:v>2.7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0839424"/>
        <c:axId val="210840960"/>
        <c:axId val="0"/>
      </c:bar3DChart>
      <c:catAx>
        <c:axId val="2108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th-TH"/>
          </a:p>
        </c:txPr>
        <c:crossAx val="210840960"/>
        <c:crosses val="autoZero"/>
        <c:auto val="1"/>
        <c:lblAlgn val="ctr"/>
        <c:lblOffset val="100"/>
        <c:noMultiLvlLbl val="0"/>
      </c:catAx>
      <c:valAx>
        <c:axId val="21084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083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375298048077743"/>
          <c:y val="7.2951930983463642E-2"/>
          <c:w val="0.22407021501284932"/>
          <c:h val="7.883832587990466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0.51207</cdr:x>
      <cdr:y>0.19535</cdr:y>
    </cdr:from>
    <cdr:to>
      <cdr:x>0.5125</cdr:x>
      <cdr:y>0.92083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2949859" y="613241"/>
          <a:ext cx="2469" cy="2277422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0.08804</cdr:x>
      <cdr:y>0.3014</cdr:y>
    </cdr:from>
    <cdr:to>
      <cdr:x>0.20621</cdr:x>
      <cdr:y>0.39945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482857" y="946142"/>
          <a:ext cx="648054" cy="30779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 smtClean="0"/>
            <a:t>2561</a:t>
          </a:r>
          <a:endParaRPr lang="th-TH" sz="1400" b="1" dirty="0"/>
        </a:p>
      </cdr:txBody>
    </cdr:sp>
  </cdr:relSizeAnchor>
  <cdr:relSizeAnchor xmlns:cdr="http://schemas.openxmlformats.org/drawingml/2006/chartDrawing">
    <cdr:from>
      <cdr:x>0.84032</cdr:x>
      <cdr:y>0.28086</cdr:y>
    </cdr:from>
    <cdr:to>
      <cdr:x>0.95849</cdr:x>
      <cdr:y>0.3789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4608512" y="881659"/>
          <a:ext cx="648072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 smtClean="0"/>
            <a:t>2562</a:t>
          </a:r>
          <a:endParaRPr lang="th-TH" sz="1400" b="1" dirty="0"/>
        </a:p>
      </cdr:txBody>
    </cdr:sp>
  </cdr:relSizeAnchor>
  <cdr:relSizeAnchor xmlns:cdr="http://schemas.openxmlformats.org/drawingml/2006/chartDrawing">
    <cdr:from>
      <cdr:x>0.05</cdr:x>
      <cdr:y>0.72293</cdr:y>
    </cdr:from>
    <cdr:to>
      <cdr:x>0.09815</cdr:x>
      <cdr:y>0.83762</cdr:y>
    </cdr:to>
    <cdr:grpSp>
      <cdr:nvGrpSpPr>
        <cdr:cNvPr id="13" name="กลุ่ม 12"/>
        <cdr:cNvGrpSpPr/>
      </cdr:nvGrpSpPr>
      <cdr:grpSpPr>
        <a:xfrm xmlns:a="http://schemas.openxmlformats.org/drawingml/2006/main">
          <a:off x="293407" y="2426080"/>
          <a:ext cx="282551" cy="384888"/>
          <a:chOff x="288032" y="2269425"/>
          <a:chExt cx="277389" cy="360040"/>
        </a:xfrm>
      </cdr:grpSpPr>
      <cdr:sp macro="" textlink="">
        <cdr:nvSpPr>
          <cdr:cNvPr id="8" name="รูปเจ็ดเหลี่ยม 7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10" name="ตัวเชื่อมต่อตรง 9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</cdr:x>
      <cdr:y>0.63493</cdr:y>
    </cdr:from>
    <cdr:to>
      <cdr:x>0.24815</cdr:x>
      <cdr:y>0.74962</cdr:y>
    </cdr:to>
    <cdr:grpSp>
      <cdr:nvGrpSpPr>
        <cdr:cNvPr id="19" name="กลุ่ม 18"/>
        <cdr:cNvGrpSpPr/>
      </cdr:nvGrpSpPr>
      <cdr:grpSpPr>
        <a:xfrm xmlns:a="http://schemas.openxmlformats.org/drawingml/2006/main">
          <a:off x="1173629" y="2130761"/>
          <a:ext cx="282551" cy="384888"/>
          <a:chOff x="288032" y="2269425"/>
          <a:chExt cx="277389" cy="360040"/>
        </a:xfrm>
      </cdr:grpSpPr>
      <cdr:sp macro="" textlink="">
        <cdr:nvSpPr>
          <cdr:cNvPr id="20" name="รูปเจ็ดเหลี่ยม 19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1" name="ตัวเชื่อมต่อตรง 20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0.24089</cdr:x>
      <cdr:y>0.35592</cdr:y>
    </cdr:from>
    <cdr:to>
      <cdr:x>0.28904</cdr:x>
      <cdr:y>0.47061</cdr:y>
    </cdr:to>
    <cdr:grpSp>
      <cdr:nvGrpSpPr>
        <cdr:cNvPr id="22" name="กลุ่ม 21"/>
        <cdr:cNvGrpSpPr/>
      </cdr:nvGrpSpPr>
      <cdr:grpSpPr>
        <a:xfrm xmlns:a="http://schemas.openxmlformats.org/drawingml/2006/main">
          <a:off x="1413577" y="1194432"/>
          <a:ext cx="282551" cy="384888"/>
          <a:chOff x="288032" y="2269425"/>
          <a:chExt cx="277389" cy="360040"/>
        </a:xfrm>
      </cdr:grpSpPr>
      <cdr:sp macro="" textlink="">
        <cdr:nvSpPr>
          <cdr:cNvPr id="23" name="รูปเจ็ดเหลี่ยม 22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4" name="ตัวเชื่อมต่อตรง 23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0.275</cdr:x>
      <cdr:y>0.19535</cdr:y>
    </cdr:from>
    <cdr:to>
      <cdr:x>0.32315</cdr:x>
      <cdr:y>0.31004</cdr:y>
    </cdr:to>
    <cdr:grpSp>
      <cdr:nvGrpSpPr>
        <cdr:cNvPr id="25" name="กลุ่ม 24"/>
        <cdr:cNvGrpSpPr/>
      </cdr:nvGrpSpPr>
      <cdr:grpSpPr>
        <a:xfrm xmlns:a="http://schemas.openxmlformats.org/drawingml/2006/main">
          <a:off x="1613740" y="655575"/>
          <a:ext cx="282551" cy="384888"/>
          <a:chOff x="288032" y="2269425"/>
          <a:chExt cx="277389" cy="360040"/>
        </a:xfrm>
      </cdr:grpSpPr>
      <cdr:sp macro="" textlink="">
        <cdr:nvSpPr>
          <cdr:cNvPr id="26" name="รูปเจ็ดเหลี่ยม 25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7" name="ตัวเชื่อมต่อตรง 26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0.35302</cdr:x>
      <cdr:y>0.47061</cdr:y>
    </cdr:from>
    <cdr:to>
      <cdr:x>0.40118</cdr:x>
      <cdr:y>0.5853</cdr:y>
    </cdr:to>
    <cdr:grpSp>
      <cdr:nvGrpSpPr>
        <cdr:cNvPr id="28" name="กลุ่ม 27"/>
        <cdr:cNvGrpSpPr/>
      </cdr:nvGrpSpPr>
      <cdr:grpSpPr>
        <a:xfrm xmlns:a="http://schemas.openxmlformats.org/drawingml/2006/main">
          <a:off x="2071572" y="1579320"/>
          <a:ext cx="282610" cy="384888"/>
          <a:chOff x="288032" y="2269425"/>
          <a:chExt cx="277389" cy="360040"/>
        </a:xfrm>
      </cdr:grpSpPr>
      <cdr:sp macro="" textlink="">
        <cdr:nvSpPr>
          <cdr:cNvPr id="29" name="รูปเจ็ดเหลี่ยม 28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0" name="ตัวเชื่อมต่อตรง 29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0.4375</cdr:x>
      <cdr:y>0.4018</cdr:y>
    </cdr:from>
    <cdr:to>
      <cdr:x>0.48565</cdr:x>
      <cdr:y>0.51649</cdr:y>
    </cdr:to>
    <cdr:grpSp>
      <cdr:nvGrpSpPr>
        <cdr:cNvPr id="31" name="กลุ่ม 30"/>
        <cdr:cNvGrpSpPr/>
      </cdr:nvGrpSpPr>
      <cdr:grpSpPr>
        <a:xfrm xmlns:a="http://schemas.openxmlformats.org/drawingml/2006/main">
          <a:off x="2567313" y="1348400"/>
          <a:ext cx="282551" cy="384888"/>
          <a:chOff x="288032" y="2269425"/>
          <a:chExt cx="277389" cy="360040"/>
        </a:xfrm>
      </cdr:grpSpPr>
      <cdr:sp macro="" textlink="">
        <cdr:nvSpPr>
          <cdr:cNvPr id="32" name="รูปเจ็ดเหลี่ยม 31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3" name="ตัวเชื่อมต่อตรง 32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0.54013</cdr:x>
      <cdr:y>0.63998</cdr:y>
    </cdr:from>
    <cdr:to>
      <cdr:x>0.58828</cdr:x>
      <cdr:y>0.75467</cdr:y>
    </cdr:to>
    <cdr:grpSp>
      <cdr:nvGrpSpPr>
        <cdr:cNvPr id="34" name="กลุ่ม 33"/>
        <cdr:cNvGrpSpPr/>
      </cdr:nvGrpSpPr>
      <cdr:grpSpPr>
        <a:xfrm xmlns:a="http://schemas.openxmlformats.org/drawingml/2006/main">
          <a:off x="3169561" y="2147708"/>
          <a:ext cx="282551" cy="384888"/>
          <a:chOff x="288032" y="2269425"/>
          <a:chExt cx="277389" cy="360040"/>
        </a:xfrm>
      </cdr:grpSpPr>
      <cdr:sp macro="" textlink="">
        <cdr:nvSpPr>
          <cdr:cNvPr id="35" name="รูปเจ็ดเหลี่ยม 34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6" name="ตัวเชื่อมต่อตรง 35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0.57984</cdr:x>
      <cdr:y>0.63493</cdr:y>
    </cdr:from>
    <cdr:to>
      <cdr:x>0.62799</cdr:x>
      <cdr:y>0.74962</cdr:y>
    </cdr:to>
    <cdr:grpSp>
      <cdr:nvGrpSpPr>
        <cdr:cNvPr id="37" name="กลุ่ม 36"/>
        <cdr:cNvGrpSpPr/>
      </cdr:nvGrpSpPr>
      <cdr:grpSpPr>
        <a:xfrm xmlns:a="http://schemas.openxmlformats.org/drawingml/2006/main">
          <a:off x="3402585" y="2130761"/>
          <a:ext cx="282551" cy="384888"/>
          <a:chOff x="288032" y="2269425"/>
          <a:chExt cx="277389" cy="360040"/>
        </a:xfrm>
      </cdr:grpSpPr>
      <cdr:sp macro="" textlink="">
        <cdr:nvSpPr>
          <cdr:cNvPr id="38" name="รูปเจ็ดเหลี่ยม 37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9" name="ตัวเชื่อมต่อตรง 38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C4F7-7DD9-448E-BBD4-74D74D51873D}" type="datetimeFigureOut">
              <a:rPr lang="th-TH" smtClean="0"/>
              <a:t>19/08/62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8FCA3-3827-4B1B-A088-E343553ECE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959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4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4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1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40" y="3291831"/>
            <a:ext cx="5585291" cy="1730064"/>
          </a:xfrm>
          <a:prstGeom prst="rect">
            <a:avLst/>
          </a:prstGeom>
        </p:spPr>
      </p:pic>
      <p:pic>
        <p:nvPicPr>
          <p:cNvPr id="8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7695"/>
            <a:ext cx="6781800" cy="1915231"/>
          </a:xfrm>
          <a:prstGeom prst="rect">
            <a:avLst/>
          </a:prstGeom>
        </p:spPr>
      </p:pic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88" y="1201856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326" y="2428959"/>
            <a:ext cx="814171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600" b="1" dirty="0"/>
              <a:t>วาระที่ 1   ประธานแจ้งให้ทราบ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01817" y="147788"/>
            <a:ext cx="6888998" cy="203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การประชุม  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WAR  ROOM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โรคติดต่อและโรคไข้เลือดออก 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ในวันที่ 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­­20  สิงหาคม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2562 เวลา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08.30-12.00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น.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สำนักงานสาธารณสุขจังหวัดพระนครศรีอยุธยา</a:t>
            </a:r>
            <a:endParaRPr lang="th-TH" sz="3200" b="1" dirty="0">
              <a:solidFill>
                <a:schemeClr val="tx1"/>
              </a:solidFill>
            </a:endParaRPr>
          </a:p>
          <a:p>
            <a:pPr algn="ctr"/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8" y="218427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9417" y="739809"/>
            <a:ext cx="5409556" cy="830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4800" b="1" dirty="0">
                <a:solidFill>
                  <a:prstClr val="black"/>
                </a:solidFill>
              </a:rPr>
              <a:t>วาระที่ </a:t>
            </a:r>
            <a:r>
              <a:rPr lang="th-TH" sz="4800" b="1" dirty="0" smtClean="0">
                <a:solidFill>
                  <a:prstClr val="black"/>
                </a:solidFill>
              </a:rPr>
              <a:t>อื่นๆ</a:t>
            </a:r>
            <a:endParaRPr lang="th-TH" sz="4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1844649" y="1891888"/>
            <a:ext cx="5344324" cy="197600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4000" b="1" dirty="0" smtClean="0">
                <a:solidFill>
                  <a:prstClr val="black"/>
                </a:solidFill>
              </a:rPr>
              <a:t>การติดตามเฝ้าระวังโรคในผู้แสวงบุญชาวไทยมุสลิมที่เดินทาง</a:t>
            </a:r>
            <a:r>
              <a:rPr lang="th-TH" sz="4000" b="1" smtClean="0">
                <a:solidFill>
                  <a:prstClr val="black"/>
                </a:solidFill>
              </a:rPr>
              <a:t>กลับจาก</a:t>
            </a:r>
          </a:p>
          <a:p>
            <a:pPr algn="ctr"/>
            <a:r>
              <a:rPr lang="th-TH" sz="4000" b="1" smtClean="0">
                <a:solidFill>
                  <a:prstClr val="black"/>
                </a:solidFill>
              </a:rPr>
              <a:t>พิธี</a:t>
            </a:r>
            <a:r>
              <a:rPr lang="th-TH" sz="4000" b="1" dirty="0" err="1" smtClean="0">
                <a:solidFill>
                  <a:prstClr val="black"/>
                </a:solidFill>
              </a:rPr>
              <a:t>ฮัจย์</a:t>
            </a:r>
            <a:r>
              <a:rPr lang="th-TH" sz="4000" b="1" dirty="0" smtClean="0">
                <a:solidFill>
                  <a:prstClr val="black"/>
                </a:solidFill>
              </a:rPr>
              <a:t> ปี 2562</a:t>
            </a:r>
            <a:endParaRPr lang="th-TH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139950" y="273551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93548" y="586520"/>
            <a:ext cx="80104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4"/>
          <a:stretch/>
        </p:blipFill>
        <p:spPr>
          <a:xfrm>
            <a:off x="251520" y="250742"/>
            <a:ext cx="3456384" cy="471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"/>
          <a:stretch/>
        </p:blipFill>
        <p:spPr>
          <a:xfrm rot="5400000">
            <a:off x="4592278" y="41794"/>
            <a:ext cx="3542411" cy="487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5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8" y="218427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408" y="92697"/>
            <a:ext cx="6433397" cy="646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</a:rPr>
              <a:t>วาระที่ </a:t>
            </a:r>
            <a:r>
              <a:rPr lang="th-TH" b="1" dirty="0" smtClean="0">
                <a:solidFill>
                  <a:prstClr val="black"/>
                </a:solidFill>
              </a:rPr>
              <a:t>2 สรุปการประชุม </a:t>
            </a:r>
            <a:r>
              <a:rPr lang="en-US" b="1" dirty="0" smtClean="0">
                <a:solidFill>
                  <a:prstClr val="black"/>
                </a:solidFill>
              </a:rPr>
              <a:t>WARROOM</a:t>
            </a:r>
          </a:p>
          <a:p>
            <a:pPr algn="ctr"/>
            <a:r>
              <a:rPr lang="th-TH" b="1" dirty="0" smtClean="0">
                <a:solidFill>
                  <a:prstClr val="black"/>
                </a:solidFill>
              </a:rPr>
              <a:t>โรคติดต่อและไข้เลือดออก เดือนกรกฎาคม 2562</a:t>
            </a:r>
            <a:endParaRPr lang="th-TH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01164"/>
            <a:ext cx="2921833" cy="422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8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358" y="232361"/>
            <a:ext cx="81417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600" b="1" dirty="0">
                <a:solidFill>
                  <a:prstClr val="black"/>
                </a:solidFill>
              </a:rPr>
              <a:t>วาระที่ </a:t>
            </a:r>
            <a:r>
              <a:rPr lang="th-TH" sz="3600" b="1" dirty="0" smtClean="0">
                <a:solidFill>
                  <a:prstClr val="black"/>
                </a:solidFill>
              </a:rPr>
              <a:t>3 </a:t>
            </a:r>
            <a:r>
              <a:rPr lang="th-TH" sz="3600" b="1" dirty="0">
                <a:solidFill>
                  <a:prstClr val="black"/>
                </a:solidFill>
              </a:rPr>
              <a:t>สถานการณ์โรคไข้เลือดออก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01155"/>
              </p:ext>
            </p:extLst>
          </p:nvPr>
        </p:nvGraphicFramePr>
        <p:xfrm>
          <a:off x="107505" y="1059583"/>
          <a:ext cx="3024335" cy="2654945"/>
        </p:xfrm>
        <a:graphic>
          <a:graphicData uri="http://schemas.openxmlformats.org/drawingml/2006/table">
            <a:tbl>
              <a:tblPr/>
              <a:tblGrid>
                <a:gridCol w="342137"/>
                <a:gridCol w="367856"/>
                <a:gridCol w="730166"/>
                <a:gridCol w="476765"/>
                <a:gridCol w="476306"/>
                <a:gridCol w="261968"/>
                <a:gridCol w="369137"/>
              </a:tblGrid>
              <a:tr h="54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ลำดับ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เขต ๔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(อัตราป่วย)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ลำดับ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ประเทศ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(อัตราป่วย)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จังหวัด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รวมป่วย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(ราย)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อัตราป่วย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ต่อแสน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รวมตาย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(ราย)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อัตราตาย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ต่อแสน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๑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๗๒๖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๙๕.๘๗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๒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๔๔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๑๙๙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๗๖.๘๘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cs typeface="TH SarabunPSK"/>
                        </a:rPr>
                        <a:t>๓</a:t>
                      </a:r>
                      <a:endParaRPr lang="en-US" sz="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๑๔๗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๖๙.๘๙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0" dirty="0">
                          <a:effectLst/>
                          <a:latin typeface="Cordia New"/>
                          <a:cs typeface="TH SarabunPSK"/>
                        </a:rPr>
                        <a:t>๔</a:t>
                      </a:r>
                      <a:endParaRPr lang="en-US" sz="500" b="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๑๗๔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๖๑.๗๕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0" dirty="0">
                          <a:effectLst/>
                          <a:latin typeface="Cordia New"/>
                          <a:cs typeface="TH SarabunPSK"/>
                        </a:rPr>
                        <a:t>๕</a:t>
                      </a:r>
                      <a:endParaRPr lang="en-US" sz="500" b="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๓๑๙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๔๙.๗๖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cs typeface="TH SarabunPSK"/>
                        </a:rPr>
                        <a:t>๖</a:t>
                      </a:r>
                      <a:endParaRPr lang="en-US" sz="5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effectLst/>
                          <a:latin typeface="TH SarabunPSK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๓๖๑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๔๔.๔๕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๐.๒๕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๗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๕๓๕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๔๓.๘๒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๘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๗๕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๓๑๙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๒๘.๔๘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Angsana New"/>
                        </a:rPr>
                        <a:t> 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effectLst/>
                          <a:latin typeface="TH SarabunPSK"/>
                        </a:rPr>
                        <a:t>รวมเขต 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๒,๗๘๐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๕๒.๔๓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03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Angsana New"/>
                        </a:rPr>
                        <a:t> 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effectLst/>
                          <a:latin typeface="TH SarabunPSK"/>
                        </a:rPr>
                        <a:t>รวมทั้งประเทศ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๖๙,๐๕๕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๑๐๔.๕๓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๗๕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๐.๑๑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5" y="4515966"/>
            <a:ext cx="2599059" cy="338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386" tIns="45692" rIns="91386" bIns="45692" rtlCol="0">
            <a:spAutoFit/>
          </a:bodyPr>
          <a:lstStyle/>
          <a:p>
            <a:pPr algn="ctr" defTabSz="913865">
              <a:defRPr/>
            </a:pPr>
            <a:r>
              <a:rPr lang="th-TH" sz="1600" b="1" kern="0" dirty="0">
                <a:solidFill>
                  <a:srgbClr val="444D26">
                    <a:lumMod val="50000"/>
                  </a:srgbClr>
                </a:solidFill>
              </a:rPr>
              <a:t>ข้อมูลวันที่ </a:t>
            </a:r>
            <a:r>
              <a:rPr lang="th-TH" sz="1600" b="1" kern="0" dirty="0" smtClean="0">
                <a:solidFill>
                  <a:srgbClr val="444D26">
                    <a:lumMod val="50000"/>
                  </a:srgbClr>
                </a:solidFill>
              </a:rPr>
              <a:t>13-</a:t>
            </a:r>
            <a:r>
              <a:rPr lang="th-TH" sz="1600" b="1" kern="0" dirty="0" err="1" smtClean="0">
                <a:solidFill>
                  <a:srgbClr val="444D26">
                    <a:lumMod val="50000"/>
                  </a:srgbClr>
                </a:solidFill>
              </a:rPr>
              <a:t>ส.ค</a:t>
            </a:r>
            <a:r>
              <a:rPr lang="th-TH" sz="1600" b="1" kern="0" dirty="0" smtClean="0">
                <a:solidFill>
                  <a:srgbClr val="444D26">
                    <a:lumMod val="50000"/>
                  </a:srgbClr>
                </a:solidFill>
              </a:rPr>
              <a:t>-62 </a:t>
            </a:r>
            <a:r>
              <a:rPr lang="en-US" sz="1600" b="1" kern="0" dirty="0" smtClean="0">
                <a:solidFill>
                  <a:srgbClr val="444D26">
                    <a:lumMod val="50000"/>
                  </a:srgbClr>
                </a:solidFill>
              </a:rPr>
              <a:t>  </a:t>
            </a:r>
            <a:r>
              <a:rPr lang="en-US" sz="1200" b="1" kern="0" dirty="0">
                <a:solidFill>
                  <a:srgbClr val="444D26">
                    <a:lumMod val="50000"/>
                  </a:srgbClr>
                </a:solidFill>
              </a:rPr>
              <a:t>R506</a:t>
            </a:r>
            <a:endParaRPr lang="th-TH" sz="1200" b="1" kern="0" dirty="0">
              <a:solidFill>
                <a:srgbClr val="444D26">
                  <a:lumMod val="50000"/>
                </a:srgbClr>
              </a:solidFill>
            </a:endParaRPr>
          </a:p>
        </p:txBody>
      </p:sp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938751" y="62753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115616" y="3784006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101852" y="89334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375656" y="4450313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8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79512" y="354455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309972"/>
              </p:ext>
            </p:extLst>
          </p:nvPr>
        </p:nvGraphicFramePr>
        <p:xfrm>
          <a:off x="3275856" y="1094413"/>
          <a:ext cx="5868144" cy="335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94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88" y="1529434"/>
            <a:ext cx="6781800" cy="1915231"/>
          </a:xfrm>
          <a:prstGeom prst="rect">
            <a:avLst/>
          </a:prstGeom>
        </p:spPr>
      </p:pic>
      <p:sp>
        <p:nvSpPr>
          <p:cNvPr id="16" name="กล่องข้อความ 17">
            <a:extLst>
              <a:ext uri="{FF2B5EF4-FFF2-40B4-BE49-F238E27FC236}">
                <a16:creationId xmlns="" xmlns:a16="http://schemas.microsoft.com/office/drawing/2014/main" id="{5A72FE7B-22F2-42C1-8BCF-CD6AC6AACD2F}"/>
              </a:ext>
            </a:extLst>
          </p:cNvPr>
          <p:cNvSpPr txBox="1"/>
          <p:nvPr/>
        </p:nvSpPr>
        <p:spPr>
          <a:xfrm>
            <a:off x="3023758" y="1719704"/>
            <a:ext cx="3029353" cy="7502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ตำบลสีแดง         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ตำบลสีเหลือง        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ตำบลสีเขียว        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4797" y="91945"/>
            <a:ext cx="326457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</a:rPr>
              <a:t>วาระที่ </a:t>
            </a:r>
            <a:r>
              <a:rPr lang="th-TH" sz="2000" b="1" dirty="0" smtClean="0">
                <a:solidFill>
                  <a:prstClr val="black"/>
                </a:solidFill>
              </a:rPr>
              <a:t>3 </a:t>
            </a:r>
            <a:r>
              <a:rPr lang="th-TH" sz="2000" b="1" dirty="0">
                <a:solidFill>
                  <a:prstClr val="black"/>
                </a:solidFill>
              </a:rPr>
              <a:t>สถานการณ์โรคไข้เลือดออก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57983"/>
              </p:ext>
            </p:extLst>
          </p:nvPr>
        </p:nvGraphicFramePr>
        <p:xfrm>
          <a:off x="6300193" y="290935"/>
          <a:ext cx="2603878" cy="2112905"/>
        </p:xfrm>
        <a:graphic>
          <a:graphicData uri="http://schemas.openxmlformats.org/drawingml/2006/table">
            <a:tbl>
              <a:tblPr/>
              <a:tblGrid>
                <a:gridCol w="585989"/>
                <a:gridCol w="909128"/>
                <a:gridCol w="1108761"/>
              </a:tblGrid>
              <a:tr h="270929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ตำบล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พื้นที่สีแดง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พระนครศรี</a:t>
                      </a:r>
                    </a:p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อยุธยา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ประตูชัย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</a:tr>
              <a:tr h="255984">
                <a:tc rowSpan="5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พื้นที่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สีเหลือง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ศาลาลอย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บางไทร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บางไทร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บางปะหัน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หันสัง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b"/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ผักไห่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อมฤต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b"/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วังน้อย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ลำตาเสา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2" name="กลุ่ม 21"/>
          <p:cNvGrpSpPr/>
          <p:nvPr/>
        </p:nvGrpSpPr>
        <p:grpSpPr>
          <a:xfrm>
            <a:off x="3023757" y="719852"/>
            <a:ext cx="3029353" cy="912683"/>
            <a:chOff x="405312" y="276753"/>
            <a:chExt cx="8136904" cy="1216912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405312" y="276753"/>
              <a:ext cx="8136904" cy="1216912"/>
              <a:chOff x="467544" y="237773"/>
              <a:chExt cx="8136904" cy="121691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67544" y="237773"/>
                <a:ext cx="8136904" cy="1216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0897" tIns="40448" rIns="80897" bIns="40448" rtlCol="0">
                <a:spAutoFit/>
              </a:bodyPr>
              <a:lstStyle/>
              <a:p>
                <a:pPr algn="ctr" defTabSz="913865">
                  <a:defRPr/>
                </a:pP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ตำบลพื้นที่ระบาดและพื้นที่เสี่ยง</a:t>
                </a:r>
                <a:r>
                  <a:rPr lang="en-US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เปรียบเทียบ</a:t>
                </a:r>
                <a:r>
                  <a:rPr lang="en-US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สัปดาห์ที่  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28-31</a:t>
                </a:r>
                <a:endParaRPr lang="th-TH" sz="1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วันที่ 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14 </a:t>
                </a:r>
                <a:r>
                  <a:rPr lang="th-TH" sz="1000" b="1" kern="0" dirty="0" err="1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ก.ค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2562 – 1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0 </a:t>
                </a:r>
                <a:r>
                  <a:rPr lang="th-TH" sz="1000" b="1" kern="0" dirty="0" err="1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ส</a:t>
                </a:r>
                <a:r>
                  <a:rPr lang="th-TH" sz="1000" b="1" kern="0" dirty="0" err="1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.ค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2562</a:t>
                </a:r>
              </a:p>
              <a:p>
                <a:pPr algn="ctr" defTabSz="913865">
                  <a:defRPr/>
                </a:pPr>
                <a:endParaRPr lang="th-TH" sz="11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1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6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7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7" name="สี่เหลี่ยมผืนผ้า 26"/>
              <p:cNvSpPr/>
              <p:nvPr/>
            </p:nvSpPr>
            <p:spPr>
              <a:xfrm>
                <a:off x="884720" y="830866"/>
                <a:ext cx="216024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7738" y="786842"/>
                <a:ext cx="145274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</a:rPr>
                  <a:t>ตำบลที่มีผู้ป่วยมากกว่า</a:t>
                </a:r>
                <a:r>
                  <a:rPr lang="th-TH" sz="600" b="1" dirty="0">
                    <a:solidFill>
                      <a:prstClr val="black"/>
                    </a:solidFill>
                  </a:rPr>
                  <a:t>หรือ</a:t>
                </a:r>
                <a:r>
                  <a:rPr lang="th-TH" sz="500" b="1" dirty="0">
                    <a:solidFill>
                      <a:prstClr val="black"/>
                    </a:solidFill>
                  </a:rPr>
                  <a:t>เท่ากับ 3 สัปดาห์</a:t>
                </a:r>
              </a:p>
            </p:txBody>
          </p: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2581364" y="838470"/>
                <a:ext cx="216024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15445" y="786839"/>
                <a:ext cx="1484749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</a:rPr>
                  <a:t>ตำบลที่มีผู้ป่วยเท่ากับ 2 สัปดาห์</a:t>
                </a:r>
              </a:p>
            </p:txBody>
          </p:sp>
          <p:sp>
            <p:nvSpPr>
              <p:cNvPr id="31" name="สี่เหลี่ยมผืนผ้า 30"/>
              <p:cNvSpPr/>
              <p:nvPr/>
            </p:nvSpPr>
            <p:spPr>
              <a:xfrm>
                <a:off x="6266064" y="829748"/>
                <a:ext cx="195613" cy="2720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43136" y="856964"/>
                <a:ext cx="1629700" cy="2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  <a:cs typeface="AngsanaUPC" pitchFamily="18" charset="-34"/>
                  </a:rPr>
                  <a:t>ตำบล</a:t>
                </a:r>
                <a:r>
                  <a:rPr lang="th-TH" sz="500" b="1" dirty="0">
                    <a:solidFill>
                      <a:prstClr val="black"/>
                    </a:solidFill>
                  </a:rPr>
                  <a:t>ที่ไม่มีผู้ป่วย</a:t>
                </a:r>
              </a:p>
            </p:txBody>
          </p:sp>
        </p:grpSp>
        <p:sp>
          <p:nvSpPr>
            <p:cNvPr id="24" name="สี่เหลี่ยมผืนผ้า 23"/>
            <p:cNvSpPr/>
            <p:nvPr/>
          </p:nvSpPr>
          <p:spPr>
            <a:xfrm>
              <a:off x="4267582" y="868728"/>
              <a:ext cx="216024" cy="3054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65"/>
              <a:endParaRPr lang="th-TH" sz="110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0733" y="834720"/>
              <a:ext cx="1368151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865"/>
              <a:r>
                <a:rPr lang="th-TH" sz="500" b="1" dirty="0">
                  <a:solidFill>
                    <a:prstClr val="black"/>
                  </a:solidFill>
                </a:rPr>
                <a:t>ตำบลที่มีผู้ป่วยเท่ากับ 1 สัปดาห์</a:t>
              </a:r>
            </a:p>
          </p:txBody>
        </p:sp>
      </p:grpSp>
      <p:pic>
        <p:nvPicPr>
          <p:cNvPr id="3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300192" y="2882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244409" y="344466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468" y="4659982"/>
            <a:ext cx="2016224" cy="433920"/>
          </a:xfrm>
          <a:prstGeom prst="rect">
            <a:avLst/>
          </a:prstGeom>
        </p:spPr>
      </p:pic>
      <p:pic>
        <p:nvPicPr>
          <p:cNvPr id="4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3074571" y="4675873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5706" y="4155927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graphicFrame>
        <p:nvGraphicFramePr>
          <p:cNvPr id="33" name="แผนภูมิ 3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702692E-6B3F-4778-A96C-D85AA7237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151494"/>
              </p:ext>
            </p:extLst>
          </p:nvPr>
        </p:nvGraphicFramePr>
        <p:xfrm>
          <a:off x="101415" y="2566028"/>
          <a:ext cx="8931342" cy="254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-16556" y="1230395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360745" y="-3676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9" y="87063"/>
            <a:ext cx="2536671" cy="2427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7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611561" y="83752"/>
            <a:ext cx="8141711" cy="830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วาระที่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ไข้เลือดออก</a:t>
            </a:r>
          </a:p>
          <a:p>
            <a:pPr algn="ctr"/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-จำนวน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ผู้ป่วยด้วยโรค  ไข้เลือดออกรวม(26,27,66)  จำแนกรายเดือน   จ.พระนครศรีอยุธยา</a:t>
            </a:r>
          </a:p>
          <a:p>
            <a:pPr algn="ctr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ระหว่างวันที่    01/01/2562  ถึงวันที่     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13/08/2562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47667"/>
              </p:ext>
            </p:extLst>
          </p:nvPr>
        </p:nvGraphicFramePr>
        <p:xfrm>
          <a:off x="611569" y="987573"/>
          <a:ext cx="8208901" cy="3960433"/>
        </p:xfrm>
        <a:graphic>
          <a:graphicData uri="http://schemas.openxmlformats.org/drawingml/2006/table">
            <a:tbl>
              <a:tblPr/>
              <a:tblGrid>
                <a:gridCol w="1049977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  <a:gridCol w="397718"/>
              </a:tblGrid>
              <a:tr h="215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พื้นที่/เดือน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ม.ค.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ก.พ.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มี.ค.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เม.ย.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พ.ค.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มิ.ย.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ก.ค.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ส.ค.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59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12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ท่าเรือ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นครหลวง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บางไทร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บางบาล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บางปะอิน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บางปะหัน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ผักไห่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ภาชี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ลาดบัวหลวง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วังน้อย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เสนา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บางซ้าย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อุทัย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มหาราช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บ้านแพรก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75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361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7056" marR="7056" marT="7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8" y="218427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1949" y="387517"/>
            <a:ext cx="5409556" cy="1569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4800" b="1" dirty="0">
                <a:solidFill>
                  <a:prstClr val="black"/>
                </a:solidFill>
              </a:rPr>
              <a:t>วาระที่ </a:t>
            </a:r>
            <a:r>
              <a:rPr lang="th-TH" sz="4800" b="1" dirty="0" smtClean="0">
                <a:solidFill>
                  <a:prstClr val="black"/>
                </a:solidFill>
              </a:rPr>
              <a:t>4 ป้องกันและควบคุม</a:t>
            </a:r>
          </a:p>
          <a:p>
            <a:pPr algn="ctr"/>
            <a:r>
              <a:rPr lang="th-TH" sz="4800" b="1" dirty="0" smtClean="0">
                <a:solidFill>
                  <a:prstClr val="black"/>
                </a:solidFill>
              </a:rPr>
              <a:t>โรคไข้เลือดออก</a:t>
            </a:r>
            <a:endParaRPr lang="th-TH" sz="4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1660281" y="2342230"/>
            <a:ext cx="603076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4.1 มาตรการป้องกันและควบคุมโรคไข้เลือดออก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7740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34175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8545" y="897980"/>
            <a:ext cx="7614936" cy="19389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6000" b="1" dirty="0" smtClean="0">
                <a:solidFill>
                  <a:prstClr val="black"/>
                </a:solidFill>
              </a:rPr>
              <a:t>ประเด็นสำคัญที่พบในการดูแลรักษาผู้ป่วยโรคไข้เลือดออกเสียชีวิต</a:t>
            </a:r>
            <a:endParaRPr lang="th-TH" sz="6000" b="1" dirty="0">
              <a:solidFill>
                <a:prstClr val="black"/>
              </a:solidFill>
            </a:endParaRPr>
          </a:p>
        </p:txBody>
      </p:sp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30793" y="2577672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492580" y="508195"/>
            <a:ext cx="80104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847567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3548957" y="330145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4649" y="1049748"/>
            <a:ext cx="5184576" cy="1754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5400" b="1" dirty="0" smtClean="0">
                <a:solidFill>
                  <a:prstClr val="black"/>
                </a:solidFill>
              </a:rPr>
              <a:t>การควบคุมโรคไข้เลือดออกในพื้นที่ระบาด</a:t>
            </a:r>
            <a:endParaRPr lang="th-TH" sz="5400" b="1" dirty="0">
              <a:solidFill>
                <a:prstClr val="black"/>
              </a:solidFill>
            </a:endParaRPr>
          </a:p>
        </p:txBody>
      </p:sp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139950" y="273551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93548" y="586520"/>
            <a:ext cx="80104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671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767" y="153888"/>
            <a:ext cx="8923304" cy="492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400" b="1" u="dbl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การประเมินผล 3-3-1</a:t>
            </a:r>
          </a:p>
          <a:p>
            <a:r>
              <a:rPr lang="th-TH" sz="11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ผลการประเมิน </a:t>
            </a:r>
            <a:r>
              <a:rPr lang="th-TH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รวบรวมจากรายงาน </a:t>
            </a:r>
            <a:r>
              <a:rPr lang="en-US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R506 </a:t>
            </a:r>
            <a:r>
              <a:rPr lang="th-TH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</a:t>
            </a:r>
            <a:r>
              <a:rPr lang="th-TH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วันที่พบผู้ป่วย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sz="11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62</a:t>
            </a:r>
            <a:r>
              <a:rPr lang="th-TH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ถึง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sz="11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 </a:t>
            </a:r>
            <a:r>
              <a:rPr lang="th-TH" sz="12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 </a:t>
            </a:r>
            <a:r>
              <a:rPr lang="th-TH" sz="1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  <a:r>
              <a:rPr lang="th-TH" sz="12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ฉบับ</a:t>
            </a:r>
            <a:r>
              <a:rPr lang="th-TH" sz="11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แบบสอบสวน</a:t>
            </a:r>
            <a:r>
              <a:rPr lang="th-TH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</a:t>
            </a:r>
            <a:r>
              <a:rPr lang="th-TH" sz="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ฉบับ</a:t>
            </a:r>
            <a:endParaRPr lang="th-TH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94149"/>
              </p:ext>
            </p:extLst>
          </p:nvPr>
        </p:nvGraphicFramePr>
        <p:xfrm>
          <a:off x="150767" y="646328"/>
          <a:ext cx="8923304" cy="445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1224136"/>
                <a:gridCol w="1656184"/>
                <a:gridCol w="1800200"/>
                <a:gridCol w="2226560"/>
              </a:tblGrid>
              <a:tr h="34057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อำเภอ</a:t>
                      </a:r>
                      <a:endParaRPr lang="th-TH" sz="11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จำนวนผู้ป่วย</a:t>
                      </a:r>
                      <a:endParaRPr lang="th-TH" sz="11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จำนวนแบบสอบสวนที่ส่ง</a:t>
                      </a:r>
                      <a:endParaRPr lang="th-TH" sz="11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+mn-cs"/>
                        </a:rPr>
                        <a:t>แจ้งผู้ป่วยภายใน 3 ชม. นับแต่วินิจฉัย</a:t>
                      </a:r>
                      <a:endParaRPr kumimoji="0" lang="th-TH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+mn-cs"/>
                        </a:rPr>
                        <a:t>สอบสวนโรคภายใน 3 ชม. นับแต่ได้รับแจ้ง</a:t>
                      </a: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+mn-cs"/>
                        </a:rPr>
                        <a:t>ควบคุมโรคภายใน 24 ชั่วโมง</a:t>
                      </a:r>
                      <a:endParaRPr lang="th-TH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8058">
                <a:tc>
                  <a:txBody>
                    <a:bodyPr/>
                    <a:lstStyle/>
                    <a:p>
                      <a:r>
                        <a:rPr lang="th-TH" sz="9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th-TH" sz="9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8">
                <a:tc>
                  <a:txBody>
                    <a:bodyPr/>
                    <a:lstStyle/>
                    <a:p>
                      <a:r>
                        <a:rPr lang="th-TH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ท่าเรือ</a:t>
                      </a:r>
                      <a:endParaRPr lang="th-TH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นครหลวง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บางไทร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บางบาล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บางปะอิน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บางปะหัน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ผักไห่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ภาชี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วังน้อย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บางซ้าย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อุทัย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มหาราช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บ้านแพรก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63483" y="0"/>
            <a:ext cx="2769429" cy="4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การติดตามมาตรการ 3-3-1</a:t>
            </a:r>
          </a:p>
        </p:txBody>
      </p:sp>
    </p:spTree>
    <p:extLst>
      <p:ext uri="{BB962C8B-B14F-4D97-AF65-F5344CB8AC3E}">
        <p14:creationId xmlns:p14="http://schemas.microsoft.com/office/powerpoint/2010/main" val="4144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-colorf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ppt-colorful</Template>
  <TotalTime>0</TotalTime>
  <Words>890</Words>
  <Application>Microsoft Office PowerPoint</Application>
  <PresentationFormat>นำเสนอทางหน้าจอ (16:9)</PresentationFormat>
  <Paragraphs>590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1_ppt-colorful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2019-03-17T02:34:44Z</dcterms:created>
  <dcterms:modified xsi:type="dcterms:W3CDTF">2019-08-19T08:00:19Z</dcterms:modified>
</cp:coreProperties>
</file>