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2" r:id="rId7"/>
    <p:sldId id="267" r:id="rId8"/>
    <p:sldId id="279" r:id="rId9"/>
    <p:sldId id="263" r:id="rId10"/>
    <p:sldId id="265" r:id="rId11"/>
    <p:sldId id="266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97C6F"/>
    <a:srgbClr val="F63351"/>
    <a:srgbClr val="B0B949"/>
    <a:srgbClr val="92C33F"/>
    <a:srgbClr val="F3B51F"/>
    <a:srgbClr val="E02536"/>
    <a:srgbClr val="F7645C"/>
    <a:srgbClr val="7E55A3"/>
    <a:srgbClr val="F2B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3607;&#3635;&#3614;&#3618;&#3634;&#3585;&#3619;&#3603;&#3660;\forecast%2062%20dhf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Sheet1!$A$1</c:f>
          <c:strCache>
            <c:ptCount val="1"/>
            <c:pt idx="0">
              <c:v>จำนวนผู้ป่วยด้วยโรค  ไข้เลือดออกรวม(26,27,66)  จำแนกรายเดือน   จ.พระนครศรีอยุธยา_x000d_   เปรียบเทียบข้อมูลปี  2561และ 2562  กับค่ามัธยฐาน 5 ปี ย้อนหลัง </c:v>
            </c:pt>
          </c:strCache>
        </c:strRef>
      </c:tx>
      <c:layout>
        <c:manualLayout>
          <c:xMode val="edge"/>
          <c:yMode val="edge"/>
          <c:x val="0.20242559027832888"/>
          <c:y val="1.4702232416313431E-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1"/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3.323173563593116E-2"/>
          <c:y val="0.16657915556631953"/>
          <c:w val="0.94174489871495759"/>
          <c:h val="0.69617582957097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Median2561-2562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Sheet1!$C$9:$Z$9</c:f>
              <c:numCache>
                <c:formatCode>General</c:formatCode>
                <c:ptCount val="24"/>
                <c:pt idx="0">
                  <c:v>33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24</c:v>
                </c:pt>
                <c:pt idx="5">
                  <c:v>38</c:v>
                </c:pt>
                <c:pt idx="6">
                  <c:v>73</c:v>
                </c:pt>
                <c:pt idx="7">
                  <c:v>71</c:v>
                </c:pt>
                <c:pt idx="8">
                  <c:v>75</c:v>
                </c:pt>
                <c:pt idx="9">
                  <c:v>44</c:v>
                </c:pt>
                <c:pt idx="10">
                  <c:v>40</c:v>
                </c:pt>
                <c:pt idx="11">
                  <c:v>27</c:v>
                </c:pt>
                <c:pt idx="12">
                  <c:v>29</c:v>
                </c:pt>
                <c:pt idx="13">
                  <c:v>20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58</c:v>
                </c:pt>
                <c:pt idx="18">
                  <c:v>91</c:v>
                </c:pt>
                <c:pt idx="19">
                  <c:v>71</c:v>
                </c:pt>
                <c:pt idx="20">
                  <c:v>82</c:v>
                </c:pt>
                <c:pt idx="21">
                  <c:v>44</c:v>
                </c:pt>
                <c:pt idx="22">
                  <c:v>56</c:v>
                </c:pt>
                <c:pt idx="23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2561-2562</c:v>
                </c:pt>
              </c:strCache>
            </c:strRef>
          </c:tx>
          <c:spPr>
            <a:ln w="28575">
              <a:solidFill>
                <a:srgbClr val="FF33CC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 w="28575">
                <a:solidFill>
                  <a:srgbClr val="FF33CC"/>
                </a:solidFill>
                <a:prstDash val="solid"/>
              </a:ln>
            </c:spPr>
          </c:marker>
          <c:dPt>
            <c:idx val="12"/>
            <c:bubble3D val="0"/>
          </c:dPt>
          <c:dPt>
            <c:idx val="13"/>
            <c:bubble3D val="0"/>
          </c:dPt>
          <c:dPt>
            <c:idx val="14"/>
            <c:marker>
              <c:spPr>
                <a:solidFill>
                  <a:srgbClr val="FF00FF"/>
                </a:solidFill>
                <a:ln w="28575">
                  <a:solidFill>
                    <a:srgbClr val="FF33CC"/>
                  </a:solidFill>
                  <a:prstDash val="sysDot"/>
                </a:ln>
              </c:spPr>
            </c:marker>
            <c:bubble3D val="0"/>
            <c:spPr>
              <a:ln w="28575">
                <a:solidFill>
                  <a:srgbClr val="FF33CC"/>
                </a:solidFill>
                <a:prstDash val="sysDot"/>
              </a:ln>
            </c:spPr>
          </c:dPt>
          <c:dLbls>
            <c:dLbl>
              <c:idx val="11"/>
              <c:layout>
                <c:manualLayout>
                  <c:x val="-1.5902149305814836E-2"/>
                  <c:y val="-3.280858965043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456499368922579E-2"/>
                  <c:y val="-4.101073706304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Sheet1!$C$10:$Q$10</c:f>
              <c:numCache>
                <c:formatCode>General</c:formatCode>
                <c:ptCount val="15"/>
                <c:pt idx="0">
                  <c:v>29</c:v>
                </c:pt>
                <c:pt idx="1">
                  <c:v>24</c:v>
                </c:pt>
                <c:pt idx="2">
                  <c:v>30</c:v>
                </c:pt>
                <c:pt idx="3">
                  <c:v>21</c:v>
                </c:pt>
                <c:pt idx="4">
                  <c:v>65</c:v>
                </c:pt>
                <c:pt idx="5">
                  <c:v>177</c:v>
                </c:pt>
                <c:pt idx="6">
                  <c:v>251</c:v>
                </c:pt>
                <c:pt idx="7">
                  <c:v>206</c:v>
                </c:pt>
                <c:pt idx="8">
                  <c:v>130</c:v>
                </c:pt>
                <c:pt idx="9">
                  <c:v>116</c:v>
                </c:pt>
                <c:pt idx="10">
                  <c:v>154</c:v>
                </c:pt>
                <c:pt idx="11">
                  <c:v>95</c:v>
                </c:pt>
                <c:pt idx="12">
                  <c:v>84</c:v>
                </c:pt>
                <c:pt idx="13">
                  <c:v>65</c:v>
                </c:pt>
                <c:pt idx="1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870912"/>
        <c:axId val="266470528"/>
      </c:lineChart>
      <c:catAx>
        <c:axId val="264870912"/>
        <c:scaling>
          <c:orientation val="minMax"/>
        </c:scaling>
        <c:delete val="0"/>
        <c:axPos val="b"/>
        <c:numFmt formatCode="\฿#,##0;\-\฿#,##0" sourceLinked="1"/>
        <c:majorTickMark val="none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h-TH"/>
          </a:p>
        </c:txPr>
        <c:crossAx val="26647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6470528"/>
        <c:scaling>
          <c:orientation val="minMax"/>
          <c:max val="3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6689233603673668E-2"/>
              <c:y val="5.023337126100095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h-TH"/>
          </a:p>
        </c:txPr>
        <c:crossAx val="26487091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9745904555578486"/>
          <c:y val="0.10079557111295595"/>
          <c:w val="0.30018341216055361"/>
          <c:h val="8.3035518881823395E-2"/>
        </c:manualLayout>
      </c:layout>
      <c:overlay val="0"/>
      <c:spPr>
        <a:solidFill>
          <a:schemeClr val="lt1"/>
        </a:solidFill>
        <a:ln w="6350" cap="flat" cmpd="sng" algn="ctr">
          <a:solidFill>
            <a:schemeClr val="accent1"/>
          </a:solidFill>
          <a:prstDash val="solid"/>
        </a:ln>
        <a:effectLst/>
      </c:sp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th-TH" sz="1400"/>
              <a:t>อัตราป่วยต่อประชากรแสนคนด้วยโรคไข้เลือดออก จำแนกตามพื้นที่</a:t>
            </a:r>
          </a:p>
        </c:rich>
      </c:tx>
      <c:layout/>
      <c:overlay val="0"/>
      <c:spPr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435408182721061E-2"/>
          <c:y val="4.4573961479027577E-2"/>
          <c:w val="0.94881897785707969"/>
          <c:h val="0.71806801076612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'dhf1'!$B$1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'dhf1'!$A$5:$A$20</c:f>
              <c:strCache>
                <c:ptCount val="16"/>
                <c:pt idx="0">
                  <c:v>ผักไห่</c:v>
                </c:pt>
                <c:pt idx="1">
                  <c:v>ท่าเรือ</c:v>
                </c:pt>
                <c:pt idx="2">
                  <c:v>พระนครศรีอยุธยา</c:v>
                </c:pt>
                <c:pt idx="3">
                  <c:v>บางบาล</c:v>
                </c:pt>
                <c:pt idx="4">
                  <c:v>บางปะหัน</c:v>
                </c:pt>
                <c:pt idx="5">
                  <c:v>มหาราช</c:v>
                </c:pt>
                <c:pt idx="6">
                  <c:v>เสนา</c:v>
                </c:pt>
                <c:pt idx="7">
                  <c:v>อุทัย</c:v>
                </c:pt>
                <c:pt idx="8">
                  <c:v>นครหลวง</c:v>
                </c:pt>
                <c:pt idx="9">
                  <c:v>บ้านแพรก</c:v>
                </c:pt>
                <c:pt idx="10">
                  <c:v>บางไทร</c:v>
                </c:pt>
                <c:pt idx="11">
                  <c:v>บางซ้าย</c:v>
                </c:pt>
                <c:pt idx="12">
                  <c:v>ภาชี</c:v>
                </c:pt>
                <c:pt idx="13">
                  <c:v>บางปะอิน</c:v>
                </c:pt>
                <c:pt idx="14">
                  <c:v>วังน้อย</c:v>
                </c:pt>
                <c:pt idx="15">
                  <c:v>ลาดบัวหลวง</c:v>
                </c:pt>
              </c:strCache>
            </c:strRef>
          </c:cat>
          <c:val>
            <c:numRef>
              <c:f>'dhf1'!$B$5:$B$20</c:f>
              <c:numCache>
                <c:formatCode>0.00</c:formatCode>
                <c:ptCount val="16"/>
                <c:pt idx="0">
                  <c:v>160.32543670734626</c:v>
                </c:pt>
                <c:pt idx="1">
                  <c:v>84.127284581571914</c:v>
                </c:pt>
                <c:pt idx="2">
                  <c:v>107.0800476541669</c:v>
                </c:pt>
                <c:pt idx="3">
                  <c:v>89.842051876539628</c:v>
                </c:pt>
                <c:pt idx="4">
                  <c:v>38.179779034528835</c:v>
                </c:pt>
                <c:pt idx="5">
                  <c:v>96.9891203508476</c:v>
                </c:pt>
                <c:pt idx="6">
                  <c:v>34.337070600002988</c:v>
                </c:pt>
                <c:pt idx="7">
                  <c:v>102.6167265264238</c:v>
                </c:pt>
                <c:pt idx="8">
                  <c:v>114.94882040615249</c:v>
                </c:pt>
                <c:pt idx="9">
                  <c:v>10.933741526350317</c:v>
                </c:pt>
                <c:pt idx="10">
                  <c:v>41.742324630058647</c:v>
                </c:pt>
                <c:pt idx="11">
                  <c:v>15.420200462606013</c:v>
                </c:pt>
                <c:pt idx="12">
                  <c:v>83.617418151411854</c:v>
                </c:pt>
                <c:pt idx="13">
                  <c:v>78.19652120842234</c:v>
                </c:pt>
                <c:pt idx="14">
                  <c:v>84.141412748113709</c:v>
                </c:pt>
                <c:pt idx="15">
                  <c:v>28.120765907405985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7-4283-BB01-972B32AFCCEE}"/>
            </c:ext>
          </c:extLst>
        </c:ser>
        <c:ser>
          <c:idx val="1"/>
          <c:order val="1"/>
          <c:tx>
            <c:strRef>
              <c:f>'dhf1'!$C$1</c:f>
              <c:strCache>
                <c:ptCount val="1"/>
                <c:pt idx="0">
                  <c:v>อัตราป่วย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rgbClr val="C00000"/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'dhf1'!$A$5:$A$20</c:f>
              <c:strCache>
                <c:ptCount val="16"/>
                <c:pt idx="0">
                  <c:v>ผักไห่</c:v>
                </c:pt>
                <c:pt idx="1">
                  <c:v>ท่าเรือ</c:v>
                </c:pt>
                <c:pt idx="2">
                  <c:v>พระนครศรีอยุธยา</c:v>
                </c:pt>
                <c:pt idx="3">
                  <c:v>บางบาล</c:v>
                </c:pt>
                <c:pt idx="4">
                  <c:v>บางปะหัน</c:v>
                </c:pt>
                <c:pt idx="5">
                  <c:v>มหาราช</c:v>
                </c:pt>
                <c:pt idx="6">
                  <c:v>เสนา</c:v>
                </c:pt>
                <c:pt idx="7">
                  <c:v>อุทัย</c:v>
                </c:pt>
                <c:pt idx="8">
                  <c:v>นครหลวง</c:v>
                </c:pt>
                <c:pt idx="9">
                  <c:v>บ้านแพรก</c:v>
                </c:pt>
                <c:pt idx="10">
                  <c:v>บางไทร</c:v>
                </c:pt>
                <c:pt idx="11">
                  <c:v>บางซ้าย</c:v>
                </c:pt>
                <c:pt idx="12">
                  <c:v>ภาชี</c:v>
                </c:pt>
                <c:pt idx="13">
                  <c:v>บางปะอิน</c:v>
                </c:pt>
                <c:pt idx="14">
                  <c:v>วังน้อย</c:v>
                </c:pt>
                <c:pt idx="15">
                  <c:v>ลาดบัวหลวง</c:v>
                </c:pt>
              </c:strCache>
            </c:strRef>
          </c:cat>
          <c:val>
            <c:numRef>
              <c:f>'dhf1'!$C$5:$C$20</c:f>
              <c:numCache>
                <c:formatCode>0.00</c:formatCode>
                <c:ptCount val="16"/>
                <c:pt idx="0">
                  <c:v>56.150972876638754</c:v>
                </c:pt>
                <c:pt idx="1">
                  <c:v>40.465136090641906</c:v>
                </c:pt>
                <c:pt idx="2">
                  <c:v>39.046692745124489</c:v>
                </c:pt>
                <c:pt idx="3">
                  <c:v>26.168115604919606</c:v>
                </c:pt>
                <c:pt idx="4">
                  <c:v>23.852685812422479</c:v>
                </c:pt>
                <c:pt idx="5">
                  <c:v>21.255792203375421</c:v>
                </c:pt>
                <c:pt idx="6">
                  <c:v>19.475947205201575</c:v>
                </c:pt>
                <c:pt idx="7">
                  <c:v>15.446699233457551</c:v>
                </c:pt>
                <c:pt idx="8">
                  <c:v>13.603221242790292</c:v>
                </c:pt>
                <c:pt idx="9">
                  <c:v>11.022927689594356</c:v>
                </c:pt>
                <c:pt idx="10">
                  <c:v>10.433403584917471</c:v>
                </c:pt>
                <c:pt idx="11">
                  <c:v>10.323113451016827</c:v>
                </c:pt>
                <c:pt idx="12">
                  <c:v>9.6528202323112069</c:v>
                </c:pt>
                <c:pt idx="13">
                  <c:v>9.1785222579164749</c:v>
                </c:pt>
                <c:pt idx="14">
                  <c:v>5.3923617196241524</c:v>
                </c:pt>
                <c:pt idx="15">
                  <c:v>5.0803972870678491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27-4283-BB01-972B32AFC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4785152"/>
        <c:axId val="34786688"/>
        <c:axId val="0"/>
      </c:bar3DChart>
      <c:catAx>
        <c:axId val="3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th-TH"/>
          </a:p>
        </c:txPr>
        <c:crossAx val="34786688"/>
        <c:crosses val="autoZero"/>
        <c:auto val="1"/>
        <c:lblAlgn val="ctr"/>
        <c:lblOffset val="100"/>
        <c:noMultiLvlLbl val="0"/>
      </c:catAx>
      <c:valAx>
        <c:axId val="3478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347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992558218967402"/>
          <c:y val="0.15873804425770877"/>
          <c:w val="0.19016665733192181"/>
          <c:h val="0.15983514457989514"/>
        </c:manualLayout>
      </c:layout>
      <c:overlay val="0"/>
      <c:spPr>
        <a:gradFill rotWithShape="1">
          <a:gsLst>
            <a:gs pos="0">
              <a:srgbClr val="4F81BD">
                <a:tint val="96000"/>
                <a:satMod val="120000"/>
                <a:lumMod val="120000"/>
              </a:srgbClr>
            </a:gs>
            <a:gs pos="100000">
              <a:srgbClr val="4F81BD">
                <a:shade val="89000"/>
                <a:lumMod val="90000"/>
              </a:srgbClr>
            </a:gs>
          </a:gsLst>
          <a:lin ang="5400000" scaled="0"/>
        </a:gradFill>
        <a:ln w="9525" cap="flat" cmpd="sng" algn="ctr">
          <a:solidFill>
            <a:srgbClr val="4F81BD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c:spPr>
      <c:txPr>
        <a:bodyPr rot="0" vert="horz"/>
        <a:lstStyle/>
        <a:p>
          <a:pPr>
            <a:defRPr sz="1600" b="1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/>
      </a:pPr>
      <a:endParaRPr lang="th-TH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0.03279</cdr:x>
      <cdr:y>0.58145</cdr:y>
    </cdr:from>
    <cdr:to>
      <cdr:x>0.08524</cdr:x>
      <cdr:y>0.66028</cdr:y>
    </cdr:to>
    <cdr:sp macro="" textlink="">
      <cdr:nvSpPr>
        <cdr:cNvPr id="2" name="รูปเจ็ดเหลี่ยม 1"/>
        <cdr:cNvSpPr/>
      </cdr:nvSpPr>
      <cdr:spPr>
        <a:xfrm xmlns:a="http://schemas.openxmlformats.org/drawingml/2006/main">
          <a:off x="198336" y="1902279"/>
          <a:ext cx="317253" cy="257901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0.05833</cdr:x>
      <cdr:y>0.66897</cdr:y>
    </cdr:from>
    <cdr:to>
      <cdr:x>0.05833</cdr:x>
      <cdr:y>0.78841</cdr:y>
    </cdr:to>
    <cdr:cxnSp macro="">
      <cdr:nvCxnSpPr>
        <cdr:cNvPr id="11" name="ลูกศรเชื่อมต่อแบบตรง 10"/>
        <cdr:cNvCxnSpPr/>
      </cdr:nvCxnSpPr>
      <cdr:spPr>
        <a:xfrm xmlns:a="http://schemas.openxmlformats.org/drawingml/2006/main">
          <a:off x="504056" y="2016629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0.19167</cdr:x>
      <cdr:y>0.57343</cdr:y>
    </cdr:from>
    <cdr:to>
      <cdr:x>0.24412</cdr:x>
      <cdr:y>0.65225</cdr:y>
    </cdr:to>
    <cdr:sp macro="" textlink="">
      <cdr:nvSpPr>
        <cdr:cNvPr id="12" name="รูปเจ็ดเหลี่ยม 11"/>
        <cdr:cNvSpPr/>
      </cdr:nvSpPr>
      <cdr:spPr>
        <a:xfrm xmlns:a="http://schemas.openxmlformats.org/drawingml/2006/main">
          <a:off x="1159349" y="1876040"/>
          <a:ext cx="317253" cy="257869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0.21667</cdr:x>
      <cdr:y>0.59731</cdr:y>
    </cdr:from>
    <cdr:to>
      <cdr:x>0.21667</cdr:x>
      <cdr:y>0.71675</cdr:y>
    </cdr:to>
    <cdr:cxnSp macro="">
      <cdr:nvCxnSpPr>
        <cdr:cNvPr id="15" name="ลูกศรเชื่อมต่อแบบตรง 14"/>
        <cdr:cNvCxnSpPr/>
      </cdr:nvCxnSpPr>
      <cdr:spPr>
        <a:xfrm xmlns:a="http://schemas.openxmlformats.org/drawingml/2006/main">
          <a:off x="1872208" y="1800605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0.23333</cdr:x>
      <cdr:y>0.31067</cdr:y>
    </cdr:from>
    <cdr:to>
      <cdr:x>0.28578</cdr:x>
      <cdr:y>0.38949</cdr:y>
    </cdr:to>
    <cdr:sp macro="" textlink="">
      <cdr:nvSpPr>
        <cdr:cNvPr id="16" name="รูปเจ็ดเหลี่ยม 15"/>
        <cdr:cNvSpPr/>
      </cdr:nvSpPr>
      <cdr:spPr>
        <a:xfrm xmlns:a="http://schemas.openxmlformats.org/drawingml/2006/main">
          <a:off x="1411337" y="1016392"/>
          <a:ext cx="317252" cy="257868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0.25833</cdr:x>
      <cdr:y>0.33455</cdr:y>
    </cdr:from>
    <cdr:to>
      <cdr:x>0.25833</cdr:x>
      <cdr:y>0.45399</cdr:y>
    </cdr:to>
    <cdr:cxnSp macro="">
      <cdr:nvCxnSpPr>
        <cdr:cNvPr id="17" name="ลูกศรเชื่อมต่อแบบตรง 16"/>
        <cdr:cNvCxnSpPr/>
      </cdr:nvCxnSpPr>
      <cdr:spPr>
        <a:xfrm xmlns:a="http://schemas.openxmlformats.org/drawingml/2006/main">
          <a:off x="2232248" y="1008517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0.26667</cdr:x>
      <cdr:y>0.14346</cdr:y>
    </cdr:from>
    <cdr:to>
      <cdr:x>0.31912</cdr:x>
      <cdr:y>0.22228</cdr:y>
    </cdr:to>
    <cdr:sp macro="" textlink="">
      <cdr:nvSpPr>
        <cdr:cNvPr id="18" name="รูปเจ็ดเหลี่ยม 17"/>
        <cdr:cNvSpPr/>
      </cdr:nvSpPr>
      <cdr:spPr>
        <a:xfrm xmlns:a="http://schemas.openxmlformats.org/drawingml/2006/main">
          <a:off x="1612999" y="469345"/>
          <a:ext cx="317253" cy="257869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0.29167</cdr:x>
      <cdr:y>0.16734</cdr:y>
    </cdr:from>
    <cdr:to>
      <cdr:x>0.29167</cdr:x>
      <cdr:y>0.28678</cdr:y>
    </cdr:to>
    <cdr:cxnSp macro="">
      <cdr:nvCxnSpPr>
        <cdr:cNvPr id="19" name="ลูกศรเชื่อมต่อแบบตรง 18"/>
        <cdr:cNvCxnSpPr/>
      </cdr:nvCxnSpPr>
      <cdr:spPr>
        <a:xfrm xmlns:a="http://schemas.openxmlformats.org/drawingml/2006/main">
          <a:off x="2520280" y="504461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</cdr:x>
      <cdr:y>0.40622</cdr:y>
    </cdr:from>
    <cdr:to>
      <cdr:x>0.40245</cdr:x>
      <cdr:y>0.48504</cdr:y>
    </cdr:to>
    <cdr:sp macro="" textlink="">
      <cdr:nvSpPr>
        <cdr:cNvPr id="20" name="รูปเจ็ดเหลี่ยม 19"/>
        <cdr:cNvSpPr/>
      </cdr:nvSpPr>
      <cdr:spPr>
        <a:xfrm xmlns:a="http://schemas.openxmlformats.org/drawingml/2006/main">
          <a:off x="3024336" y="1224541"/>
          <a:ext cx="453229" cy="237624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0.375</cdr:x>
      <cdr:y>0.4301</cdr:y>
    </cdr:from>
    <cdr:to>
      <cdr:x>0.375</cdr:x>
      <cdr:y>0.54954</cdr:y>
    </cdr:to>
    <cdr:cxnSp macro="">
      <cdr:nvCxnSpPr>
        <cdr:cNvPr id="21" name="ลูกศรเชื่อมต่อแบบตรง 20"/>
        <cdr:cNvCxnSpPr/>
      </cdr:nvCxnSpPr>
      <cdr:spPr>
        <a:xfrm xmlns:a="http://schemas.openxmlformats.org/drawingml/2006/main">
          <a:off x="3240360" y="1296549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0.42623</cdr:x>
      <cdr:y>0.32567</cdr:y>
    </cdr:from>
    <cdr:to>
      <cdr:x>0.47868</cdr:x>
      <cdr:y>0.40449</cdr:y>
    </cdr:to>
    <cdr:sp macro="" textlink="">
      <cdr:nvSpPr>
        <cdr:cNvPr id="22" name="รูปเจ็ดเหลี่ยม 21"/>
        <cdr:cNvSpPr/>
      </cdr:nvSpPr>
      <cdr:spPr>
        <a:xfrm xmlns:a="http://schemas.openxmlformats.org/drawingml/2006/main">
          <a:off x="3744416" y="1008518"/>
          <a:ext cx="460772" cy="244086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0.56557</cdr:x>
      <cdr:y>0.58145</cdr:y>
    </cdr:from>
    <cdr:to>
      <cdr:x>0.56557</cdr:x>
      <cdr:y>0.70088</cdr:y>
    </cdr:to>
    <cdr:cxnSp macro="">
      <cdr:nvCxnSpPr>
        <cdr:cNvPr id="23" name="ลูกศรเชื่อมต่อแบบตรง 22"/>
        <cdr:cNvCxnSpPr/>
      </cdr:nvCxnSpPr>
      <cdr:spPr>
        <a:xfrm xmlns:a="http://schemas.openxmlformats.org/drawingml/2006/main">
          <a:off x="4968552" y="1800606"/>
          <a:ext cx="0" cy="36984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0.54098</cdr:x>
      <cdr:y>0.51169</cdr:y>
    </cdr:from>
    <cdr:to>
      <cdr:x>0.59343</cdr:x>
      <cdr:y>0.59051</cdr:y>
    </cdr:to>
    <cdr:sp macro="" textlink="">
      <cdr:nvSpPr>
        <cdr:cNvPr id="14" name="รูปเจ็ดเหลี่ยม 13"/>
        <cdr:cNvSpPr/>
      </cdr:nvSpPr>
      <cdr:spPr>
        <a:xfrm xmlns:a="http://schemas.openxmlformats.org/drawingml/2006/main">
          <a:off x="4752528" y="1584582"/>
          <a:ext cx="460772" cy="244086"/>
        </a:xfrm>
        <a:prstGeom xmlns:a="http://schemas.openxmlformats.org/drawingml/2006/main" prst="heptagon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00" b="1" dirty="0">
              <a:solidFill>
                <a:schemeClr val="bg1"/>
              </a:solidFill>
            </a:rPr>
            <a:t>Dead </a:t>
          </a:r>
          <a:endParaRPr lang="th-TH" sz="5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0.45082</cdr:x>
      <cdr:y>0.39543</cdr:y>
    </cdr:from>
    <cdr:to>
      <cdr:x>0.45082</cdr:x>
      <cdr:y>0.51486</cdr:y>
    </cdr:to>
    <cdr:cxnSp macro="">
      <cdr:nvCxnSpPr>
        <cdr:cNvPr id="24" name="ลูกศรเชื่อมต่อแบบตรง 23"/>
        <cdr:cNvCxnSpPr/>
      </cdr:nvCxnSpPr>
      <cdr:spPr>
        <a:xfrm xmlns:a="http://schemas.openxmlformats.org/drawingml/2006/main">
          <a:off x="3960440" y="1224542"/>
          <a:ext cx="0" cy="36984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0.16362</cdr:y>
    </cdr:from>
    <cdr:to>
      <cdr:x>0.5</cdr:x>
      <cdr:y>0.86794</cdr:y>
    </cdr:to>
    <cdr:cxnSp macro="">
      <cdr:nvCxnSpPr>
        <cdr:cNvPr id="4" name="ตัวเชื่อมต่อตรง 3"/>
        <cdr:cNvCxnSpPr/>
      </cdr:nvCxnSpPr>
      <cdr:spPr>
        <a:xfrm xmlns:a="http://schemas.openxmlformats.org/drawingml/2006/main">
          <a:off x="3024336" y="535308"/>
          <a:ext cx="0" cy="230426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0.07143</cdr:x>
      <cdr:y>0.27367</cdr:y>
    </cdr:from>
    <cdr:to>
      <cdr:x>0.17857</cdr:x>
      <cdr:y>0.36775</cdr:y>
    </cdr:to>
    <cdr:sp macro="" textlink="">
      <cdr:nvSpPr>
        <cdr:cNvPr id="25" name="TextBox 7"/>
        <cdr:cNvSpPr txBox="1"/>
      </cdr:nvSpPr>
      <cdr:spPr>
        <a:xfrm xmlns:a="http://schemas.openxmlformats.org/drawingml/2006/main">
          <a:off x="432048" y="895348"/>
          <a:ext cx="648072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2561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0.82389</cdr:x>
      <cdr:y>0.24567</cdr:y>
    </cdr:from>
    <cdr:to>
      <cdr:x>0.93103</cdr:x>
      <cdr:y>0.33974</cdr:y>
    </cdr:to>
    <cdr:sp macro="" textlink="">
      <cdr:nvSpPr>
        <cdr:cNvPr id="26" name="TextBox 7"/>
        <cdr:cNvSpPr txBox="1"/>
      </cdr:nvSpPr>
      <cdr:spPr>
        <a:xfrm xmlns:a="http://schemas.openxmlformats.org/drawingml/2006/main">
          <a:off x="4983437" y="803726"/>
          <a:ext cx="648072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2562</a:t>
          </a:r>
          <a:endParaRPr lang="th-TH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03438" y="1000125"/>
            <a:ext cx="8901113" cy="5008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07" y="6343507"/>
            <a:ext cx="3449396" cy="6008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33140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728"/>
            <a:ext cx="5006564" cy="342863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78AC0-E581-4649-9475-4873F16BD24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728"/>
            <a:ext cx="5006564" cy="3428634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D019-7E5F-4E9C-A327-786C76B95C10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728"/>
            <a:ext cx="5006564" cy="3428634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D019-7E5F-4E9C-A327-786C76B95C10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728"/>
            <a:ext cx="5006564" cy="3428634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D019-7E5F-4E9C-A327-786C76B95C10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728"/>
            <a:ext cx="5006564" cy="3428634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CA93B-7B9D-46EB-B99B-252F64D2668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6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0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5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3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0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6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58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4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26AE-6919-405E-BB8B-321F8A427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F812-51B0-4457-8793-412FA5B13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39" y="3291831"/>
            <a:ext cx="5585291" cy="1730064"/>
          </a:xfrm>
          <a:prstGeom prst="rect">
            <a:avLst/>
          </a:prstGeom>
        </p:spPr>
      </p:pic>
      <p:pic>
        <p:nvPicPr>
          <p:cNvPr id="8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7694"/>
            <a:ext cx="6781800" cy="1915231"/>
          </a:xfrm>
          <a:prstGeom prst="rect">
            <a:avLst/>
          </a:prstGeom>
        </p:spPr>
      </p:pic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88" y="1201855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25" y="2428959"/>
            <a:ext cx="81417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วาระที่ 1   ประธานแจ้งให้ทราบ</a:t>
            </a:r>
            <a:endParaRPr lang="th-TH" sz="3600" b="1" dirty="0"/>
          </a:p>
        </p:txBody>
      </p:sp>
      <p:grpSp>
        <p:nvGrpSpPr>
          <p:cNvPr id="7" name="กลุ่ม 6"/>
          <p:cNvGrpSpPr/>
          <p:nvPr/>
        </p:nvGrpSpPr>
        <p:grpSpPr>
          <a:xfrm>
            <a:off x="628697" y="267494"/>
            <a:ext cx="8235237" cy="2090497"/>
            <a:chOff x="2568000" y="742950"/>
            <a:chExt cx="4008000" cy="656941"/>
          </a:xfrm>
        </p:grpSpPr>
        <p:pic>
          <p:nvPicPr>
            <p:cNvPr id="10" name="Picture 9" descr="tit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8000" y="742950"/>
              <a:ext cx="4008000" cy="656941"/>
            </a:xfrm>
            <a:prstGeom prst="rect">
              <a:avLst/>
            </a:prstGeom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2895600" y="742950"/>
              <a:ext cx="3352800" cy="639217"/>
            </a:xfrm>
            <a:prstGeom prst="rect">
              <a:avLst/>
            </a:prstGeom>
            <a:solidFill>
              <a:srgbClr val="F97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ประชุม  </a:t>
              </a:r>
              <a:r>
                <a:rPr lang="en-US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WAR  ROOM </a:t>
              </a:r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โรคติดต่อและโรคไข้เลือดออก 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ในวันที่  </a:t>
              </a:r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­­22  มีนาคม 2562 </a:t>
              </a:r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เวลา </a:t>
              </a:r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13.30-16.00 </a:t>
              </a:r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น.</a:t>
              </a:r>
              <a:endPara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ณ ห้องประชุมป่าสัก  อาคาร ๑๐๔ ปี </a:t>
              </a:r>
              <a:r>
                <a:rPr lang="th-TH" sz="2800" b="1" dirty="0" err="1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พิทย</a:t>
              </a:r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ธารา  สำนักงานสาธารณสุขจังหวัดพระนครศรีอยุธยา</a:t>
              </a:r>
              <a:endParaRPr lang="th-TH" sz="2800" b="1" dirty="0">
                <a:solidFill>
                  <a:schemeClr val="tx1"/>
                </a:solidFill>
              </a:endParaRPr>
            </a:p>
            <a:p>
              <a:pPr algn="ctr"/>
              <a:endParaRPr lang="th-TH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23744"/>
            <a:ext cx="1556811" cy="1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99141"/>
            <a:ext cx="262666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353" y="649126"/>
            <a:ext cx="352513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black"/>
                </a:solidFill>
              </a:rPr>
              <a:t>มาตรการควบคุมโรคไข้เลือดออก</a:t>
            </a:r>
            <a:endParaRPr lang="th-TH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347614"/>
            <a:ext cx="835292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solidFill>
                  <a:prstClr val="black"/>
                </a:solidFill>
              </a:rPr>
              <a:t>ยกระดับมาตรการควบคุมโรคไข้เลือดออก (ศูนย์ปฏิบัติการตอบโต้ภาวะฉุกเฉิน (</a:t>
            </a:r>
            <a:r>
              <a:rPr lang="en-US" sz="2400" b="1" u="sng" dirty="0" smtClean="0">
                <a:solidFill>
                  <a:prstClr val="black"/>
                </a:solidFill>
              </a:rPr>
              <a:t>EOC</a:t>
            </a:r>
            <a:r>
              <a:rPr lang="th-TH" sz="2400" b="1" u="sng" dirty="0" smtClean="0">
                <a:solidFill>
                  <a:prstClr val="black"/>
                </a:solidFill>
              </a:rPr>
              <a:t>) กรณีโรคไข้เลือดออก</a:t>
            </a:r>
          </a:p>
          <a:p>
            <a:pPr algn="ctr"/>
            <a:endParaRPr lang="th-TH" sz="2400" b="1" dirty="0" smtClean="0">
              <a:solidFill>
                <a:prstClr val="black"/>
              </a:solidFill>
            </a:endParaRPr>
          </a:p>
          <a:p>
            <a:r>
              <a:rPr lang="th-TH" sz="2400" b="1" dirty="0" smtClean="0">
                <a:solidFill>
                  <a:prstClr val="black"/>
                </a:solidFill>
              </a:rPr>
              <a:t>-ระดับอำเภอเปิด </a:t>
            </a:r>
            <a:r>
              <a:rPr lang="en-US" sz="2400" b="1" dirty="0" smtClean="0">
                <a:solidFill>
                  <a:prstClr val="black"/>
                </a:solidFill>
              </a:rPr>
              <a:t>EOC </a:t>
            </a:r>
            <a:r>
              <a:rPr lang="th-TH" sz="2400" b="1" dirty="0" smtClean="0">
                <a:solidFill>
                  <a:prstClr val="black"/>
                </a:solidFill>
              </a:rPr>
              <a:t>เมื่อพบตำบลเป็นพื้นที่ระบาด ตั้งแต่ร้อยละ 25 ของจำนวนตำบลในอำเภอ</a:t>
            </a:r>
          </a:p>
          <a:p>
            <a:endParaRPr lang="th-TH" sz="2400" b="1" dirty="0" smtClean="0">
              <a:solidFill>
                <a:prstClr val="black"/>
              </a:solidFill>
            </a:endParaRPr>
          </a:p>
          <a:p>
            <a:r>
              <a:rPr lang="th-TH" sz="2400" b="1" dirty="0" smtClean="0">
                <a:solidFill>
                  <a:prstClr val="black"/>
                </a:solidFill>
              </a:rPr>
              <a:t>-ระดับจังหวัดเปิด </a:t>
            </a:r>
            <a:r>
              <a:rPr lang="en-US" sz="2400" b="1" dirty="0" smtClean="0">
                <a:solidFill>
                  <a:prstClr val="black"/>
                </a:solidFill>
              </a:rPr>
              <a:t>EOC </a:t>
            </a:r>
            <a:r>
              <a:rPr lang="th-TH" sz="2400" b="1" dirty="0" smtClean="0">
                <a:solidFill>
                  <a:prstClr val="black"/>
                </a:solidFill>
              </a:rPr>
              <a:t>เมื่อพบอำเภอเป็นพื้นที่ระบาด ตั้งแต่ร้อยละ 25 ของจำนวนอำเภอในจังหวัด</a:t>
            </a:r>
            <a:endParaRPr lang="th-TH" sz="2400" b="1" dirty="0">
              <a:solidFill>
                <a:prstClr val="black"/>
              </a:solidFill>
            </a:endParaRPr>
          </a:p>
        </p:txBody>
      </p:sp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022962" y="3449357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788024" y="3950282"/>
            <a:ext cx="1152128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276882" y="2931790"/>
            <a:ext cx="497681" cy="31728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193052" y="1923677"/>
            <a:ext cx="436985" cy="27858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76256" y="759184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200292" y="1856390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8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164261" y="3937027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9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187624" y="759184"/>
            <a:ext cx="936104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21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9470" y="7020"/>
            <a:ext cx="262666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2982" y="15071"/>
            <a:ext cx="352513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black"/>
                </a:solidFill>
              </a:rPr>
              <a:t>มาตรการควบคุมโรคไข้เลือดออก</a:t>
            </a:r>
            <a:endParaRPr lang="th-TH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575048"/>
            <a:ext cx="5544616" cy="363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u="dbl" dirty="0" smtClean="0">
                <a:solidFill>
                  <a:prstClr val="black"/>
                </a:solidFill>
              </a:rPr>
              <a:t>การประเมินผล 3-3-1</a:t>
            </a:r>
          </a:p>
          <a:p>
            <a:r>
              <a:rPr lang="th-TH" sz="1600" b="1" u="sng" dirty="0" smtClean="0">
                <a:solidFill>
                  <a:prstClr val="black"/>
                </a:solidFill>
              </a:rPr>
              <a:t>ผลการประเมิน </a:t>
            </a:r>
            <a:r>
              <a:rPr lang="th-TH" sz="1600" b="1" dirty="0" smtClean="0">
                <a:solidFill>
                  <a:prstClr val="black"/>
                </a:solidFill>
              </a:rPr>
              <a:t>รวบรวมจากรายงาน </a:t>
            </a:r>
            <a:r>
              <a:rPr lang="en-US" sz="1600" b="1" dirty="0" smtClean="0">
                <a:solidFill>
                  <a:prstClr val="black"/>
                </a:solidFill>
              </a:rPr>
              <a:t>R506 </a:t>
            </a:r>
            <a:r>
              <a:rPr lang="th-TH" sz="1600" b="1" dirty="0" smtClean="0">
                <a:solidFill>
                  <a:prstClr val="black"/>
                </a:solidFill>
              </a:rPr>
              <a:t>ตั้งแต่วันที่ 13 </a:t>
            </a:r>
            <a:r>
              <a:rPr lang="th-TH" sz="1600" b="1" dirty="0" err="1" smtClean="0">
                <a:solidFill>
                  <a:prstClr val="black"/>
                </a:solidFill>
              </a:rPr>
              <a:t>กพ</a:t>
            </a:r>
            <a:r>
              <a:rPr lang="th-TH" sz="1600" b="1" dirty="0" smtClean="0">
                <a:solidFill>
                  <a:prstClr val="black"/>
                </a:solidFill>
              </a:rPr>
              <a:t> 62ถึง 15 </a:t>
            </a:r>
            <a:r>
              <a:rPr lang="th-TH" sz="1600" b="1" dirty="0" err="1" smtClean="0">
                <a:solidFill>
                  <a:prstClr val="black"/>
                </a:solidFill>
              </a:rPr>
              <a:t>มีค</a:t>
            </a:r>
            <a:r>
              <a:rPr lang="th-TH" sz="1600" b="1" dirty="0" smtClean="0">
                <a:solidFill>
                  <a:prstClr val="black"/>
                </a:solidFill>
              </a:rPr>
              <a:t> 62 </a:t>
            </a:r>
            <a:r>
              <a:rPr lang="th-TH" sz="1600" b="1" u="sng" dirty="0" smtClean="0">
                <a:solidFill>
                  <a:prstClr val="black"/>
                </a:solidFill>
              </a:rPr>
              <a:t>ทั้งหมด 68 ฉบับ</a:t>
            </a:r>
          </a:p>
          <a:p>
            <a:r>
              <a:rPr lang="th-TH" sz="1600" b="1" dirty="0" smtClean="0">
                <a:solidFill>
                  <a:prstClr val="black"/>
                </a:solidFill>
              </a:rPr>
              <a:t>มีแบบสอบสวนทั้งหมด 41 ฉบับ  ไม่ใช่แบบเฉพาะกิจ(3315) 11 ฉบับ </a:t>
            </a:r>
          </a:p>
          <a:p>
            <a:pPr algn="ctr"/>
            <a:r>
              <a:rPr lang="th-TH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แบบสอบสวน 3315 ทั้งหมด 30 ฉบับ</a:t>
            </a:r>
          </a:p>
          <a:p>
            <a:endParaRPr lang="th-TH" sz="1600" b="1" dirty="0">
              <a:solidFill>
                <a:prstClr val="black"/>
              </a:solidFill>
            </a:endParaRPr>
          </a:p>
          <a:p>
            <a:endParaRPr lang="th-TH" sz="1600" b="1" dirty="0" smtClean="0">
              <a:solidFill>
                <a:prstClr val="black"/>
              </a:solidFill>
            </a:endParaRPr>
          </a:p>
          <a:p>
            <a:endParaRPr lang="th-TH" sz="1600" b="1" dirty="0">
              <a:solidFill>
                <a:prstClr val="black"/>
              </a:solidFill>
            </a:endParaRPr>
          </a:p>
          <a:p>
            <a:endParaRPr lang="th-TH" sz="1600" b="1" dirty="0" smtClean="0">
              <a:solidFill>
                <a:prstClr val="black"/>
              </a:solidFill>
            </a:endParaRPr>
          </a:p>
          <a:p>
            <a:endParaRPr lang="th-TH" sz="1600" b="1" dirty="0">
              <a:solidFill>
                <a:prstClr val="black"/>
              </a:solidFill>
            </a:endParaRPr>
          </a:p>
          <a:p>
            <a:endParaRPr lang="th-TH" sz="1600" b="1" dirty="0" smtClean="0">
              <a:solidFill>
                <a:prstClr val="black"/>
              </a:solidFill>
            </a:endParaRPr>
          </a:p>
          <a:p>
            <a:r>
              <a:rPr lang="th-TH" sz="1600" b="1" u="sng" dirty="0" smtClean="0">
                <a:solidFill>
                  <a:prstClr val="black"/>
                </a:solidFill>
              </a:rPr>
              <a:t>ปัญหาและอุปสรรค  </a:t>
            </a:r>
          </a:p>
          <a:p>
            <a:r>
              <a:rPr lang="th-TH" sz="1600" b="1" dirty="0" smtClean="0">
                <a:solidFill>
                  <a:prstClr val="black"/>
                </a:solidFill>
              </a:rPr>
              <a:t>- </a:t>
            </a:r>
            <a:r>
              <a:rPr lang="th-TH" sz="1600" b="1" i="1" dirty="0" smtClean="0">
                <a:solidFill>
                  <a:prstClr val="black"/>
                </a:solidFill>
              </a:rPr>
              <a:t>แบบสอบสวนไม่ใช่แบบเฉพาะกิจ 3315   </a:t>
            </a:r>
          </a:p>
          <a:p>
            <a:r>
              <a:rPr lang="th-TH" sz="1600" b="1" i="1" dirty="0" smtClean="0">
                <a:solidFill>
                  <a:prstClr val="black"/>
                </a:solidFill>
              </a:rPr>
              <a:t>- ควรใส่ข้อมูล เวลาที่วินิจฉัยเพื่อประเมินให้ครบถ้วน</a:t>
            </a:r>
          </a:p>
          <a:p>
            <a:r>
              <a:rPr lang="th-TH" sz="1600" b="1" i="1" dirty="0" smtClean="0">
                <a:solidFill>
                  <a:prstClr val="black"/>
                </a:solidFill>
              </a:rPr>
              <a:t>- ไม่ส่งรายแบบสอบสวน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6" y="477868"/>
            <a:ext cx="3168352" cy="4468641"/>
          </a:xfrm>
          <a:prstGeom prst="rect">
            <a:avLst/>
          </a:prstGeom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1621834" y="538290"/>
            <a:ext cx="1762883" cy="499781"/>
          </a:xfrm>
          <a:prstGeom prst="wedgeRectCallout">
            <a:avLst>
              <a:gd name="adj1" fmla="val -80876"/>
              <a:gd name="adj2" fmla="val 16466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 bwMode="auto">
          <a:xfrm>
            <a:off x="1744811" y="608160"/>
            <a:ext cx="1516927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คำบรรยายภาพแบบเส้น 1 11"/>
          <p:cNvSpPr/>
          <p:nvPr/>
        </p:nvSpPr>
        <p:spPr>
          <a:xfrm>
            <a:off x="1835696" y="3219823"/>
            <a:ext cx="1584176" cy="469375"/>
          </a:xfrm>
          <a:prstGeom prst="borderCallout1">
            <a:avLst>
              <a:gd name="adj1" fmla="val 102718"/>
              <a:gd name="adj2" fmla="val 47069"/>
              <a:gd name="adj3" fmla="val 265928"/>
              <a:gd name="adj4" fmla="val -2905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90" y="3382502"/>
            <a:ext cx="1493127" cy="1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07538"/>
              </p:ext>
            </p:extLst>
          </p:nvPr>
        </p:nvGraphicFramePr>
        <p:xfrm>
          <a:off x="3707904" y="1707654"/>
          <a:ext cx="53285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682"/>
                <a:gridCol w="3044910"/>
              </a:tblGrid>
              <a:tr h="23666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มาตรการ</a:t>
                      </a:r>
                      <a:endParaRPr lang="th-TH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ดำเนินการได้</a:t>
                      </a:r>
                      <a:endParaRPr lang="th-TH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แจ้งผู้ป่วยภายใน 3 ชม. นับแต่วินิจฉัย</a:t>
                      </a:r>
                      <a:endParaRPr lang="th-TH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ไม่สามารถนำมาวิเคราะห์ได้เนื่องจากไม่มีเวลาวินิจฉัย</a:t>
                      </a:r>
                      <a:endParaRPr lang="th-TH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สอบสวนโรคภายใน 3 ชม. นับแต่ได้รับแจ้ง</a:t>
                      </a:r>
                      <a:endParaRPr lang="th-TH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สอบสวนภายใน 3 ชม.</a:t>
                      </a:r>
                      <a:r>
                        <a:rPr lang="th-TH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26 ฉบับ นับเป็น  78 </a:t>
                      </a:r>
                      <a:r>
                        <a:rPr lang="en-US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endParaRPr lang="th-TH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ควบคุมโรคภายใน 24 ชั่วโมง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ดำเนินการได้</a:t>
                      </a:r>
                      <a:r>
                        <a:rPr lang="th-TH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100 </a:t>
                      </a:r>
                      <a:r>
                        <a:rPr lang="en-US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endParaRPr lang="th-TH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42473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60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สร้างเสริมภูมิคุ้มกัน</a:t>
            </a:r>
            <a:r>
              <a:rPr lang="th-TH" sz="60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โรค</a:t>
            </a:r>
            <a:endParaRPr lang="en-US" sz="6000" b="1" dirty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3" y="285752"/>
            <a:ext cx="1078515" cy="7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352800" y="2971800"/>
            <a:ext cx="5029200" cy="8572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r"/>
            <a:r>
              <a:rPr lang="th-TH" sz="2800" dirty="0" smtClean="0">
                <a:solidFill>
                  <a:schemeClr val="bg1"/>
                </a:solidFill>
                <a:cs typeface="+mj-cs"/>
              </a:rPr>
              <a:t>กลุ่มงานควบคุมโรคติดต่อ</a:t>
            </a:r>
          </a:p>
          <a:p>
            <a:pPr algn="r"/>
            <a:r>
              <a:rPr lang="th-TH" sz="2800" dirty="0" smtClean="0">
                <a:solidFill>
                  <a:schemeClr val="bg1"/>
                </a:solidFill>
                <a:cs typeface="+mj-cs"/>
              </a:rPr>
              <a:t>สำนักงานสาธารณสุขจังหวัดพระนครศรีอยุธยา</a:t>
            </a:r>
            <a:endParaRPr lang="th-TH" sz="28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6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7009"/>
              </p:ext>
            </p:extLst>
          </p:nvPr>
        </p:nvGraphicFramePr>
        <p:xfrm>
          <a:off x="0" y="846535"/>
          <a:ext cx="9144000" cy="3831433"/>
        </p:xfrm>
        <a:graphic>
          <a:graphicData uri="http://schemas.openxmlformats.org/drawingml/2006/table">
            <a:tbl>
              <a:tblPr/>
              <a:tblGrid>
                <a:gridCol w="2411760"/>
                <a:gridCol w="6732240"/>
              </a:tblGrid>
              <a:tr h="25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อายุ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ชนิดวัคซีน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แรกเกิด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BCG, HB1</a:t>
                      </a:r>
                      <a:endParaRPr lang="th-TH" sz="1200" b="0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HB2 (</a:t>
                      </a:r>
                      <a:r>
                        <a:rPr lang="th-TH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เฉพาะรายที่มารดาที่เป็นพาหะของไวรัสตับอักเสบบี</a:t>
                      </a: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200" b="0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เดือน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DTP-HB1 </a:t>
                      </a: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(DTP-HB-Hib1)</a:t>
                      </a:r>
                      <a:r>
                        <a:rPr lang="en-US" sz="1200" b="0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OPV1</a:t>
                      </a:r>
                      <a:endParaRPr lang="th-TH" sz="1200" b="0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เดือน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DTP-HB2 </a:t>
                      </a: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(DTP-HB-Hib2)</a:t>
                      </a:r>
                      <a:r>
                        <a:rPr lang="en-US" sz="1200" b="0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OPV2, IPV1</a:t>
                      </a:r>
                      <a:endParaRPr lang="th-TH" sz="1200" b="0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เดือน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DTP-HB3 </a:t>
                      </a:r>
                      <a:r>
                        <a:rPr lang="en-US" sz="1200" b="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(DTP-HB-Hib3)</a:t>
                      </a:r>
                      <a:r>
                        <a:rPr lang="en-US" sz="1200" b="0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OPV3</a:t>
                      </a:r>
                      <a:endParaRPr lang="th-TH" sz="1200" b="0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เดือน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MMR1</a:t>
                      </a:r>
                      <a:r>
                        <a:rPr lang="th-TH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LAJE1</a:t>
                      </a:r>
                      <a:endParaRPr lang="th-TH" sz="1200" b="0" kern="120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เดือน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DTP4, OPV4</a:t>
                      </a:r>
                      <a:endParaRPr lang="th-TH" sz="1200" b="0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6 เดือน 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LAJE2</a:t>
                      </a:r>
                      <a:r>
                        <a:rPr lang="th-TH" sz="1200" b="0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,</a:t>
                      </a:r>
                      <a:r>
                        <a:rPr lang="en-US" sz="1200" b="0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MMR2</a:t>
                      </a:r>
                      <a:endParaRPr lang="th-TH" sz="1200" b="0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ปี </a:t>
                      </a: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DTP5, OPV5</a:t>
                      </a:r>
                      <a:endParaRPr lang="th-TH" sz="1200" b="0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ปี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1)</a:t>
                      </a: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(MMR/MR, HB, LAJE, IPV,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OPV, BCG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เฉพาะรายที่รับไม่ครบ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(ป.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5)</a:t>
                      </a: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HPV (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เข็ม ห่างกันอย่างน้อย 6 เดือน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ปี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th-T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6)</a:t>
                      </a:r>
                      <a:endParaRPr kumimoji="0" 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dT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417" name="Rectangle 52"/>
          <p:cNvSpPr>
            <a:spLocks noChangeArrowheads="1"/>
          </p:cNvSpPr>
          <p:nvPr/>
        </p:nvSpPr>
        <p:spPr bwMode="auto">
          <a:xfrm>
            <a:off x="0" y="33338"/>
            <a:ext cx="9144000" cy="798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กำหนดการให้วัคซีนตามแผนงานสร้างเสริมภูมิคุ้มกันโรค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ของประเทศไทย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ปี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2562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9F17-A1D3-42E9-9004-AE6EFD64A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1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กลุ่มเป้าหมาย</a:t>
            </a:r>
            <a:endParaRPr lang="en-US" sz="66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AutoShape 4" descr="ผลการค้นหารูปภาพสำหรับ objective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ผลการค้นหารูปภาพสำหรับ objective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7" name="Picture 9" descr="ผลการค้นหารูปภาพสำหรับ objectiv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" y="7976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8285" y="1370969"/>
            <a:ext cx="1418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dT</a:t>
            </a:r>
            <a:endParaRPr lang="en-US" sz="66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1278" y="1329612"/>
            <a:ext cx="1418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D60093"/>
                </a:solidFill>
                <a:latin typeface="Berlin Sans FB Demi" panose="020E0802020502020306" pitchFamily="34" charset="0"/>
              </a:rPr>
              <a:t>Flu</a:t>
            </a:r>
            <a:endParaRPr lang="en-US" sz="6600" b="1" dirty="0">
              <a:solidFill>
                <a:srgbClr val="D6009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1329612"/>
            <a:ext cx="1418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MR</a:t>
            </a:r>
            <a:endParaRPr lang="en-US" sz="6600" b="1" dirty="0">
              <a:solidFill>
                <a:srgbClr val="0000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" y="3489856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บุคคลที่มีอายุ 0 ปีเต็ม ได้แก่ อายุ 20, 30, 40, 50, 60 ปี </a:t>
            </a:r>
            <a:r>
              <a:rPr lang="th-TH" sz="2000" b="1" dirty="0" smtClean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ไป</a:t>
            </a:r>
            <a:r>
              <a:rPr lang="th-TH" sz="2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จนตลอด</a:t>
            </a:r>
            <a:r>
              <a:rPr lang="th-TH" sz="2000" b="1" dirty="0" smtClean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ชีวิต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3818051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D60093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หญิง</a:t>
            </a:r>
            <a:r>
              <a:rPr lang="th-TH" sz="2000" b="1" dirty="0" smtClean="0">
                <a:solidFill>
                  <a:srgbClr val="D60093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ตั้งครรภ์ที่มีอายุครรภ์ตั้งแต่ </a:t>
            </a:r>
          </a:p>
          <a:p>
            <a:pPr algn="ctr">
              <a:defRPr/>
            </a:pPr>
            <a:r>
              <a:rPr lang="th-TH" sz="2000" b="1" dirty="0" smtClean="0">
                <a:solidFill>
                  <a:srgbClr val="D60093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 เดือนขึ้นไป</a:t>
            </a:r>
            <a:endParaRPr lang="th-TH" sz="2000" b="1" dirty="0">
              <a:solidFill>
                <a:srgbClr val="D60093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4248" y="380125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dirty="0" smtClean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นักศึกษาทางการแพทย์และสาธารณสุข</a:t>
            </a:r>
            <a:endParaRPr lang="th-TH" sz="2000" b="1" dirty="0">
              <a:solidFill>
                <a:srgbClr val="00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059" name="Picture 11" descr="ผลการค้นหารูปภาพสำหรับ คน การ์ตู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5" y="2180456"/>
            <a:ext cx="1745865" cy="13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ผลการค้นหารูปภาพสำหรับ หญิงตั้งครรภ์ การ์ตู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9475" r="27939" b="8065"/>
          <a:stretch/>
        </p:blipFill>
        <p:spPr bwMode="auto">
          <a:xfrm flipH="1">
            <a:off x="4896036" y="2139702"/>
            <a:ext cx="1224136" cy="16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ผลการค้นหารูปภาพสำหรับ หญิงตั้งครรภ์ การ์ตู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9475" r="27939" b="8065"/>
          <a:stretch/>
        </p:blipFill>
        <p:spPr bwMode="auto">
          <a:xfrm flipH="1">
            <a:off x="2919330" y="2180159"/>
            <a:ext cx="991554" cy="12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19400" y="3657600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หญิงตั้งครรภ์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063" name="Picture 15" descr="ผลการค้นหารูปภาพสำหรับ +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4" y="2472339"/>
            <a:ext cx="949475" cy="7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รูปภาพที่เกี่ยวข้อ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59" y="2050331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/>
              <a:t>การเบิกวัคซีน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การเบิกวัคซีนคอตีบ-บาดทะยัก ใน</a:t>
            </a:r>
            <a:r>
              <a:rPr lang="th-TH" b="1" dirty="0" smtClean="0"/>
              <a:t>ผู้ใหญ่ </a:t>
            </a:r>
          </a:p>
          <a:p>
            <a:pPr lvl="1"/>
            <a:r>
              <a:rPr lang="th-TH" dirty="0" smtClean="0"/>
              <a:t>เบิก</a:t>
            </a:r>
            <a:r>
              <a:rPr lang="th-TH" dirty="0"/>
              <a:t>วัคซีนในระบบ </a:t>
            </a:r>
            <a:r>
              <a:rPr lang="en-US" dirty="0" smtClean="0"/>
              <a:t>VMI</a:t>
            </a:r>
            <a:endParaRPr lang="th-TH" b="1" dirty="0"/>
          </a:p>
          <a:p>
            <a:r>
              <a:rPr lang="th-TH" b="1" dirty="0" smtClean="0"/>
              <a:t>วัคซีน</a:t>
            </a:r>
            <a:r>
              <a:rPr lang="th-TH" b="1" dirty="0"/>
              <a:t>ไข้หวัดใหญ่ในหญิง</a:t>
            </a:r>
            <a:r>
              <a:rPr lang="th-TH" b="1" dirty="0" smtClean="0"/>
              <a:t>ตั้งครรภ์</a:t>
            </a:r>
          </a:p>
          <a:p>
            <a:pPr lvl="1"/>
            <a:r>
              <a:rPr lang="th-TH" dirty="0" smtClean="0"/>
              <a:t>เบิก</a:t>
            </a:r>
            <a:r>
              <a:rPr lang="th-TH" dirty="0"/>
              <a:t>วัคซีนในระบบ </a:t>
            </a:r>
            <a:r>
              <a:rPr lang="en-US" dirty="0" smtClean="0"/>
              <a:t>VMI</a:t>
            </a:r>
          </a:p>
          <a:p>
            <a:r>
              <a:rPr lang="th-TH" b="1" dirty="0"/>
              <a:t>วัคซีนรวมหัด-หัดเยอรมัน ในนักศึกษา</a:t>
            </a:r>
          </a:p>
          <a:p>
            <a:pPr lvl="1"/>
            <a:r>
              <a:rPr lang="th-TH" dirty="0" smtClean="0"/>
              <a:t>เบิกวัคซีนในระบบ </a:t>
            </a:r>
            <a:r>
              <a:rPr lang="en-US" dirty="0" smtClean="0"/>
              <a:t>VMI </a:t>
            </a:r>
            <a:r>
              <a:rPr lang="th-TH" dirty="0" smtClean="0"/>
              <a:t>(มิ.ย. – พ.ย.)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73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153400" cy="6286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>ความครอบคลุมการได้รับวัคซีน (ร้อยละ)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6850"/>
              </p:ext>
            </p:extLst>
          </p:nvPr>
        </p:nvGraphicFramePr>
        <p:xfrm>
          <a:off x="381000" y="1085850"/>
          <a:ext cx="8120742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543"/>
                <a:gridCol w="1143000"/>
                <a:gridCol w="1295400"/>
                <a:gridCol w="1219200"/>
                <a:gridCol w="1161142"/>
                <a:gridCol w="1353457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cs typeface="+mj-cs"/>
                        </a:rPr>
                        <a:t>ตัวชี้วัด</a:t>
                      </a:r>
                      <a:endParaRPr lang="en-US" sz="2700" b="1" dirty="0">
                        <a:cs typeface="+mj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j-cs"/>
                        </a:rPr>
                        <a:t>2562</a:t>
                      </a:r>
                      <a:endParaRPr lang="en-US" sz="2400" dirty="0">
                        <a:cs typeface="+mj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j-cs"/>
                        </a:rPr>
                        <a:t>2563</a:t>
                      </a:r>
                      <a:endParaRPr lang="en-US" sz="2400" dirty="0">
                        <a:cs typeface="+mj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j-cs"/>
                        </a:rPr>
                        <a:t>2564</a:t>
                      </a:r>
                      <a:endParaRPr lang="en-US" sz="2400" dirty="0">
                        <a:cs typeface="+mj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j-cs"/>
                        </a:rPr>
                        <a:t>2565</a:t>
                      </a:r>
                      <a:endParaRPr lang="en-US" sz="2400" dirty="0">
                        <a:cs typeface="+mj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j-cs"/>
                        </a:rPr>
                        <a:t>2566</a:t>
                      </a:r>
                      <a:endParaRPr lang="en-US" sz="2400" dirty="0">
                        <a:cs typeface="+mj-cs"/>
                      </a:endParaRPr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ngsana New" pitchFamily="18" charset="-34"/>
                          <a:cs typeface="Angsana New" pitchFamily="18" charset="-34"/>
                        </a:rPr>
                        <a:t>dT</a:t>
                      </a:r>
                      <a:r>
                        <a:rPr lang="en-US" sz="3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ในผู้ใหญ่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 smtClean="0">
                          <a:latin typeface="Angsana New" pitchFamily="18" charset="-34"/>
                          <a:cs typeface="Angsana New" pitchFamily="18" charset="-34"/>
                        </a:rPr>
                        <a:t>ไ</a:t>
                      </a:r>
                      <a:r>
                        <a:rPr lang="th-TH" sz="2100" dirty="0" smtClean="0">
                          <a:latin typeface="Angsana New" pitchFamily="18" charset="-34"/>
                          <a:cs typeface="Angsana New" pitchFamily="18" charset="-34"/>
                        </a:rPr>
                        <a:t>ข้หวัดใหญ่        ในหญิงตั้งครรภ์</a:t>
                      </a:r>
                      <a:endParaRPr lang="en-US" sz="21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cs typeface="+mj-cs"/>
                        </a:rPr>
                        <a:t>MR</a:t>
                      </a:r>
                      <a:r>
                        <a:rPr lang="th-TH" sz="3000" dirty="0" smtClean="0">
                          <a:cs typeface="+mj-cs"/>
                        </a:rPr>
                        <a:t>        ในนักศึกษา</a:t>
                      </a:r>
                      <a:endParaRPr lang="en-US" sz="3000" dirty="0">
                        <a:latin typeface="Angsana New" pitchFamily="18" charset="-34"/>
                        <a:cs typeface="+mj-cs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  <a:r>
                        <a:rPr lang="th-TH" sz="30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  <a:endParaRPr lang="en-US" sz="3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27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457200"/>
          </a:xfrm>
        </p:spPr>
        <p:txBody>
          <a:bodyPr>
            <a:normAutofit fontScale="90000"/>
          </a:bodyPr>
          <a:lstStyle/>
          <a:p>
            <a:r>
              <a:rPr lang="th-TH" sz="2800" dirty="0" smtClean="0"/>
              <a:t>ความครอบคลุม</a:t>
            </a:r>
            <a:r>
              <a:rPr lang="en-US" sz="2800" dirty="0" smtClean="0"/>
              <a:t>MMR </a:t>
            </a:r>
            <a:r>
              <a:rPr lang="th-TH" sz="2800" dirty="0" err="1" smtClean="0"/>
              <a:t>ไตรมาส</a:t>
            </a:r>
            <a:r>
              <a:rPr lang="th-TH" sz="2800" dirty="0" smtClean="0"/>
              <a:t> 1 ปี 2562 (วันที่ 21 </a:t>
            </a:r>
            <a:r>
              <a:rPr lang="th-TH" sz="2800" dirty="0" err="1" smtClean="0"/>
              <a:t>มีค</a:t>
            </a:r>
            <a:r>
              <a:rPr lang="th-TH" sz="2800" dirty="0" smtClean="0"/>
              <a:t>.62)</a:t>
            </a:r>
            <a:endParaRPr lang="th-TH" sz="2800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472640"/>
              </p:ext>
            </p:extLst>
          </p:nvPr>
        </p:nvGraphicFramePr>
        <p:xfrm>
          <a:off x="228600" y="628650"/>
          <a:ext cx="8686800" cy="3943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80"/>
                <a:gridCol w="822960"/>
                <a:gridCol w="861060"/>
                <a:gridCol w="784861"/>
                <a:gridCol w="685799"/>
                <a:gridCol w="891540"/>
                <a:gridCol w="685800"/>
                <a:gridCol w="685800"/>
                <a:gridCol w="685800"/>
                <a:gridCol w="1143000"/>
              </a:tblGrid>
              <a:tr h="77908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จังหวัด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เป้าหมาย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MMR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1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ผลงาน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เป้าหมาย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MMR2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ผลงาน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09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OPV3</a:t>
                      </a:r>
                    </a:p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09A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09AB5"/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นนทบุรี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1,041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831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79.83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1,270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75.35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1,041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843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80.98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ปทุมธานี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1,370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1,182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86.28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2,070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1,621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78.31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1,370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1,203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87.81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พระนครศรีอยุธยา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1,193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1,082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90.7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1,446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1,235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85.41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1,193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1,109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92.96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อ่างทอง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389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385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98.97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462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454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98.27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389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386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99.23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ลพบุรี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1,091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1,038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95.14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1,092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995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91.12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1,091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1,037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95.05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สิงห์บุรี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321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316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98.44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292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284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97.26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321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319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99.38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สระบุรี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888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855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96.28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1,147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1,036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90.32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888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844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95.05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53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นครนายก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357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94.44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433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87.3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378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359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94.97</a:t>
                      </a: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2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457200"/>
          </a:xfrm>
        </p:spPr>
        <p:txBody>
          <a:bodyPr>
            <a:normAutofit fontScale="90000"/>
          </a:bodyPr>
          <a:lstStyle/>
          <a:p>
            <a:r>
              <a:rPr lang="th-TH" sz="2800" dirty="0" smtClean="0"/>
              <a:t>ความครอบคลุม</a:t>
            </a:r>
            <a:r>
              <a:rPr lang="en-US" sz="2800" dirty="0" smtClean="0"/>
              <a:t>MMR </a:t>
            </a:r>
            <a:r>
              <a:rPr lang="th-TH" sz="2800" dirty="0" err="1" smtClean="0"/>
              <a:t>ไตรมาส</a:t>
            </a:r>
            <a:r>
              <a:rPr lang="th-TH" sz="2800" dirty="0" smtClean="0"/>
              <a:t> 1 ปี 2562 (วันที่ 21 </a:t>
            </a:r>
            <a:r>
              <a:rPr lang="th-TH" sz="2800" dirty="0" err="1" smtClean="0"/>
              <a:t>มีค</a:t>
            </a:r>
            <a:r>
              <a:rPr lang="th-TH" sz="2800" dirty="0" smtClean="0"/>
              <a:t>.62)</a:t>
            </a:r>
            <a:endParaRPr lang="th-TH" sz="2800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4603"/>
              </p:ext>
            </p:extLst>
          </p:nvPr>
        </p:nvGraphicFramePr>
        <p:xfrm>
          <a:off x="228601" y="400051"/>
          <a:ext cx="8763001" cy="456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82"/>
                <a:gridCol w="688862"/>
                <a:gridCol w="865309"/>
                <a:gridCol w="1022637"/>
                <a:gridCol w="1022637"/>
                <a:gridCol w="1022637"/>
                <a:gridCol w="1022637"/>
              </a:tblGrid>
              <a:tr h="464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    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เป้าหมาย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MMR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1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         ผลงาน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เป้าหมาย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MMR2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ผลงาน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1.พระนครศรีอยุธยา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199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174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87.44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234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167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71.37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2ท่าเรือ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96.92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72</a:t>
                      </a:r>
                    </a:p>
                  </a:txBody>
                  <a:tcPr marL="9525" marR="9525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68</a:t>
                      </a:r>
                    </a:p>
                  </a:txBody>
                  <a:tcPr marL="9525" marR="9525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94.44</a:t>
                      </a:r>
                    </a:p>
                  </a:txBody>
                  <a:tcPr marL="9525" marR="9525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3.นคร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หลวง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48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92.31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88.06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4.บาง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ไทร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74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71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95.95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85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92.39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5.บางบาล     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58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44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75.86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61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40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65.57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6.บาง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ปะอิน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118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95.16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202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180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89.11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7.บาง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ปะหัน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91.53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78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84.62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8.ผัก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ไห่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57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57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61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98.36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9.ภาชี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96.36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57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96.49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10.ลาด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บัวหลวง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61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80.26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78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61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78.21</a:t>
                      </a:r>
                    </a:p>
                  </a:txBody>
                  <a:tcPr marL="9525" marR="9525" marT="7144" marB="0" anchor="b">
                    <a:solidFill>
                      <a:srgbClr val="FD2F5B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11.วัง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น้อย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113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83.19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86.29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12.เสนา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111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98.23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86.82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13.บาง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ซ้าย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25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92.59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91.89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14.อุทัย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73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92.41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88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93.62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15.มหาราช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31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83.78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82.05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16.บ้าน</a:t>
                      </a:r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แพรก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21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21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+mj-cs"/>
                        </a:rPr>
                        <a:t>รวม</a:t>
                      </a:r>
                      <a:endParaRPr lang="th-TH" sz="21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1,193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1.0_tuswave_office" panose="02020603050405020304" pitchFamily="18" charset="2"/>
                          <a:cs typeface="+mj-cs"/>
                        </a:rPr>
                        <a:t>1,082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1.0_tuswave_office" panose="02020603050405020304" pitchFamily="18" charset="2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90.70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1,446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1,235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85.41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6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7151"/>
            <a:ext cx="8077200" cy="422672"/>
          </a:xfrm>
        </p:spPr>
        <p:txBody>
          <a:bodyPr>
            <a:normAutofit fontScale="90000"/>
          </a:bodyPr>
          <a:lstStyle/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ความครอบคลุม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OPV 3 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ไตรมาส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1 (21 </a:t>
            </a:r>
            <a:r>
              <a:rPr lang="th-TH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มีค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.62)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59609"/>
              </p:ext>
            </p:extLst>
          </p:nvPr>
        </p:nvGraphicFramePr>
        <p:xfrm>
          <a:off x="533400" y="446648"/>
          <a:ext cx="7924800" cy="4577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5365"/>
                <a:gridCol w="842238"/>
                <a:gridCol w="1524001"/>
                <a:gridCol w="2743196"/>
              </a:tblGrid>
              <a:tr h="2445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ผลงาน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1.พระนครศรีอยุธยา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199</a:t>
                      </a: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181</a:t>
                      </a: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90.95</a:t>
                      </a: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2.ท่าเรือ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62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95.38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3.นคร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หลวง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52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48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92.31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4.บาง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ไทร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74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94.59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5.บาง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บาล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91.38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6.บาง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ปะอิน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124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95.16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7.บาง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ปะหัน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88.14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8.ผัก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ไห่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57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57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9.ภาชี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54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98.18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10.ลาด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บัวหลวง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67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88.16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11.วัง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น้อย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113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85.84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12.เสนา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110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97.35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13.บาง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ซ้าย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27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25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92.59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14.อุทัย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79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78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98.73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2445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15.มหาราช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37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32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86.49</a:t>
                      </a:r>
                    </a:p>
                  </a:txBody>
                  <a:tcPr marL="9525" marR="9525" marT="7144" marB="0" anchor="b">
                    <a:solidFill>
                      <a:srgbClr val="FFFF00"/>
                    </a:solidFill>
                  </a:tcPr>
                </a:tc>
              </a:tr>
              <a:tr h="322029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 smtClean="0">
                          <a:effectLst/>
                          <a:cs typeface="+mj-cs"/>
                        </a:rPr>
                        <a:t>16.บ้าน</a:t>
                      </a:r>
                      <a:r>
                        <a:rPr lang="th-TH" sz="1500" u="none" strike="noStrike" dirty="0">
                          <a:effectLst/>
                          <a:cs typeface="+mj-cs"/>
                        </a:rPr>
                        <a:t>แพรก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5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100</a:t>
                      </a: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   รวม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1,193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+mj-cs"/>
                        </a:rPr>
                        <a:t>1,109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714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1500" b="1" dirty="0" smtClean="0">
                          <a:effectLst/>
                          <a:cs typeface="+mj-cs"/>
                        </a:rPr>
                        <a:t>                                                    92.96</a:t>
                      </a:r>
                      <a:endParaRPr lang="th-TH" sz="1500" dirty="0">
                        <a:effectLst/>
                        <a:cs typeface="+mj-cs"/>
                      </a:endParaRPr>
                    </a:p>
                  </a:txBody>
                  <a:tcPr marL="76200" marR="76200" marT="57150" marB="571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357" y="232360"/>
            <a:ext cx="81417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</a:rPr>
              <a:t>วาระที่ 2 สถานการณ์โรคไข้เลือดออก</a:t>
            </a:r>
            <a:endParaRPr lang="th-TH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040"/>
              </p:ext>
            </p:extLst>
          </p:nvPr>
        </p:nvGraphicFramePr>
        <p:xfrm>
          <a:off x="107504" y="1059582"/>
          <a:ext cx="2760570" cy="2726588"/>
        </p:xfrm>
        <a:graphic>
          <a:graphicData uri="http://schemas.openxmlformats.org/drawingml/2006/table">
            <a:tbl>
              <a:tblPr/>
              <a:tblGrid>
                <a:gridCol w="312298"/>
                <a:gridCol w="432048"/>
                <a:gridCol w="676536"/>
                <a:gridCol w="328859"/>
                <a:gridCol w="434765"/>
                <a:gridCol w="239121"/>
                <a:gridCol w="336943"/>
              </a:tblGrid>
              <a:tr h="562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ลำดับ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เขต ๔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(อัตราป่วย)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ลำดับ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ประเทศ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(อัตราป่วย)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จังหวัด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รวมป่วย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(ราย)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อัตราป่วย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ต่อแสน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รวมตาย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(ราย)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700" b="1" dirty="0">
                          <a:effectLst/>
                        </a:rPr>
                        <a:t>อัตราตาย</a:t>
                      </a:r>
                      <a:endParaRPr lang="en-US" sz="200" b="1" dirty="0">
                        <a:effectLst/>
                      </a:endParaRPr>
                    </a:p>
                    <a:p>
                      <a:pPr algn="ctr"/>
                      <a:r>
                        <a:rPr lang="th-TH" sz="700" b="1" dirty="0">
                          <a:effectLst/>
                        </a:rPr>
                        <a:t>ต่อแสน</a:t>
                      </a:r>
                      <a:endParaRPr lang="en-US" sz="2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 dirty="0">
                          <a:effectLst/>
                          <a:latin typeface="Cordia New"/>
                          <a:cs typeface="TH SarabunPSK"/>
                        </a:rPr>
                        <a:t>๑</a:t>
                      </a:r>
                      <a:endParaRPr lang="en-US" sz="3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๖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ลพบุรี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๒๗๒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๓๕.๙๒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 dirty="0">
                          <a:effectLst/>
                          <a:latin typeface="Cordia New"/>
                          <a:cs typeface="TH SarabunPSK"/>
                        </a:rPr>
                        <a:t>๒</a:t>
                      </a:r>
                      <a:endParaRPr lang="en-US" sz="3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๒๒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อ่างทอง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๖๑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๒๑.๖๕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cs typeface="TH SarabunPSK"/>
                        </a:rPr>
                        <a:t>๓</a:t>
                      </a:r>
                      <a:endParaRPr lang="en-US" sz="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๒๔</a:t>
                      </a:r>
                      <a:endParaRPr lang="en-US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๑๗๔</a:t>
                      </a:r>
                      <a:endParaRPr lang="en-US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๒๑.๔๓</a:t>
                      </a:r>
                      <a:endParaRPr lang="en-US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๐.๑๒</a:t>
                      </a:r>
                      <a:endParaRPr lang="en-US" sz="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 dirty="0">
                          <a:effectLst/>
                          <a:latin typeface="Cordia New"/>
                          <a:cs typeface="TH SarabunPSK"/>
                        </a:rPr>
                        <a:t>๔</a:t>
                      </a:r>
                      <a:endParaRPr lang="en-US" sz="3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๒๘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นนทบุรี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๒๑๙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๑๗.๙๔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>
                          <a:effectLst/>
                          <a:latin typeface="Cordia New"/>
                          <a:cs typeface="TH SarabunPSK"/>
                        </a:rPr>
                        <a:t>๕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๓๔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ปทุมธานี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๑๘๕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๑๖.๕๑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>
                          <a:effectLst/>
                          <a:latin typeface="Cordia New"/>
                          <a:cs typeface="TH SarabunPSK"/>
                        </a:rPr>
                        <a:t>๖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สระบุรี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๙๒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๑๔.๓๕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>
                          <a:effectLst/>
                          <a:latin typeface="Cordia New"/>
                          <a:cs typeface="TH SarabunPSK"/>
                        </a:rPr>
                        <a:t>๗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๔๔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สิงห์บุรี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๒๘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๑๓.๓๑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800">
                          <a:effectLst/>
                          <a:latin typeface="Cordia New"/>
                          <a:cs typeface="TH SarabunPSK"/>
                        </a:rPr>
                        <a:t>๘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๔๗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นครนายก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๒๘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๑๐.๘๒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201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รวมเขต ๔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,</a:t>
                      </a: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๐๕๙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๑๙.๙๗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๐.๐๒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10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ordia New"/>
                          <a:cs typeface="Angsana New"/>
                        </a:rPr>
                        <a:t> 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8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รวมทั้งประเทศ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๑๑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,</a:t>
                      </a: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๑๙๔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๑๖.๙๕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๑๐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8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๐.๐๒</a:t>
                      </a:r>
                      <a:endParaRPr lang="en-US" sz="7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492437"/>
              </p:ext>
            </p:extLst>
          </p:nvPr>
        </p:nvGraphicFramePr>
        <p:xfrm>
          <a:off x="2987824" y="1172346"/>
          <a:ext cx="6048672" cy="32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4515966"/>
            <a:ext cx="2599059" cy="338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388" tIns="45693" rIns="91388" bIns="45693" rtlCol="0">
            <a:spAutoFit/>
          </a:bodyPr>
          <a:lstStyle/>
          <a:p>
            <a:pPr marL="0" marR="0" lvl="0" indent="0" algn="ctr" defTabSz="9138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srgbClr val="444D26">
                    <a:lumMod val="50000"/>
                  </a:srgbClr>
                </a:solidFill>
                <a:effectLst/>
                <a:uLnTx/>
                <a:uFillTx/>
              </a:rPr>
              <a:t>ข้อมูลวันที่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4D26">
                    <a:lumMod val="50000"/>
                  </a:srgbClr>
                </a:solidFill>
                <a:effectLst/>
                <a:uLnTx/>
                <a:uFillTx/>
              </a:rPr>
              <a:t>19-</a:t>
            </a:r>
            <a:r>
              <a:rPr kumimoji="0" lang="th-TH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4D26">
                    <a:lumMod val="50000"/>
                  </a:srgbClr>
                </a:solidFill>
                <a:effectLst/>
                <a:uLnTx/>
                <a:uFillTx/>
              </a:rPr>
              <a:t>มี.ค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4D26">
                    <a:lumMod val="50000"/>
                  </a:srgbClr>
                </a:solidFill>
                <a:effectLst/>
                <a:uLnTx/>
                <a:uFillTx/>
              </a:rPr>
              <a:t>-62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4D26">
                    <a:lumMod val="50000"/>
                  </a:srgbClr>
                </a:solidFill>
                <a:effectLst/>
                <a:uLnTx/>
                <a:uFillTx/>
              </a:rPr>
              <a:t>R506</a:t>
            </a:r>
            <a:endParaRPr kumimoji="0" lang="th-TH" sz="1200" b="1" i="0" u="none" strike="noStrike" kern="0" cap="none" spc="0" normalizeH="0" baseline="0" noProof="0" dirty="0">
              <a:ln>
                <a:noFill/>
              </a:ln>
              <a:solidFill>
                <a:srgbClr val="444D26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938750" y="62753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115616" y="3784006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101851" y="893343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278717" y="4049815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8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9512" y="354455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794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87474"/>
            <a:ext cx="8001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ความครอบคลุมวัคซีน  ปี 2561 (วันที่ 21 มีนาคม 2562)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90131"/>
              </p:ext>
            </p:extLst>
          </p:nvPr>
        </p:nvGraphicFramePr>
        <p:xfrm>
          <a:off x="323528" y="681548"/>
          <a:ext cx="8496947" cy="4266469"/>
        </p:xfrm>
        <a:graphic>
          <a:graphicData uri="http://schemas.openxmlformats.org/drawingml/2006/table">
            <a:tbl>
              <a:tblPr/>
              <a:tblGrid>
                <a:gridCol w="1077627"/>
                <a:gridCol w="524635"/>
                <a:gridCol w="524635"/>
                <a:gridCol w="524635"/>
                <a:gridCol w="524635"/>
                <a:gridCol w="524635"/>
                <a:gridCol w="524635"/>
                <a:gridCol w="212689"/>
                <a:gridCol w="552992"/>
                <a:gridCol w="552992"/>
                <a:gridCol w="414744"/>
                <a:gridCol w="226868"/>
                <a:gridCol w="510455"/>
                <a:gridCol w="510455"/>
                <a:gridCol w="184331"/>
                <a:gridCol w="552992"/>
                <a:gridCol w="552992"/>
              </a:tblGrid>
              <a:tr h="200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1ปี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ปี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ปี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ปี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727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BCG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HBV1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DTP-HB3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โปลิโอ3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MMR1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IPV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DTP4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โปลิโอ4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JE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JE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MMR2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DTP5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โปลิโอ5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พระนครศรีอยุธยา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89.70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95.03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83.67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83.20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75.38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81.07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78.10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78.45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66.86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51.77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67.51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70.19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69.72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ท่าเรือ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90.30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93.67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83.97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83.54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80.17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72.15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85.14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85.14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73.65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67.98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85.20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78.57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78.57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นครหลวง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100.00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98.32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98.32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97.06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95.80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97.33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97.33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84.89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72.10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95.29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97.03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97.03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บางไทร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93.93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96.81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92.97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93.29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89.78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87.54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94.59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94.27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92.36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80.56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90.14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90.47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90.23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บางบาล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88.24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94.77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81.05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81.05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69.93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78.43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80.00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79.51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72.68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54.13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66.06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บางปะอิน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89.76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93.97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81.72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82.08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77.51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78.06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70.82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71.39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71.53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53.40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66.44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73.26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73.36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บางปะหัน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92.25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88.76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89.15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79.84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82.17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84.50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84.13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72.69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69.02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82.15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86.36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86.65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ผักไห่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99.35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99.35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98.70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98.70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97.40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98.70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96.51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96.51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98.26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91.58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96.53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98.39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98.39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ภาชี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94.35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93.79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92.09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75.71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92.96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92.96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82.63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66.52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85.02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93.68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93.31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ลาดบัวหลวง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96.73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98.37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95.10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91.02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91.21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91.21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89.74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83.02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86.42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87.15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86.87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77.99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89.67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86.14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84.51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87.50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80.43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77.90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78.79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74.33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51.83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78.43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73.46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73.04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เสนา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81.22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91.98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89.03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90.30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85.44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84.07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84.31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81.26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52.71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79.36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75.45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75.27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บางซ้าย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91.84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97.96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92.86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62.24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88.59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87.92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86.58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78.57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84.13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84.62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84.02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98.20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99.40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93.71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94.31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92.22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91.02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90.21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89.91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85.93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75.97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83.98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91.52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91.52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มหาราช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95.30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97.32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95.30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95.30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97.32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94.63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93.46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93.46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62.75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97.59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95.18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94.06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94.06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455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บ้านแพรก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86.96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95.65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89.13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91.30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93.48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82.61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90.77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90.77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81.54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63.93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83.61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90.63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89.06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4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939902"/>
            <a:ext cx="3419872" cy="1059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2515" y="339502"/>
            <a:ext cx="352513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black"/>
                </a:solidFill>
              </a:rPr>
              <a:t>ดาวโหลดเอกสาร</a:t>
            </a:r>
            <a:endParaRPr lang="th-TH" sz="2800" b="1" dirty="0">
              <a:solidFill>
                <a:prstClr val="black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81" y="1068343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88" y="1529433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594" y="75665"/>
            <a:ext cx="326457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วาระที่ 2 สถานการณ์โรคไข้เลือดออก</a:t>
            </a:r>
            <a:endParaRPr lang="th-TH" sz="2000" b="1" dirty="0">
              <a:solidFill>
                <a:prstClr val="black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7" y="421682"/>
            <a:ext cx="2633063" cy="2239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กล่องข้อความ 17">
            <a:extLst>
              <a:ext uri="{FF2B5EF4-FFF2-40B4-BE49-F238E27FC236}">
                <a16:creationId xmlns="" xmlns:a16="http://schemas.microsoft.com/office/drawing/2014/main" id="{5A72FE7B-22F2-42C1-8BCF-CD6AC6AACD2F}"/>
              </a:ext>
            </a:extLst>
          </p:cNvPr>
          <p:cNvSpPr txBox="1"/>
          <p:nvPr/>
        </p:nvSpPr>
        <p:spPr>
          <a:xfrm>
            <a:off x="3023757" y="1719704"/>
            <a:ext cx="3029353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3888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แดง          1 ตำบล</a:t>
            </a:r>
            <a:endParaRPr lang="th-TH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3888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ตำบลสีเหลือง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8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  <a:p>
            <a:pPr algn="ctr" defTabSz="913888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เขียว         26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26653"/>
              </p:ext>
            </p:extLst>
          </p:nvPr>
        </p:nvGraphicFramePr>
        <p:xfrm>
          <a:off x="6156176" y="509580"/>
          <a:ext cx="2592290" cy="558062"/>
        </p:xfrm>
        <a:graphic>
          <a:graphicData uri="http://schemas.openxmlformats.org/drawingml/2006/table">
            <a:tbl>
              <a:tblPr/>
              <a:tblGrid>
                <a:gridCol w="583381"/>
                <a:gridCol w="905082"/>
                <a:gridCol w="1103827"/>
              </a:tblGrid>
              <a:tr h="329686">
                <a:tc>
                  <a:txBody>
                    <a:bodyPr/>
                    <a:lstStyle/>
                    <a:p>
                      <a:pPr algn="l" fontAlgn="b"/>
                      <a:endParaRPr lang="th-TH" sz="9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ตำบล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83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พื้นที่สีแดง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37441"/>
              </p:ext>
            </p:extLst>
          </p:nvPr>
        </p:nvGraphicFramePr>
        <p:xfrm>
          <a:off x="6156176" y="1148282"/>
          <a:ext cx="2592288" cy="1341120"/>
        </p:xfrm>
        <a:graphic>
          <a:graphicData uri="http://schemas.openxmlformats.org/drawingml/2006/table">
            <a:tbl>
              <a:tblPr/>
              <a:tblGrid>
                <a:gridCol w="589156"/>
                <a:gridCol w="903373"/>
                <a:gridCol w="1099759"/>
              </a:tblGrid>
              <a:tr h="28385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สีเหลือง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พระนครศรีอยุธยา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คลองตะเคียน/</a:t>
                      </a:r>
                      <a:r>
                        <a:rPr lang="th-TH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ลุม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พลี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859">
                <a:tc vMerge="1"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ท่าเรือ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ปากท่า/ท่าเจ้าสนุก</a:t>
                      </a:r>
                    </a:p>
                    <a:p>
                      <a:pPr algn="ctr" fontAlgn="b"/>
                      <a:endParaRPr lang="th-TH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859">
                <a:tc vMerge="1"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บางปะหัน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หันสัง</a:t>
                      </a:r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/ทับน้ำ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859">
                <a:tc vMerge="1"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ผักไห่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นาคู/หนองน้ำใหญ่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2" name="กลุ่ม 21"/>
          <p:cNvGrpSpPr/>
          <p:nvPr/>
        </p:nvGrpSpPr>
        <p:grpSpPr>
          <a:xfrm>
            <a:off x="3023756" y="719852"/>
            <a:ext cx="3029353" cy="904988"/>
            <a:chOff x="405312" y="276753"/>
            <a:chExt cx="8136904" cy="1206652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405312" y="276753"/>
              <a:ext cx="8136904" cy="1206652"/>
              <a:chOff x="467544" y="237773"/>
              <a:chExt cx="8136904" cy="120665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67544" y="237773"/>
                <a:ext cx="8136904" cy="120665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0897" tIns="40448" rIns="80897" bIns="40448" rtlCol="0">
                <a:spAutoFit/>
              </a:bodyPr>
              <a:lstStyle/>
              <a:p>
                <a:pPr algn="ctr" defTabSz="913888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ตำบลพื้นที่ระบาดและพื้นที่เสี่ยง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เปรียบเทียบ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สัปดาห์ที่ 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7-10</a:t>
                </a: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88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วันที่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17 ก.พ. 2562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-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16 มี.ค. 2562</a:t>
                </a:r>
              </a:p>
              <a:p>
                <a:pPr algn="ctr" defTabSz="913888">
                  <a:defRPr/>
                </a:pPr>
                <a:endParaRPr lang="th-TH" sz="105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88">
                  <a:defRPr/>
                </a:pP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88">
                  <a:defRPr/>
                </a:pPr>
                <a:endParaRPr lang="th-TH" sz="6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88">
                  <a:defRPr/>
                </a:pPr>
                <a:endParaRPr lang="th-TH" sz="7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884720" y="830866"/>
                <a:ext cx="216024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88"/>
                <a:endParaRPr lang="th-TH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7736" y="786841"/>
                <a:ext cx="14527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88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ตำบลที่มีผู้ป่วยมากกว่า</a:t>
                </a:r>
                <a:r>
                  <a:rPr lang="th-TH" sz="600" b="1" dirty="0">
                    <a:solidFill>
                      <a:prstClr val="black"/>
                    </a:solidFill>
                  </a:rPr>
                  <a:t>หรือ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เท่ากับ 3 สัปดาห์</a:t>
                </a: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2581364" y="838470"/>
                <a:ext cx="216024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88"/>
                <a:endParaRPr lang="th-TH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15446" y="786839"/>
                <a:ext cx="1484748" cy="2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88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ตำบลที่มีผู้ป่วยเท่ากับ 2 สัปดาห์</a:t>
                </a:r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6266064" y="829748"/>
                <a:ext cx="195613" cy="272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88"/>
                <a:endParaRPr lang="th-TH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3135" y="856965"/>
                <a:ext cx="1629698" cy="2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88"/>
                <a:r>
                  <a:rPr lang="th-TH" sz="500" b="1" dirty="0">
                    <a:solidFill>
                      <a:prstClr val="black"/>
                    </a:solidFill>
                    <a:cs typeface="AngsanaUPC" pitchFamily="18" charset="-34"/>
                  </a:rPr>
                  <a:t>ตำบล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ที่ไม่มีผู้ป่วย</a:t>
                </a:r>
              </a:p>
            </p:txBody>
          </p:sp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4267582" y="868728"/>
              <a:ext cx="216024" cy="3054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88"/>
              <a:endParaRPr lang="th-TH" sz="105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0731" y="834720"/>
              <a:ext cx="1368152" cy="22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888"/>
              <a:r>
                <a:rPr lang="th-TH" sz="500" b="1" dirty="0">
                  <a:solidFill>
                    <a:prstClr val="black"/>
                  </a:solidFill>
                </a:rPr>
                <a:t>ตำบลที่มีผู้ป่วยเท่ากับ 1 สัปดาห์</a:t>
              </a:r>
            </a:p>
          </p:txBody>
        </p:sp>
      </p:grpSp>
      <p:graphicFrame>
        <p:nvGraphicFramePr>
          <p:cNvPr id="33" name="แผนภูมิ 3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702692E-6B3F-4778-A96C-D85AA7237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17161"/>
              </p:ext>
            </p:extLst>
          </p:nvPr>
        </p:nvGraphicFramePr>
        <p:xfrm>
          <a:off x="251520" y="2604924"/>
          <a:ext cx="8784975" cy="231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467" y="4659982"/>
            <a:ext cx="2016224" cy="433920"/>
          </a:xfrm>
          <a:prstGeom prst="rect">
            <a:avLst/>
          </a:prstGeom>
        </p:spPr>
      </p:pic>
      <p:pic>
        <p:nvPicPr>
          <p:cNvPr id="3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95536" y="75665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938750" y="62753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300192" y="16430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5705" y="4155926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211960" y="4659982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244408" y="344466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50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9135" y="141454"/>
            <a:ext cx="240048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</a:rPr>
              <a:t>วาระที่ 2 สถานการณ์โรคไข้เลือดออก</a:t>
            </a:r>
            <a:endParaRPr lang="th-TH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" y="4227934"/>
            <a:ext cx="2792646" cy="865032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42529"/>
              </p:ext>
            </p:extLst>
          </p:nvPr>
        </p:nvGraphicFramePr>
        <p:xfrm>
          <a:off x="323528" y="483518"/>
          <a:ext cx="4536504" cy="3555052"/>
        </p:xfrm>
        <a:graphic>
          <a:graphicData uri="http://schemas.openxmlformats.org/drawingml/2006/table">
            <a:tbl>
              <a:tblPr firstRow="1" firstCol="1" bandRow="1"/>
              <a:tblGrid>
                <a:gridCol w="820040"/>
                <a:gridCol w="905781"/>
                <a:gridCol w="239580"/>
                <a:gridCol w="363154"/>
                <a:gridCol w="280351"/>
                <a:gridCol w="239580"/>
                <a:gridCol w="309774"/>
                <a:gridCol w="405185"/>
                <a:gridCol w="405185"/>
                <a:gridCol w="366515"/>
                <a:gridCol w="201359"/>
              </a:tblGrid>
              <a:tr h="97513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อำเภอ</a:t>
                      </a:r>
                      <a:endParaRPr lang="en-US" sz="10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ตำบล</a:t>
                      </a:r>
                      <a:endParaRPr lang="en-US" sz="10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หมู่ที่</a:t>
                      </a:r>
                      <a:endParaRPr lang="en-US" sz="10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สัปดาห์ระบาด</a:t>
                      </a:r>
                      <a:endParaRPr lang="en-US" sz="10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-</a:t>
                      </a:r>
                      <a:r>
                        <a:rPr lang="th-TH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๖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๘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</a:t>
                      </a: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-</a:t>
                      </a:r>
                      <a:r>
                        <a:rPr lang="th-TH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๑๐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-</a:t>
                      </a:r>
                      <a:r>
                        <a:rPr lang="th-TH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๑๐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คลองตะเคียน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๐๕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คลองตะเคียน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๕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ประตูชัย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๐๖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ปากกราน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ไผ่ลิง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พระนครศรีอยุธยา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ลุมพลี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๐๕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ท่าเรือ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ท่าเจ้าสนุก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ท่าเรือ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ท่าเจ้าสนุก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๐๔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ท่าเรือ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ท่าเรือ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๘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ท่าเรือ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ปากท่า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ท่าเรือ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ปากท่า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๐๖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นครหลวง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แม่ลา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๐๖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นครหลวง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สามไถ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บางไทร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กระแชง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บางบาล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พระขาว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มหาราช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กะทุ่ม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มหาราช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 err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พิต</a:t>
                      </a: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เพียน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๐๔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81126"/>
              </p:ext>
            </p:extLst>
          </p:nvPr>
        </p:nvGraphicFramePr>
        <p:xfrm>
          <a:off x="5004048" y="483518"/>
          <a:ext cx="4032448" cy="4650612"/>
        </p:xfrm>
        <a:graphic>
          <a:graphicData uri="http://schemas.openxmlformats.org/drawingml/2006/table">
            <a:tbl>
              <a:tblPr firstRow="1" firstCol="1" bandRow="1"/>
              <a:tblGrid>
                <a:gridCol w="728924"/>
                <a:gridCol w="805138"/>
                <a:gridCol w="212960"/>
                <a:gridCol w="322803"/>
                <a:gridCol w="249201"/>
                <a:gridCol w="212960"/>
                <a:gridCol w="275355"/>
                <a:gridCol w="360165"/>
                <a:gridCol w="360165"/>
                <a:gridCol w="325791"/>
                <a:gridCol w="178986"/>
              </a:tblGrid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บางปะอิน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บ้านกรด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๐๕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บางปะอิน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บ้านโพ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บางปะหัน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ทับน้ำ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บางปะหัน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ทับน้ำ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๐๕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บางปะหัน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ทางกลาง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บางปะหัน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 err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หันสัง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กุฎี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จักราช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๐๖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ตาลาน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นาคู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นาคู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๐๖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ลาดชิด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๐๕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ลาดน้ำเค็ม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ลำตะเคียน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หนองน้ำใหญ่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หน้าโคก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ผักไห่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หน้าโคก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๐๓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วังน้อย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บ่อตาโล่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เสนา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เจ้าเจ็ด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๐๔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เสนา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บางนมโค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๐๕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เสนา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หัวเวียง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๐๙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อุทัย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คานหาม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๙๙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5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อุทัย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ธนู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1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86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ผลรวมทั้งหมด</a:t>
                      </a:r>
                      <a:endParaRPr lang="en-US" sz="1050" b="1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๑๒๐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๑๘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๑๗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๑๖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๕๔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๑๗๔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Tahoma"/>
                          <a:ea typeface="Cordia New"/>
                          <a:cs typeface="Angsana New"/>
                        </a:rPr>
                        <a:t> </a:t>
                      </a:r>
                      <a:endParaRPr lang="en-US" sz="105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9444"/>
              </p:ext>
            </p:extLst>
          </p:nvPr>
        </p:nvGraphicFramePr>
        <p:xfrm>
          <a:off x="5004048" y="71641"/>
          <a:ext cx="4034043" cy="374216"/>
        </p:xfrm>
        <a:graphic>
          <a:graphicData uri="http://schemas.openxmlformats.org/drawingml/2006/table">
            <a:tbl>
              <a:tblPr firstRow="1" firstCol="1" bandRow="1"/>
              <a:tblGrid>
                <a:gridCol w="729213"/>
                <a:gridCol w="805457"/>
                <a:gridCol w="213044"/>
                <a:gridCol w="322931"/>
                <a:gridCol w="249299"/>
                <a:gridCol w="213044"/>
                <a:gridCol w="275464"/>
                <a:gridCol w="360307"/>
                <a:gridCol w="360307"/>
                <a:gridCol w="325920"/>
                <a:gridCol w="179057"/>
              </a:tblGrid>
              <a:tr h="97513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อำเภอ</a:t>
                      </a:r>
                      <a:endParaRPr lang="en-US" sz="10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ตำบล</a:t>
                      </a:r>
                      <a:endParaRPr lang="en-US" sz="10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หมู่ที่</a:t>
                      </a:r>
                      <a:endParaRPr lang="en-US" sz="10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ea typeface="Times New Roman"/>
                          <a:cs typeface="TH SarabunPSK"/>
                        </a:rPr>
                        <a:t>สัปดาห์ระบาด</a:t>
                      </a:r>
                      <a:endParaRPr lang="en-US" sz="10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14602" marR="14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100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5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r>
                        <a:rPr lang="en-US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-</a:t>
                      </a:r>
                      <a:r>
                        <a:rPr lang="th-TH" sz="105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๖</a:t>
                      </a:r>
                      <a:endParaRPr lang="en-US" sz="105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</a:t>
                      </a:r>
                      <a:endParaRPr lang="en-US" sz="105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๘</a:t>
                      </a:r>
                      <a:endParaRPr lang="en-US" sz="105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5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</a:t>
                      </a:r>
                      <a:endParaRPr lang="en-US" sz="105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๑๐</a:t>
                      </a:r>
                      <a:endParaRPr lang="en-US" sz="105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</a:t>
                      </a: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-</a:t>
                      </a:r>
                      <a:r>
                        <a:rPr lang="th-TH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๑๐</a:t>
                      </a:r>
                      <a:endParaRPr lang="en-US" sz="105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5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r>
                        <a:rPr lang="en-US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-</a:t>
                      </a:r>
                      <a:r>
                        <a:rPr lang="th-TH" sz="1050" b="1" dirty="0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๑๐</a:t>
                      </a:r>
                      <a:endParaRPr lang="en-US" sz="105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14602" marR="14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dirty="0"/>
                    </a:p>
                  </a:txBody>
                  <a:tcPr marL="19469" marR="19469" marT="9734" marB="97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8" y="4496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371239" y="3939902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 flipH="1">
            <a:off x="111939" y="4171516"/>
            <a:ext cx="423178" cy="3438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771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51670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10279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695054"/>
            <a:ext cx="5184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</a:rPr>
              <a:t> 1 แผนกิจกรรมอาสาพัฒนาสิ่งแวดล้อมกำจัดแหล่งเพาะพันธุ์ยุงลาย</a:t>
            </a:r>
            <a:endParaRPr lang="th-TH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84770"/>
              </p:ext>
            </p:extLst>
          </p:nvPr>
        </p:nvGraphicFramePr>
        <p:xfrm>
          <a:off x="1043608" y="1190658"/>
          <a:ext cx="7344816" cy="309634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864096"/>
                <a:gridCol w="2808312"/>
                <a:gridCol w="792088"/>
                <a:gridCol w="2880320"/>
              </a:tblGrid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ครั้งที่ 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ระหว่างวันที่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ครั้งที่ 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ระหว่างวันที่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มกราคม – 3 กุมภาพันธ์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19 – 28 กรกฎาคม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18 – 24 กุมภาพันธ์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12 – 18 สิงหาคม 2562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11 – 17 มีนาคม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9 15 กันยายน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– 12 เมษายน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13 – 23 ตุลาคม 2562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13 – 18 พฤษภาคม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4 – 10 พฤศจิกายน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 –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15 มิถุนายน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– 11 ธันวาคม 2562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8" y="4496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0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0" y="276580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2" y="4099508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6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21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30902"/>
            <a:ext cx="432048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35" y="803727"/>
            <a:ext cx="792088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</a:rPr>
              <a:t>2.เน้น</a:t>
            </a:r>
            <a:r>
              <a:rPr lang="th-TH" sz="2400" b="1" dirty="0">
                <a:solidFill>
                  <a:prstClr val="black"/>
                </a:solidFill>
              </a:rPr>
              <a:t>ย้ำโรงเรียน โรงพยาบาล ปลอดลูกน้ำ</a:t>
            </a:r>
            <a:r>
              <a:rPr lang="th-TH" sz="2400" b="1" dirty="0" smtClean="0">
                <a:solidFill>
                  <a:prstClr val="black"/>
                </a:solidFill>
              </a:rPr>
              <a:t>ยุงลาย</a:t>
            </a:r>
          </a:p>
          <a:p>
            <a:endParaRPr lang="th-TH" sz="2400" b="1" dirty="0" smtClean="0">
              <a:solidFill>
                <a:prstClr val="black"/>
              </a:solidFill>
            </a:endParaRPr>
          </a:p>
          <a:p>
            <a:r>
              <a:rPr lang="th-TH" sz="2400" b="1" dirty="0" smtClean="0">
                <a:solidFill>
                  <a:prstClr val="black"/>
                </a:solidFill>
              </a:rPr>
              <a:t>3.โรงพยาบาล / รพ.สต.  ให้ความรู้เรื่องโรคไข้เลือดออกในคลินิกโรคเรื้อรัง คลินิกฝากครรภ์ เพื่อป้องกันการเสียชีวิตในผู้ใหญ่</a:t>
            </a:r>
          </a:p>
          <a:p>
            <a:endParaRPr lang="th-TH" sz="2400" b="1" dirty="0" smtClean="0">
              <a:solidFill>
                <a:prstClr val="black"/>
              </a:solidFill>
            </a:endParaRPr>
          </a:p>
          <a:p>
            <a:r>
              <a:rPr lang="th-TH" sz="2400" b="1" dirty="0" smtClean="0">
                <a:solidFill>
                  <a:prstClr val="black"/>
                </a:solidFill>
              </a:rPr>
              <a:t>4.กรณีเสียชีวิต โรงพยาบาลทำ </a:t>
            </a:r>
            <a:r>
              <a:rPr lang="en-US" sz="2400" b="1" dirty="0" smtClean="0">
                <a:solidFill>
                  <a:prstClr val="black"/>
                </a:solidFill>
              </a:rPr>
              <a:t>Dead case conference </a:t>
            </a:r>
            <a:r>
              <a:rPr lang="th-TH" sz="2400" b="1" dirty="0" smtClean="0">
                <a:solidFill>
                  <a:prstClr val="black"/>
                </a:solidFill>
              </a:rPr>
              <a:t>ทุกราย</a:t>
            </a:r>
          </a:p>
          <a:p>
            <a:endParaRPr lang="th-TH" sz="2400" b="1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</a:rPr>
              <a:t>.การสื่อสารความเสี่ยงเอกสารแจ้งเตือน คลินิก/ร้านขายยา/สื่อสารในชุมชนรูปแบบต่างๆและ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Line @ </a:t>
            </a:r>
            <a:r>
              <a:rPr lang="th-TH" sz="2400" b="1" dirty="0" smtClean="0">
                <a:solidFill>
                  <a:prstClr val="black"/>
                </a:solidFill>
              </a:rPr>
              <a:t>อาสาปราบยุงลาย</a:t>
            </a:r>
          </a:p>
          <a:p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936515"/>
            <a:ext cx="3504010" cy="1085380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538708" y="17792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56176" y="843558"/>
            <a:ext cx="1080120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9512" y="2696552"/>
            <a:ext cx="720080" cy="5615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444208" y="2696553"/>
            <a:ext cx="482698" cy="37644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777374" y="4140281"/>
            <a:ext cx="869171" cy="67784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781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116" y="3795886"/>
            <a:ext cx="3958014" cy="1226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144830"/>
            <a:ext cx="432048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3293" y="1420894"/>
            <a:ext cx="294906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</a:rPr>
              <a:t>สื่อสารความเสี่ยง คลินิก/ร้านขายยา</a:t>
            </a:r>
            <a:endParaRPr lang="th-TH" sz="4000" b="1" dirty="0">
              <a:solidFill>
                <a:prstClr val="black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194"/>
            <a:ext cx="3372989" cy="482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9512" y="3739468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572000" y="2512719"/>
            <a:ext cx="72660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12360" y="573910"/>
            <a:ext cx="72660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449553" y="3507854"/>
            <a:ext cx="72660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635896" y="1214857"/>
            <a:ext cx="72660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100392" y="3021317"/>
            <a:ext cx="72660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015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6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806" y="4589379"/>
            <a:ext cx="1396323" cy="432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30902"/>
            <a:ext cx="432048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b="1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98" y="519488"/>
            <a:ext cx="6389258" cy="445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0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403648" y="68391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596336" y="2101725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612669" y="3723878"/>
            <a:ext cx="98865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81702" y="2427733"/>
            <a:ext cx="393653" cy="30700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67102" y="41985"/>
            <a:ext cx="393653" cy="30700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21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90" y="1172346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0"/>
            <a:ext cx="288929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วาระที่ 3 ป้องกันควบคุมโรค</a:t>
            </a:r>
            <a:endParaRPr lang="th-TH" sz="2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718" y="483518"/>
            <a:ext cx="468052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ทำเนียบแพทย์เชี่ยวชาญกุมารแพทย์/อา</a:t>
            </a:r>
            <a:r>
              <a:rPr lang="th-T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ยุร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แพทย์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จังหวัดพระนครศรีอยุธยา</a:t>
            </a:r>
          </a:p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(ให้คำปรึกษากรณีผู้ป่วยโรคไข้เลือดออกรุนแรง)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23479"/>
              </p:ext>
            </p:extLst>
          </p:nvPr>
        </p:nvGraphicFramePr>
        <p:xfrm>
          <a:off x="328797" y="1635646"/>
          <a:ext cx="8712968" cy="222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0894"/>
                <a:gridCol w="2029434"/>
                <a:gridCol w="3634368"/>
                <a:gridCol w="1423217"/>
                <a:gridCol w="1025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อันดับ</a:t>
                      </a:r>
                      <a:endParaRPr lang="th-T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ชื่อ-สกุล</a:t>
                      </a:r>
                      <a:endParaRPr lang="th-T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ตำแหน่ง</a:t>
                      </a:r>
                      <a:endParaRPr lang="th-T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สถานที่ปฏิบัติงาน</a:t>
                      </a:r>
                      <a:endParaRPr lang="th-T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เบอร์โทร</a:t>
                      </a:r>
                      <a:endParaRPr lang="th-T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1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err="1" smtClean="0"/>
                        <a:t>พญ</a:t>
                      </a:r>
                      <a:r>
                        <a:rPr lang="th-TH" sz="1600" b="1" dirty="0" smtClean="0"/>
                        <a:t>.ปราณี</a:t>
                      </a:r>
                      <a:r>
                        <a:rPr lang="th-TH" sz="1600" b="1" baseline="0" dirty="0" smtClean="0"/>
                        <a:t> อมรชัยชาญ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นายแพทย์เชี่ยวชาญด้านเวชกรรม สาขากุมารเวชกรรม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รพ.พระนครศรีอยุธยา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089-9012829</a:t>
                      </a:r>
                      <a:endParaRPr lang="th-TH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2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นพ.บุญธร </a:t>
                      </a:r>
                      <a:r>
                        <a:rPr lang="th-TH" sz="1600" b="1" dirty="0" err="1" smtClean="0"/>
                        <a:t>ตัณวร</a:t>
                      </a:r>
                      <a:r>
                        <a:rPr lang="th-TH" sz="1600" b="1" dirty="0" smtClean="0"/>
                        <a:t>เศรษฐี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นายแพทย์ชำนาญการพิเศษ</a:t>
                      </a:r>
                      <a:r>
                        <a:rPr lang="th-TH" sz="1600" b="1" baseline="0" dirty="0" smtClean="0"/>
                        <a:t> สาขาอายุรก</a:t>
                      </a:r>
                      <a:r>
                        <a:rPr lang="th-TH" sz="1600" b="1" baseline="0" dirty="0" err="1" smtClean="0"/>
                        <a:t>รรม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รพ.พระนครศรีอยุธยา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081-8348658</a:t>
                      </a:r>
                      <a:endParaRPr lang="th-TH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3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err="1" smtClean="0"/>
                        <a:t>พญ</a:t>
                      </a:r>
                      <a:r>
                        <a:rPr lang="th-TH" sz="1600" b="1" dirty="0" smtClean="0"/>
                        <a:t>.โสภา พิชัยณรงค์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/>
                        <a:t>นายแพทย์เชี่ยวชาญด้านเวชกรรม สาขากุมารเวชกรรม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รพ.เสนา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087-0978555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4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err="1" smtClean="0"/>
                        <a:t>พญ</a:t>
                      </a:r>
                      <a:r>
                        <a:rPr lang="th-TH" sz="1600" b="1" dirty="0" smtClean="0"/>
                        <a:t>.ฉมา</a:t>
                      </a:r>
                      <a:r>
                        <a:rPr lang="th-TH" sz="1600" b="1" dirty="0" err="1" smtClean="0"/>
                        <a:t>ภรณ์</a:t>
                      </a:r>
                      <a:r>
                        <a:rPr lang="th-TH" sz="1600" b="1" dirty="0" smtClean="0"/>
                        <a:t> คลัง</a:t>
                      </a:r>
                      <a:r>
                        <a:rPr lang="th-TH" sz="1600" b="1" dirty="0" err="1" smtClean="0"/>
                        <a:t>รัตย์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/>
                        <a:t>นายแพทย์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ชำนาญการพิเศษ</a:t>
                      </a:r>
                      <a:r>
                        <a:rPr lang="th-TH" sz="1600" b="1" dirty="0" smtClean="0"/>
                        <a:t>ด้านเวชกรรม สาขากุมารเวชกรรม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รพ.เสนา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081-8348658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5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นพ.</a:t>
                      </a:r>
                      <a:r>
                        <a:rPr lang="th-TH" sz="1600" b="1" dirty="0" err="1" smtClean="0"/>
                        <a:t>ณิธัตธ์</a:t>
                      </a:r>
                      <a:r>
                        <a:rPr lang="th-TH" sz="1600" b="1" dirty="0" smtClean="0"/>
                        <a:t> ต่อบุญศุภชัย</a:t>
                      </a:r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/>
                        <a:t>นายแพทย์ชำนาญการพิเศษ</a:t>
                      </a:r>
                      <a:r>
                        <a:rPr lang="th-TH" sz="1600" b="1" baseline="0" dirty="0" smtClean="0"/>
                        <a:t> สาขาอายุรก</a:t>
                      </a:r>
                      <a:r>
                        <a:rPr lang="th-TH" sz="1600" b="1" baseline="0" dirty="0" err="1" smtClean="0"/>
                        <a:t>รรม</a:t>
                      </a:r>
                      <a:endParaRPr lang="th-T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915816" y="4026772"/>
            <a:ext cx="408111" cy="26018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983644" y="4265207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42192" y="759184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164288" y="957328"/>
            <a:ext cx="100811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716016" y="4382798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8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668344" y="3477289"/>
            <a:ext cx="648072" cy="41316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1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634171" y="499003"/>
            <a:ext cx="540457" cy="34455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21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ppt-colorf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รูปคลื่น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กำหนดเอง 1">
    <a:majorFont>
      <a:latin typeface="TH SarabunPSK"/>
      <a:ea typeface=""/>
      <a:cs typeface="TH SarabunPSK"/>
    </a:majorFont>
    <a:minorFont>
      <a:latin typeface="TH SarabunPSK"/>
      <a:ea typeface=""/>
      <a:cs typeface="TH SarabunPSK"/>
    </a:minorFont>
  </a:fontScheme>
  <a:fmtScheme name="รูปคลื่น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ppt-colorful</Template>
  <TotalTime>0</TotalTime>
  <Words>2181</Words>
  <Application>Microsoft Office PowerPoint</Application>
  <PresentationFormat>นำเสนอทางหน้าจอ (16:9)</PresentationFormat>
  <Paragraphs>1298</Paragraphs>
  <Slides>21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3" baseType="lpstr">
      <vt:lpstr>1_ppt-colorful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การสร้างเสริมภูมิคุ้มกันโรค</vt:lpstr>
      <vt:lpstr>งานนำเสนอ PowerPoint</vt:lpstr>
      <vt:lpstr>กลุ่มเป้าหมาย</vt:lpstr>
      <vt:lpstr>การเบิกวัคซีน</vt:lpstr>
      <vt:lpstr>ความครอบคลุมการได้รับวัคซีน (ร้อยละ)</vt:lpstr>
      <vt:lpstr>ความครอบคลุมMMR ไตรมาส 1 ปี 2562 (วันที่ 21 มีค.62)</vt:lpstr>
      <vt:lpstr>ความครอบคลุมMMR ไตรมาส 1 ปี 2562 (วันที่ 21 มีค.62)</vt:lpstr>
      <vt:lpstr>ความครอบคลุม OPV 3 ไตรมาส 1 (21 มีค.62)</vt:lpstr>
      <vt:lpstr>ความครอบคลุมวัคซีน  ปี 2561 (วันที่ 21 มีนาคม 2562)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2019-03-17T02:34:44Z</dcterms:created>
  <dcterms:modified xsi:type="dcterms:W3CDTF">2019-03-22T05:52:20Z</dcterms:modified>
</cp:coreProperties>
</file>