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257" r:id="rId4"/>
    <p:sldId id="258" r:id="rId5"/>
    <p:sldId id="259" r:id="rId6"/>
    <p:sldId id="313" r:id="rId7"/>
    <p:sldId id="312" r:id="rId8"/>
    <p:sldId id="285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298" r:id="rId25"/>
    <p:sldId id="284" r:id="rId26"/>
    <p:sldId id="283" r:id="rId27"/>
    <p:sldId id="306" r:id="rId28"/>
    <p:sldId id="305" r:id="rId29"/>
    <p:sldId id="309" r:id="rId30"/>
    <p:sldId id="308" r:id="rId31"/>
    <p:sldId id="310" r:id="rId32"/>
    <p:sldId id="307" r:id="rId33"/>
    <p:sldId id="311" r:id="rId34"/>
    <p:sldId id="278" r:id="rId35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351"/>
    <a:srgbClr val="92C33F"/>
    <a:srgbClr val="FF7C80"/>
    <a:srgbClr val="F97C6F"/>
    <a:srgbClr val="FFFF99"/>
    <a:srgbClr val="B0B949"/>
    <a:srgbClr val="F3B51F"/>
    <a:srgbClr val="E02536"/>
    <a:srgbClr val="F7645C"/>
    <a:srgbClr val="7E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>
        <p:scale>
          <a:sx n="150" d="100"/>
          <a:sy n="150" d="100"/>
        </p:scale>
        <p:origin x="-504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3607;&#3635;&#3614;&#3618;&#3634;&#3585;&#3619;&#3603;&#3660;\forecast%2062%20dh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23;&#3611;\&#3629;&#3633;&#3605;&#3619;&#3634;&#3611;&#3656;&#3623;&#3618;%20&#3648;&#3607;&#3637;&#3618;&#3610;%20&#3585;&#3619;&#3634;&#361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Sheet1!$A$1</c:f>
          <c:strCache>
            <c:ptCount val="1"/>
            <c:pt idx="0">
              <c:v>จำนวนผู้ป่วยด้วยโรค  ไข้เลือดออกรวม(26,27,66)  จำแนกรายเดือน   จ.พระนครศรีอยุธยา_x000d_   เปรียบเทียบข้อมูลปี  2561และ 2562  กับค่ามัธยฐาน 5 ปี ย้อนหลัง </c:v>
            </c:pt>
          </c:strCache>
        </c:strRef>
      </c:tx>
      <c:layout>
        <c:manualLayout>
          <c:xMode val="edge"/>
          <c:yMode val="edge"/>
          <c:x val="0.17260594943310076"/>
          <c:y val="2.5428199358306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3017566764280065E-2"/>
          <c:y val="0.19225839005705928"/>
          <c:w val="0.92058031953495667"/>
          <c:h val="0.727901319830070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Median2561-2562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Sheet1!$C$9:$Z$9</c:f>
              <c:numCache>
                <c:formatCode>General</c:formatCode>
                <c:ptCount val="24"/>
                <c:pt idx="0">
                  <c:v>33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24</c:v>
                </c:pt>
                <c:pt idx="5">
                  <c:v>38</c:v>
                </c:pt>
                <c:pt idx="6">
                  <c:v>73</c:v>
                </c:pt>
                <c:pt idx="7">
                  <c:v>71</c:v>
                </c:pt>
                <c:pt idx="8">
                  <c:v>75</c:v>
                </c:pt>
                <c:pt idx="9">
                  <c:v>44</c:v>
                </c:pt>
                <c:pt idx="10">
                  <c:v>40</c:v>
                </c:pt>
                <c:pt idx="11">
                  <c:v>27</c:v>
                </c:pt>
                <c:pt idx="12">
                  <c:v>29</c:v>
                </c:pt>
                <c:pt idx="13">
                  <c:v>20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58</c:v>
                </c:pt>
                <c:pt idx="18">
                  <c:v>91</c:v>
                </c:pt>
                <c:pt idx="19">
                  <c:v>71</c:v>
                </c:pt>
                <c:pt idx="20">
                  <c:v>82</c:v>
                </c:pt>
                <c:pt idx="21">
                  <c:v>44</c:v>
                </c:pt>
                <c:pt idx="22">
                  <c:v>56</c:v>
                </c:pt>
                <c:pt idx="23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2561-2562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63351"/>
              </a:solidFill>
              <a:ln w="28575">
                <a:solidFill>
                  <a:srgbClr val="FF0000"/>
                </a:solidFill>
                <a:prstDash val="solid"/>
              </a:ln>
            </c:spPr>
          </c:marker>
          <c:dPt>
            <c:idx val="10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F63351"/>
                </a:solidFill>
                <a:ln w="28575">
                  <a:solidFill>
                    <a:srgbClr val="FF0000"/>
                  </a:solidFill>
                  <a:prstDash val="sysDot"/>
                </a:ln>
              </c:spPr>
            </c:marker>
            <c:bubble3D val="0"/>
            <c:spPr>
              <a:ln w="28575">
                <a:solidFill>
                  <a:srgbClr val="FF0000"/>
                </a:solidFill>
                <a:prstDash val="sysDot"/>
              </a:ln>
            </c:spPr>
          </c:dPt>
          <c:dLbls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5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Sheet1!$C$10:$Z$10</c:f>
              <c:numCache>
                <c:formatCode>General</c:formatCode>
                <c:ptCount val="24"/>
                <c:pt idx="0">
                  <c:v>29</c:v>
                </c:pt>
                <c:pt idx="1">
                  <c:v>24</c:v>
                </c:pt>
                <c:pt idx="2">
                  <c:v>30</c:v>
                </c:pt>
                <c:pt idx="3">
                  <c:v>21</c:v>
                </c:pt>
                <c:pt idx="4">
                  <c:v>65</c:v>
                </c:pt>
                <c:pt idx="5">
                  <c:v>177</c:v>
                </c:pt>
                <c:pt idx="6">
                  <c:v>251</c:v>
                </c:pt>
                <c:pt idx="7">
                  <c:v>206</c:v>
                </c:pt>
                <c:pt idx="8">
                  <c:v>130</c:v>
                </c:pt>
                <c:pt idx="9">
                  <c:v>116</c:v>
                </c:pt>
                <c:pt idx="10">
                  <c:v>154</c:v>
                </c:pt>
                <c:pt idx="11">
                  <c:v>95</c:v>
                </c:pt>
                <c:pt idx="12">
                  <c:v>86</c:v>
                </c:pt>
                <c:pt idx="13">
                  <c:v>56</c:v>
                </c:pt>
                <c:pt idx="14">
                  <c:v>63</c:v>
                </c:pt>
                <c:pt idx="15">
                  <c:v>41</c:v>
                </c:pt>
                <c:pt idx="1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825792"/>
        <c:axId val="276783104"/>
      </c:lineChart>
      <c:catAx>
        <c:axId val="275825792"/>
        <c:scaling>
          <c:orientation val="minMax"/>
        </c:scaling>
        <c:delete val="0"/>
        <c:axPos val="b"/>
        <c:numFmt formatCode="\฿#,##0;\-\฿#,##0" sourceLinked="1"/>
        <c:majorTickMark val="none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7678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6783104"/>
        <c:scaling>
          <c:orientation val="minMax"/>
          <c:max val="3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 sz="1050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4911327408455532E-2"/>
              <c:y val="0.12338939446838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7582579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solidFill>
            <a:srgbClr val="92C33F"/>
          </a:solidFill>
        </a:ln>
      </c:spPr>
    </c:plotArea>
    <c:legend>
      <c:legendPos val="r"/>
      <c:layout>
        <c:manualLayout>
          <c:xMode val="edge"/>
          <c:yMode val="edge"/>
          <c:x val="0.60436470455233382"/>
          <c:y val="0.17402280586851648"/>
          <c:w val="0.35549084464153519"/>
          <c:h val="9.776419009076375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อัตราป่วยจำแนกรายอำเภอ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30"/>
      <c:rAngAx val="0"/>
      <c:perspective val="7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899101030344052E-2"/>
          <c:y val="0.14270273956526017"/>
          <c:w val="0.92210002482025355"/>
          <c:h val="0.61135173455049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'dhf1'!$B$1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rgbClr val="0070C0"/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'dhf1'!$A$5:$A$20</c:f>
              <c:strCache>
                <c:ptCount val="16"/>
                <c:pt idx="0">
                  <c:v>ผักไห่</c:v>
                </c:pt>
                <c:pt idx="1">
                  <c:v>มหาราช</c:v>
                </c:pt>
                <c:pt idx="2">
                  <c:v>พระนครศรีอยุธยา</c:v>
                </c:pt>
                <c:pt idx="3">
                  <c:v>ท่าเรือ</c:v>
                </c:pt>
                <c:pt idx="4">
                  <c:v>บางปะหัน</c:v>
                </c:pt>
                <c:pt idx="5">
                  <c:v>เสนา</c:v>
                </c:pt>
                <c:pt idx="6">
                  <c:v>บางบาล</c:v>
                </c:pt>
                <c:pt idx="7">
                  <c:v>นครหลวง</c:v>
                </c:pt>
                <c:pt idx="8">
                  <c:v>บางไทร</c:v>
                </c:pt>
                <c:pt idx="9">
                  <c:v>อุทัย</c:v>
                </c:pt>
                <c:pt idx="10">
                  <c:v>บางซ้าย</c:v>
                </c:pt>
                <c:pt idx="11">
                  <c:v>ภาชี</c:v>
                </c:pt>
                <c:pt idx="12">
                  <c:v>วังน้อย</c:v>
                </c:pt>
                <c:pt idx="13">
                  <c:v>บ้านแพรก</c:v>
                </c:pt>
                <c:pt idx="14">
                  <c:v>บางปะอิน</c:v>
                </c:pt>
                <c:pt idx="15">
                  <c:v>ลาดบัวหลวง</c:v>
                </c:pt>
              </c:strCache>
            </c:strRef>
          </c:cat>
          <c:val>
            <c:numRef>
              <c:f>'dhf1'!$B$5:$B$20</c:f>
              <c:numCache>
                <c:formatCode>0.00</c:formatCode>
                <c:ptCount val="16"/>
                <c:pt idx="0">
                  <c:v>160.32543670734626</c:v>
                </c:pt>
                <c:pt idx="1">
                  <c:v>96.9891203508476</c:v>
                </c:pt>
                <c:pt idx="2">
                  <c:v>107.0800476541669</c:v>
                </c:pt>
                <c:pt idx="3">
                  <c:v>84.127284581571914</c:v>
                </c:pt>
                <c:pt idx="4">
                  <c:v>38.179779034528835</c:v>
                </c:pt>
                <c:pt idx="5">
                  <c:v>34.337070600002988</c:v>
                </c:pt>
                <c:pt idx="6">
                  <c:v>89.842051876539628</c:v>
                </c:pt>
                <c:pt idx="7">
                  <c:v>114.94882040615249</c:v>
                </c:pt>
                <c:pt idx="8">
                  <c:v>41.742324630058647</c:v>
                </c:pt>
                <c:pt idx="9">
                  <c:v>102.6167265264238</c:v>
                </c:pt>
                <c:pt idx="10">
                  <c:v>15.420200462606013</c:v>
                </c:pt>
                <c:pt idx="11">
                  <c:v>83.617418151411854</c:v>
                </c:pt>
                <c:pt idx="12">
                  <c:v>84.141412748113709</c:v>
                </c:pt>
                <c:pt idx="13">
                  <c:v>10.933741526350317</c:v>
                </c:pt>
                <c:pt idx="14">
                  <c:v>78.19652120842234</c:v>
                </c:pt>
                <c:pt idx="15">
                  <c:v>28.120765907405985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7-4283-BB01-972B32AFCCEE}"/>
            </c:ext>
          </c:extLst>
        </c:ser>
        <c:ser>
          <c:idx val="1"/>
          <c:order val="1"/>
          <c:tx>
            <c:strRef>
              <c:f>'dhf1'!$C$1</c:f>
              <c:strCache>
                <c:ptCount val="1"/>
                <c:pt idx="0">
                  <c:v>อัตราป่วย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rgbClr val="FF0000"/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'dhf1'!$A$5:$A$20</c:f>
              <c:strCache>
                <c:ptCount val="16"/>
                <c:pt idx="0">
                  <c:v>ผักไห่</c:v>
                </c:pt>
                <c:pt idx="1">
                  <c:v>มหาราช</c:v>
                </c:pt>
                <c:pt idx="2">
                  <c:v>พระนครศรีอยุธยา</c:v>
                </c:pt>
                <c:pt idx="3">
                  <c:v>ท่าเรือ</c:v>
                </c:pt>
                <c:pt idx="4">
                  <c:v>บางปะหัน</c:v>
                </c:pt>
                <c:pt idx="5">
                  <c:v>เสนา</c:v>
                </c:pt>
                <c:pt idx="6">
                  <c:v>บางบาล</c:v>
                </c:pt>
                <c:pt idx="7">
                  <c:v>นครหลวง</c:v>
                </c:pt>
                <c:pt idx="8">
                  <c:v>บางไทร</c:v>
                </c:pt>
                <c:pt idx="9">
                  <c:v>อุทัย</c:v>
                </c:pt>
                <c:pt idx="10">
                  <c:v>บางซ้าย</c:v>
                </c:pt>
                <c:pt idx="11">
                  <c:v>ภาชี</c:v>
                </c:pt>
                <c:pt idx="12">
                  <c:v>วังน้อย</c:v>
                </c:pt>
                <c:pt idx="13">
                  <c:v>บ้านแพรก</c:v>
                </c:pt>
                <c:pt idx="14">
                  <c:v>บางปะอิน</c:v>
                </c:pt>
                <c:pt idx="15">
                  <c:v>ลาดบัวหลวง</c:v>
                </c:pt>
              </c:strCache>
            </c:strRef>
          </c:cat>
          <c:val>
            <c:numRef>
              <c:f>'dhf1'!$C$5:$C$20</c:f>
              <c:numCache>
                <c:formatCode>0.00</c:formatCode>
                <c:ptCount val="16"/>
                <c:pt idx="0">
                  <c:v>92.771172578794463</c:v>
                </c:pt>
                <c:pt idx="1">
                  <c:v>76.520851932151515</c:v>
                </c:pt>
                <c:pt idx="2">
                  <c:v>48.275911030335728</c:v>
                </c:pt>
                <c:pt idx="3">
                  <c:v>46.854368104953785</c:v>
                </c:pt>
                <c:pt idx="4">
                  <c:v>42.934834462360463</c:v>
                </c:pt>
                <c:pt idx="5">
                  <c:v>34.457445055356636</c:v>
                </c:pt>
                <c:pt idx="6">
                  <c:v>29.075684005466229</c:v>
                </c:pt>
                <c:pt idx="7">
                  <c:v>21.765153988464469</c:v>
                </c:pt>
                <c:pt idx="8">
                  <c:v>18.780126452851448</c:v>
                </c:pt>
                <c:pt idx="9">
                  <c:v>17.377536637639743</c:v>
                </c:pt>
                <c:pt idx="10">
                  <c:v>15.48467017652524</c:v>
                </c:pt>
                <c:pt idx="11">
                  <c:v>12.870426976414942</c:v>
                </c:pt>
                <c:pt idx="12">
                  <c:v>12.132813869154344</c:v>
                </c:pt>
                <c:pt idx="13">
                  <c:v>11.022927689594356</c:v>
                </c:pt>
                <c:pt idx="14">
                  <c:v>11.01422670949977</c:v>
                </c:pt>
                <c:pt idx="15">
                  <c:v>7.6205959306017732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27-4283-BB01-972B32AFC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1345280"/>
        <c:axId val="11371648"/>
        <c:axId val="0"/>
      </c:bar3DChart>
      <c:catAx>
        <c:axId val="113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th-TH"/>
          </a:p>
        </c:txPr>
        <c:crossAx val="11371648"/>
        <c:crosses val="autoZero"/>
        <c:auto val="1"/>
        <c:lblAlgn val="ctr"/>
        <c:lblOffset val="100"/>
        <c:noMultiLvlLbl val="0"/>
      </c:catAx>
      <c:valAx>
        <c:axId val="1137164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13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25982407285123"/>
          <c:y val="8.6784222362490435E-2"/>
          <c:w val="0.18354812340213175"/>
          <c:h val="6.2479580929301642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0.51207</cdr:x>
      <cdr:y>0.19535</cdr:y>
    </cdr:from>
    <cdr:to>
      <cdr:x>0.5125</cdr:x>
      <cdr:y>0.92083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2949859" y="613241"/>
          <a:ext cx="2469" cy="2277422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0.08804</cdr:x>
      <cdr:y>0.3014</cdr:y>
    </cdr:from>
    <cdr:to>
      <cdr:x>0.20621</cdr:x>
      <cdr:y>0.39945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482857" y="946142"/>
          <a:ext cx="648054" cy="3077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2561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0.84032</cdr:x>
      <cdr:y>0.28086</cdr:y>
    </cdr:from>
    <cdr:to>
      <cdr:x>0.95849</cdr:x>
      <cdr:y>0.3789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4608512" y="881659"/>
          <a:ext cx="648072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2562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0.05</cdr:x>
      <cdr:y>0.72293</cdr:y>
    </cdr:from>
    <cdr:to>
      <cdr:x>0.09815</cdr:x>
      <cdr:y>0.83762</cdr:y>
    </cdr:to>
    <cdr:grpSp>
      <cdr:nvGrpSpPr>
        <cdr:cNvPr id="13" name="กลุ่ม 12"/>
        <cdr:cNvGrpSpPr/>
      </cdr:nvGrpSpPr>
      <cdr:grpSpPr>
        <a:xfrm xmlns:a="http://schemas.openxmlformats.org/drawingml/2006/main">
          <a:off x="288032" y="2269416"/>
          <a:ext cx="277375" cy="360034"/>
          <a:chOff x="288032" y="2269425"/>
          <a:chExt cx="277389" cy="360040"/>
        </a:xfrm>
      </cdr:grpSpPr>
      <cdr:sp macro="" textlink="">
        <cdr:nvSpPr>
          <cdr:cNvPr id="8" name="รูปเจ็ดเหลี่ยม 7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10" name="ตัวเชื่อมต่อตรง 9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</cdr:x>
      <cdr:y>0.63493</cdr:y>
    </cdr:from>
    <cdr:to>
      <cdr:x>0.24815</cdr:x>
      <cdr:y>0.74962</cdr:y>
    </cdr:to>
    <cdr:grpSp>
      <cdr:nvGrpSpPr>
        <cdr:cNvPr id="19" name="กลุ่ม 18"/>
        <cdr:cNvGrpSpPr/>
      </cdr:nvGrpSpPr>
      <cdr:grpSpPr>
        <a:xfrm xmlns:a="http://schemas.openxmlformats.org/drawingml/2006/main">
          <a:off x="1152128" y="1993167"/>
          <a:ext cx="277375" cy="360034"/>
          <a:chOff x="288032" y="2269425"/>
          <a:chExt cx="277389" cy="360040"/>
        </a:xfrm>
      </cdr:grpSpPr>
      <cdr:sp macro="" textlink="">
        <cdr:nvSpPr>
          <cdr:cNvPr id="20" name="รูปเจ็ดเหลี่ยม 19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1" name="ตัวเชื่อมต่อตรง 20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0.24089</cdr:x>
      <cdr:y>0.35592</cdr:y>
    </cdr:from>
    <cdr:to>
      <cdr:x>0.28904</cdr:x>
      <cdr:y>0.47061</cdr:y>
    </cdr:to>
    <cdr:grpSp>
      <cdr:nvGrpSpPr>
        <cdr:cNvPr id="22" name="กลุ่ม 21"/>
        <cdr:cNvGrpSpPr/>
      </cdr:nvGrpSpPr>
      <cdr:grpSpPr>
        <a:xfrm xmlns:a="http://schemas.openxmlformats.org/drawingml/2006/main">
          <a:off x="1387681" y="1117301"/>
          <a:ext cx="277374" cy="360034"/>
          <a:chOff x="288032" y="2269425"/>
          <a:chExt cx="277389" cy="360040"/>
        </a:xfrm>
      </cdr:grpSpPr>
      <cdr:sp macro="" textlink="">
        <cdr:nvSpPr>
          <cdr:cNvPr id="23" name="รูปเจ็ดเหลี่ยม 22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4" name="ตัวเชื่อมต่อตรง 23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0.275</cdr:x>
      <cdr:y>0.19535</cdr:y>
    </cdr:from>
    <cdr:to>
      <cdr:x>0.32315</cdr:x>
      <cdr:y>0.31004</cdr:y>
    </cdr:to>
    <cdr:grpSp>
      <cdr:nvGrpSpPr>
        <cdr:cNvPr id="25" name="กลุ่ม 24"/>
        <cdr:cNvGrpSpPr/>
      </cdr:nvGrpSpPr>
      <cdr:grpSpPr>
        <a:xfrm xmlns:a="http://schemas.openxmlformats.org/drawingml/2006/main">
          <a:off x="1584176" y="613241"/>
          <a:ext cx="277375" cy="360034"/>
          <a:chOff x="288032" y="2269425"/>
          <a:chExt cx="277389" cy="360040"/>
        </a:xfrm>
      </cdr:grpSpPr>
      <cdr:sp macro="" textlink="">
        <cdr:nvSpPr>
          <cdr:cNvPr id="26" name="รูปเจ็ดเหลี่ยม 25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7" name="ตัวเชื่อมต่อตรง 26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0.35302</cdr:x>
      <cdr:y>0.47061</cdr:y>
    </cdr:from>
    <cdr:to>
      <cdr:x>0.40118</cdr:x>
      <cdr:y>0.5853</cdr:y>
    </cdr:to>
    <cdr:grpSp>
      <cdr:nvGrpSpPr>
        <cdr:cNvPr id="28" name="กลุ่ม 27"/>
        <cdr:cNvGrpSpPr/>
      </cdr:nvGrpSpPr>
      <cdr:grpSpPr>
        <a:xfrm xmlns:a="http://schemas.openxmlformats.org/drawingml/2006/main">
          <a:off x="2033621" y="1477335"/>
          <a:ext cx="277433" cy="360034"/>
          <a:chOff x="288032" y="2269425"/>
          <a:chExt cx="277389" cy="360040"/>
        </a:xfrm>
      </cdr:grpSpPr>
      <cdr:sp macro="" textlink="">
        <cdr:nvSpPr>
          <cdr:cNvPr id="29" name="รูปเจ็ดเหลี่ยม 28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0" name="ตัวเชื่อมต่อตรง 29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0.4375</cdr:x>
      <cdr:y>0.4018</cdr:y>
    </cdr:from>
    <cdr:to>
      <cdr:x>0.48565</cdr:x>
      <cdr:y>0.51649</cdr:y>
    </cdr:to>
    <cdr:grpSp>
      <cdr:nvGrpSpPr>
        <cdr:cNvPr id="31" name="กลุ่ม 30"/>
        <cdr:cNvGrpSpPr/>
      </cdr:nvGrpSpPr>
      <cdr:grpSpPr>
        <a:xfrm xmlns:a="http://schemas.openxmlformats.org/drawingml/2006/main">
          <a:off x="2520280" y="1261327"/>
          <a:ext cx="277375" cy="360034"/>
          <a:chOff x="288032" y="2269425"/>
          <a:chExt cx="277389" cy="360040"/>
        </a:xfrm>
      </cdr:grpSpPr>
      <cdr:sp macro="" textlink="">
        <cdr:nvSpPr>
          <cdr:cNvPr id="32" name="รูปเจ็ดเหลี่ยม 31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3" name="ตัวเชื่อมต่อตรง 32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0.54013</cdr:x>
      <cdr:y>0.63998</cdr:y>
    </cdr:from>
    <cdr:to>
      <cdr:x>0.58828</cdr:x>
      <cdr:y>0.75467</cdr:y>
    </cdr:to>
    <cdr:grpSp>
      <cdr:nvGrpSpPr>
        <cdr:cNvPr id="34" name="กลุ่ม 33"/>
        <cdr:cNvGrpSpPr/>
      </cdr:nvGrpSpPr>
      <cdr:grpSpPr>
        <a:xfrm xmlns:a="http://schemas.openxmlformats.org/drawingml/2006/main">
          <a:off x="3111494" y="2009020"/>
          <a:ext cx="277375" cy="360034"/>
          <a:chOff x="288032" y="2269425"/>
          <a:chExt cx="277389" cy="360040"/>
        </a:xfrm>
      </cdr:grpSpPr>
      <cdr:sp macro="" textlink="">
        <cdr:nvSpPr>
          <cdr:cNvPr id="35" name="รูปเจ็ดเหลี่ยม 34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6" name="ตัวเชื่อมต่อตรง 35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0.57984</cdr:x>
      <cdr:y>0.63493</cdr:y>
    </cdr:from>
    <cdr:to>
      <cdr:x>0.62799</cdr:x>
      <cdr:y>0.74962</cdr:y>
    </cdr:to>
    <cdr:grpSp>
      <cdr:nvGrpSpPr>
        <cdr:cNvPr id="37" name="กลุ่ม 36"/>
        <cdr:cNvGrpSpPr/>
      </cdr:nvGrpSpPr>
      <cdr:grpSpPr>
        <a:xfrm xmlns:a="http://schemas.openxmlformats.org/drawingml/2006/main">
          <a:off x="3340249" y="1993167"/>
          <a:ext cx="277375" cy="360034"/>
          <a:chOff x="288032" y="2269425"/>
          <a:chExt cx="277389" cy="360040"/>
        </a:xfrm>
      </cdr:grpSpPr>
      <cdr:sp macro="" textlink="">
        <cdr:nvSpPr>
          <cdr:cNvPr id="38" name="รูปเจ็ดเหลี่ยม 37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9" name="ตัวเชื่อมต่อตรง 38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5/24/2019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ม.ค. –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14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พ.ค.62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กระทรวงสาธารณสุขได้รับรายงานผู้ป่วยโรคไข้เลือดออกรวม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20,733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ราย เสียชีวิต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31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ราย แนวโน้มการเกิดโรคสูงกว่าค่าเฉลี่ย 5 ปีย้อนหลังอย่างมากตั้งแต่เดือนมกราคม โดยคาดว่าในเดือนเมษายนเมื่อมีการรายงานผู้ป่วยครบถ้วนจะพบผู้ป่วยมากถึง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5,700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ราย (เพิ่มขึ้นอีก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30%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จากปัจจุบัน) ซึ่งสูงกว่าค่ามัธยฐาน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เท่าเช่นเดียวกัน  ทำให้คาดว่าจำนวนผู้ป่วยตลอดปี จะสูงกว่าปี 2561 และพบผู้ป่วยประมาณ 100,000  รายทั้งปี โดยช่วง มิ.ย.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ก.ย. จะพบผู้ป่วยมากกว่า </a:t>
            </a:r>
            <a:r>
              <a:rPr lang="en-US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10,000 </a:t>
            </a:r>
            <a:r>
              <a:rPr lang="th-TH" altLang="th-TH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รายต่อเดือน </a:t>
            </a:r>
            <a:endParaRPr lang="en-US" altLang="th-TH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1B56E71B-8510-4F55-BC58-6F3ACE5A07A2}" type="slidenum">
              <a:rPr lang="th-TH" altLang="th-TH" sz="1200">
                <a:solidFill>
                  <a:prstClr val="black"/>
                </a:solidFill>
              </a:rPr>
              <a:pPr/>
              <a:t>6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C1759FE8-C071-4C66-B818-C54071C20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เกณฑ์วินิจฉัย </a:t>
            </a:r>
            <a:r>
              <a:rPr lang="en-US" dirty="0"/>
              <a:t>DHF (</a:t>
            </a:r>
            <a:r>
              <a:rPr lang="th-TH" dirty="0"/>
              <a:t>ที่มา </a:t>
            </a:r>
            <a:r>
              <a:rPr lang="en-US" dirty="0"/>
              <a:t>: CPG </a:t>
            </a:r>
            <a:r>
              <a:rPr lang="th-TH" dirty="0"/>
              <a:t>กรมการแพทย์</a:t>
            </a:r>
            <a:r>
              <a:rPr lang="en-US" dirty="0"/>
              <a:t>) </a:t>
            </a:r>
          </a:p>
          <a:p>
            <a:pPr marL="218702" indent="-218702">
              <a:buFontTx/>
              <a:buAutoNum type="arabicPeriod"/>
              <a:defRPr/>
            </a:pPr>
            <a:r>
              <a:rPr lang="th-TH" dirty="0"/>
              <a:t>เกล็ดเลือด </a:t>
            </a:r>
            <a:r>
              <a:rPr lang="en-US" dirty="0"/>
              <a:t>&lt;= 100,000 </a:t>
            </a:r>
            <a:r>
              <a:rPr lang="th-TH" dirty="0"/>
              <a:t>เซลล์/ลบ.มม.</a:t>
            </a:r>
          </a:p>
          <a:p>
            <a:pPr marL="218702" indent="-218702">
              <a:buFontTx/>
              <a:buAutoNum type="arabicPeriod"/>
              <a:defRPr/>
            </a:pPr>
            <a:r>
              <a:rPr lang="en-US" dirty="0" err="1"/>
              <a:t>Hct</a:t>
            </a:r>
            <a:r>
              <a:rPr lang="en-US" dirty="0"/>
              <a:t> </a:t>
            </a:r>
            <a:r>
              <a:rPr lang="th-TH" dirty="0"/>
              <a:t>เพิ่มขึ้น </a:t>
            </a:r>
            <a:r>
              <a:rPr lang="en-US" dirty="0"/>
              <a:t>&gt;=20% </a:t>
            </a:r>
            <a:r>
              <a:rPr lang="th-TH" dirty="0"/>
              <a:t>หรือมีหลักฐานการรั่วของพลาสมา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E235E4-FA6E-4727-8E33-70ADF48CF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02979" indent="-270377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081507" indent="-21630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14109" indent="-21630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1946712" indent="-21630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379315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811917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244520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677122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A44E07E7-F7D6-47E4-85FB-721BED831E1B}" type="slidenum">
              <a:rPr lang="en-US" sz="1100">
                <a:solidFill>
                  <a:prstClr val="black"/>
                </a:solidFill>
              </a:rPr>
              <a:pPr/>
              <a:t>18</a:t>
            </a:fld>
            <a:endParaRPr lang="en-US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02979" indent="-270377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081507" indent="-21630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14109" indent="-21630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1946712" indent="-21630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379315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811917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244520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677122" indent="-21630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47D7DFBB-76B2-4346-9226-C51F62FB6A07}" type="slidenum">
              <a:rPr lang="en-US" sz="1100">
                <a:solidFill>
                  <a:prstClr val="black"/>
                </a:solidFill>
              </a:rPr>
              <a:pPr/>
              <a:t>21</a:t>
            </a:fld>
            <a:endParaRPr lang="en-US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altLang="en-US" smtClean="0">
                <a:solidFill>
                  <a:srgbClr val="000000"/>
                </a:solidFill>
              </a:rPr>
              <a:t>- ผู้ป่วยเสียชีวิต </a:t>
            </a:r>
            <a:r>
              <a:rPr lang="en-US" altLang="en-US" smtClean="0">
                <a:solidFill>
                  <a:srgbClr val="000000"/>
                </a:solidFill>
                <a:cs typeface="Cordia New" pitchFamily="34" charset="-34"/>
              </a:rPr>
              <a:t>31 </a:t>
            </a:r>
            <a:r>
              <a:rPr lang="th-TH" altLang="en-US" smtClean="0">
                <a:solidFill>
                  <a:srgbClr val="000000"/>
                </a:solidFill>
              </a:rPr>
              <a:t>ราย เสียชีวิตรายงานเป็นทางการเข้า </a:t>
            </a:r>
            <a:r>
              <a:rPr lang="en-US" altLang="en-US" smtClean="0">
                <a:solidFill>
                  <a:srgbClr val="000000"/>
                </a:solidFill>
                <a:cs typeface="Cordia New" pitchFamily="34" charset="-34"/>
              </a:rPr>
              <a:t>506 </a:t>
            </a:r>
            <a:r>
              <a:rPr lang="th-TH" altLang="en-US" smtClean="0">
                <a:solidFill>
                  <a:srgbClr val="000000"/>
                </a:solidFill>
              </a:rPr>
              <a:t>แล้ว </a:t>
            </a:r>
            <a:r>
              <a:rPr lang="en-US" altLang="en-US" smtClean="0">
                <a:solidFill>
                  <a:srgbClr val="000000"/>
                </a:solidFill>
                <a:cs typeface="Cordia New" pitchFamily="34" charset="-34"/>
              </a:rPr>
              <a:t>25 </a:t>
            </a:r>
            <a:r>
              <a:rPr lang="th-TH" altLang="en-US" smtClean="0">
                <a:solidFill>
                  <a:srgbClr val="000000"/>
                </a:solidFill>
              </a:rPr>
              <a:t>ราย และได้รับแจ้งอยู่ระหว่างรอผลการตรวจทางห้องปฏิบัติการและทำ </a:t>
            </a:r>
            <a:r>
              <a:rPr lang="en-US" altLang="en-US" smtClean="0">
                <a:solidFill>
                  <a:srgbClr val="000000"/>
                </a:solidFill>
                <a:cs typeface="Cordia New" pitchFamily="34" charset="-34"/>
              </a:rPr>
              <a:t>dead case conference </a:t>
            </a:r>
            <a:r>
              <a:rPr lang="th-TH" altLang="en-US" smtClean="0">
                <a:solidFill>
                  <a:srgbClr val="000000"/>
                </a:solidFill>
              </a:rPr>
              <a:t>เพื่อสรุปสาเหตุอีก </a:t>
            </a:r>
            <a:r>
              <a:rPr lang="en-US" altLang="en-US" smtClean="0">
                <a:solidFill>
                  <a:srgbClr val="000000"/>
                </a:solidFill>
                <a:cs typeface="Cordia New" pitchFamily="34" charset="-34"/>
              </a:rPr>
              <a:t>6 </a:t>
            </a:r>
            <a:r>
              <a:rPr lang="th-TH" altLang="en-US" smtClean="0">
                <a:solidFill>
                  <a:srgbClr val="000000"/>
                </a:solidFill>
              </a:rPr>
              <a:t>ราย อัตราป่วยตายในภาพรวมปีนี้ยังสูงกว่าปกติ คือร้อยละ </a:t>
            </a:r>
            <a:r>
              <a:rPr lang="en-US" altLang="en-US" smtClean="0">
                <a:solidFill>
                  <a:srgbClr val="000000"/>
                </a:solidFill>
                <a:cs typeface="Cordia New" pitchFamily="34" charset="-34"/>
              </a:rPr>
              <a:t>0.15</a:t>
            </a:r>
            <a:endParaRPr lang="th-TH" alt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th-TH" altLang="th-TH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ใน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4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ของผู้ป่วยเสียชีวิต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(8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ราย ร้อยละ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27)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เสียชีวิตเร็วกว่าปกติ (เสียชีวิตหลังเริ่มป่วย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5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วัน) (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median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วันเริ่มป่วย-วันที่เสียชีวิต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= 6.5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วัน,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min = 3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วัน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, max = 16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วัน)</a:t>
            </a:r>
            <a:endParaRPr lang="en-US" altLang="th-TH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9545" indent="-286900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53607" indent="-22982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16252" indent="-22982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78896" indent="-229821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1499" indent="-2298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44101" indent="-2298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76704" indent="-2298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09307" indent="-2298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C03A6638-678D-40E7-AE3B-4A253DE45A9B}" type="slidenum">
              <a:rPr lang="th-TH" altLang="th-TH" sz="1200">
                <a:solidFill>
                  <a:prstClr val="black"/>
                </a:solidFill>
              </a:rPr>
              <a:pPr/>
              <a:t>7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altLang="th-TH" smtClean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C0B67D23-110C-4871-910D-59F7E21860C9}" type="slidenum">
              <a:rPr lang="th-TH" altLang="th-TH" sz="1200">
                <a:solidFill>
                  <a:prstClr val="black"/>
                </a:solidFill>
              </a:rPr>
              <a:pPr/>
              <a:t>8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Cordia New" pitchFamily="34" charset="-34"/>
            </a:endParaRP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C40DFE6D-DA27-4C9C-952A-A6CCBBE4D813}" type="slidenum">
              <a:rPr lang="th-TH" altLang="th-TH" sz="1200">
                <a:solidFill>
                  <a:prstClr val="black"/>
                </a:solidFill>
              </a:rPr>
              <a:pPr/>
              <a:t>9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01F95D46-757A-443F-806C-174556B3AF72}" type="slidenum">
              <a:rPr lang="th-TH" altLang="th-TH" sz="1200">
                <a:solidFill>
                  <a:prstClr val="black"/>
                </a:solidFill>
              </a:rPr>
              <a:pPr/>
              <a:t>10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E16658D5-86A0-4461-8B51-596A42563966}" type="slidenum">
              <a:rPr lang="th-TH" altLang="th-TH" sz="1200">
                <a:solidFill>
                  <a:prstClr val="black"/>
                </a:solidFill>
              </a:rPr>
              <a:pPr/>
              <a:t>11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th-TH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29566ED5-2517-4512-A037-A950011A51C3}" type="slidenum">
              <a:rPr lang="th-TH" altLang="th-TH" sz="1200">
                <a:solidFill>
                  <a:prstClr val="black"/>
                </a:solidFill>
              </a:rPr>
              <a:pPr/>
              <a:t>12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th-TH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15CA46B4-1E31-4CD0-9E23-950A084554DD}" type="slidenum">
              <a:rPr lang="th-TH" altLang="th-TH" sz="1200">
                <a:solidFill>
                  <a:prstClr val="black"/>
                </a:solidFill>
              </a:rPr>
              <a:pPr/>
              <a:t>13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endParaRPr lang="th-TH" altLang="th-TH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034" indent="-28539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1590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99729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6365" indent="-228318"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88968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21570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54173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786776" indent="-22831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46CB26A9-1EB8-4F3E-AA8E-D98DEB040826}" type="slidenum">
              <a:rPr lang="th-TH" altLang="th-TH" sz="1200">
                <a:solidFill>
                  <a:prstClr val="black"/>
                </a:solidFill>
              </a:rPr>
              <a:pPr/>
              <a:t>14</a:t>
            </a:fld>
            <a:endParaRPr lang="th-TH" altLang="th-TH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BB39-D5ED-4AB4-A537-CEDA380DA19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5E255-FC27-4082-973C-4780BE0FEEB3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3105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E852-106E-497B-B83A-FEDFD372983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EDE56-E411-4F66-8E80-E2E44336DB5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5193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728E-511A-4262-B999-91BC61B391E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0006C-D53B-472C-8C2F-CA27CD6AD6E8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94084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F6A1-A8E2-48F8-B314-BFAC16FEFFA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D446-DE2E-48D7-9347-D327A389223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180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6C19-B89F-4B9A-890A-159AB78B3BB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5BB7F-FC4D-4797-8F9C-89B73E19CE4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7314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7AC4-A337-4FC8-824C-EC8F4BD5AF8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4AC7-DBEE-4E73-986B-A8212CB1FFC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041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B8FD-350C-4C2E-9C73-B0293D33C0B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A8DC8-9771-4D99-99AC-F0719AECED0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6192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CC36-EE0A-41E9-9882-BA294510433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0E5B-28BC-4402-8E2E-489CD672184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848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624D-23AE-4C4E-A3CE-65891562531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F1980-8B5C-43EE-997C-9B63ACE5BF05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46514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0B79-525E-4E77-A0D0-B83C3B6D80C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6A8B4-1CBD-4236-A974-5609752849A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2688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F83B-D9E1-49B4-9B36-2D51DA69DB8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BF94-3CBF-4C04-AC3E-67FAE79E4322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4798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583BDF-8E39-4778-80E4-0606F0D4F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0702DC-B6CF-45C6-B3F1-2BD5EC893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FDE3-195F-4B72-9042-2F6F988E914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DE2FD-0484-4786-8EC9-21B77EA6A91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6060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B922A6-9054-4744-BE78-8C0E3B38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F95BD4-4189-46D5-89F1-E4F348C3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EC77-C6A6-4941-BC5A-B130515B499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9893D-764C-4042-B31C-0F6CB4298FDB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369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1A30A-F9E9-4076-AB77-0BA2898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790BD7-A3EB-4862-9B12-5CA7A8A4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944B-D72C-4EB1-BC04-C6D27334E84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78641-6A74-405E-AC15-D098F6E93A2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501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CFDE4-C909-4DAA-93DF-5EDCE657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76B027-14D3-4E88-A931-FD681067C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F99520-5384-41BC-8624-4D54A9A5D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FAA4F-4380-4810-8405-D5552724AC5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14F8-2648-4615-BF26-874FEB4D43C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081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65001-5975-4A2A-9A2A-051AF818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E188E6-821D-40BF-B570-C56A9C38D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CE51A6E-C21D-4A36-BFEB-CFF196DDD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DECC26-3AD3-4FCA-A7AB-F60C3B957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E0A4DF-B0D7-4892-855F-D91773AFC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A2EE-AAA6-47E8-865B-CA26AB03D7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1C3EB-61DC-49B5-AB60-E50077FE151F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6742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56DBB-C2DA-437F-A9DA-7C55BFEE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8B4F8-9142-4A0C-82FD-DC690CCC8D1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3F95A-CCE9-4317-A9B7-834C7478752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342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1FF1-F950-472A-A9A0-4442E6B619D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BD74-FC66-4673-9AA7-CF349F6E8B9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5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3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4E374A-2D48-4E01-9D06-96ED6D4D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5A50A4-4AF3-4929-A8FD-2CBF751B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5F543E-C024-4626-A34D-58920A15D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5681-56A8-42DA-BADF-A8C2F7944C5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8A16A-DCFD-48EB-8675-14EEBB58886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487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21CA88-1EFB-457C-A735-37DC0B33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EA78B5-4D5B-471E-A391-05A280146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F8765D-A422-4C14-B68B-2D7B556C3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49FBF-3BEC-41EC-8EAC-9B7C7B8382D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C0F3F-74AD-4B29-9EAF-D88F53321D0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8191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9322B-FA20-488B-914A-76B87D38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5108FB-1963-44BE-B6B8-35A9122E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E494-8C65-48FB-97A8-F1D63BC0179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AB73-786B-4BE2-B9E6-7AFE46AD5D8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6124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D1A24E-5073-4130-8F9A-25B22DFB0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24B565-671C-4184-ADC0-6AD2DAC50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37DE-8FFC-4084-AD6F-D49AE19FDF8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CA92-A012-4497-AD41-2768D5CE80E8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30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4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ED6CB0-86C8-4DF8-8E06-4701CB5E6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AFCAC-F028-4BC9-96E4-E353142E89A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1CDBD9-22DB-4A7D-A500-45C792361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E47738-0394-44FA-A67E-DBB5D2385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DF6FCC-DA98-4912-9514-AECCF44F40CB}" type="slidenum">
              <a:rPr lang="th-TH" altLang="th-TH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4848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Angsana New" panose="02020603050405020304" pitchFamily="18" charset="-34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Angsana New" panose="02020603050405020304" pitchFamily="18" charset="-34"/>
          <a:cs typeface="Angsana New" panose="02020603050405020304" pitchFamily="18" charset="-34"/>
        </a:defRPr>
      </a:lvl5pPr>
      <a:lvl6pPr marL="3428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02867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2pPr>
      <a:lvl3pPr marL="85722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3pPr>
      <a:lvl4pPr marL="1200120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4pPr>
      <a:lvl5pPr marL="1543012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Cordia New" panose="020B0304020202020204" pitchFamily="34" charset="-34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1440ED-9FE2-4E19-AB10-CD601A9D3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652E419-E5C7-4149-90BD-ABF55CD0C122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24/05/62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932D57-3779-4086-8714-484E6BB46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4DF8A-2C50-408B-A7B2-0B29C8707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EF99BE0-A97A-4257-8CD1-6616BCDDF6DA}" type="slidenum">
              <a:rPr lang="th-TH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39991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___Microsoft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40" y="3291831"/>
            <a:ext cx="5585291" cy="1730064"/>
          </a:xfrm>
          <a:prstGeom prst="rect">
            <a:avLst/>
          </a:prstGeom>
        </p:spPr>
      </p:pic>
      <p:pic>
        <p:nvPicPr>
          <p:cNvPr id="8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7695"/>
            <a:ext cx="6781800" cy="1915231"/>
          </a:xfrm>
          <a:prstGeom prst="rect">
            <a:avLst/>
          </a:prstGeom>
        </p:spPr>
      </p:pic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88" y="1201856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26" y="2428959"/>
            <a:ext cx="81417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600" b="1" dirty="0"/>
              <a:t>วาระที่ 1   ประธานแจ้งให้ทราบ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01817" y="147788"/>
            <a:ext cx="6888998" cy="203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การประชุม 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WAR  ROOM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โรคติดต่อและโรคไข้เลือดออก 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ในวันที่  ­­24  พฤษภาคม 2562 เวลา 13.30-16.00 น.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สำนักงานสาธารณสุขจังหวัดพระนครศรีอยุธยา</a:t>
            </a:r>
            <a:endParaRPr lang="th-TH" sz="3200" b="1" dirty="0">
              <a:solidFill>
                <a:schemeClr val="tx1"/>
              </a:solidFill>
            </a:endParaRPr>
          </a:p>
          <a:p>
            <a:pPr algn="ctr"/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1689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4F21223-A578-4525-B8B5-EE93D06E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3615"/>
            <a:ext cx="7886700" cy="176926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แผนปฏิบัติการ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“ป้องกันและควบคุมการระบาดของ</a:t>
            </a:r>
            <a:b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โรคไข้เลือดออก พ.ศ. 256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pic>
        <p:nvPicPr>
          <p:cNvPr id="1843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68" y="922735"/>
            <a:ext cx="100726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1FF8180-9A34-4ED2-BAB9-7D0E148B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2426"/>
            <a:ext cx="7886700" cy="7489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CA1194-58D4-4EDA-B3C5-8D65EF4E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2335"/>
            <a:ext cx="7886700" cy="2552700"/>
          </a:xfrm>
        </p:spPr>
        <p:txBody>
          <a:bodyPr/>
          <a:lstStyle/>
          <a:p>
            <a:pPr marL="385745" indent="-385745">
              <a:spcBef>
                <a:spcPts val="900"/>
              </a:spcBef>
              <a:spcAft>
                <a:spcPts val="900"/>
              </a:spcAft>
              <a:buFont typeface="Arial" pitchFamily="34" charset="0"/>
              <a:buAutoNum type="arabicPeriod"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ลดจำนวนผู้ป่วยไม่เกิน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85,000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 และลดอัตราป่วยตายไม่เกินร้อยละ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0.10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5745" indent="-385745">
              <a:spcBef>
                <a:spcPts val="900"/>
              </a:spcBef>
              <a:spcAft>
                <a:spcPts val="900"/>
              </a:spcAft>
              <a:buFont typeface="Arial" pitchFamily="34" charset="0"/>
              <a:buAutoNum type="arabicPeriod"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ควบคุมยุงพาหะ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ให้ค่าดัชนีลูกน้ำยุงลายในชุมชนไม่เกินร้อยละ 5 และไม่พบลูกน้ำยุงลายในสถานที่สาธารณะ</a:t>
            </a:r>
          </a:p>
          <a:p>
            <a:pPr marL="385745" indent="-385745">
              <a:spcBef>
                <a:spcPts val="900"/>
              </a:spcBef>
              <a:spcAft>
                <a:spcPts val="900"/>
              </a:spcAft>
              <a:buFont typeface="Arial" pitchFamily="34" charset="0"/>
              <a:buAutoNum type="arabicPeriod"/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สื่อสารความเสี่ยง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และประชาสัมพันธ์ให้ครอบคลุมทุกกลุ่มเป้าหมาย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  <a:defRPr/>
            </a:pP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2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D50BF-D0B2-4B37-A8BC-7AEAA191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55" y="153592"/>
            <a:ext cx="8674894" cy="528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alt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วิธีปฏิบัติการ </a:t>
            </a:r>
            <a:r>
              <a:rPr lang="en-US" alt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</a:t>
            </a:r>
            <a:endParaRPr lang="th-TH" sz="29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88F2179-07A1-4458-B0C0-341ECE3050DE}"/>
              </a:ext>
            </a:extLst>
          </p:cNvPr>
          <p:cNvGraphicFramePr>
            <a:graphicFrameLocks noGrp="1"/>
          </p:cNvGraphicFramePr>
          <p:nvPr/>
        </p:nvGraphicFramePr>
        <p:xfrm>
          <a:off x="234555" y="722710"/>
          <a:ext cx="8674895" cy="4269009"/>
        </p:xfrm>
        <a:graphic>
          <a:graphicData uri="http://schemas.openxmlformats.org/drawingml/2006/table">
            <a:tbl>
              <a:tblPr/>
              <a:tblGrid>
                <a:gridCol w="2995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0812">
                  <a:extLst>
                    <a:ext uri="{9D8B030D-6E8A-4147-A177-3AD203B41FA5}">
                      <a16:colId xmlns="" xmlns:a16="http://schemas.microsoft.com/office/drawing/2014/main" val="1182944684"/>
                    </a:ext>
                  </a:extLst>
                </a:gridCol>
                <a:gridCol w="3438996">
                  <a:extLst>
                    <a:ext uri="{9D8B030D-6E8A-4147-A177-3AD203B41FA5}">
                      <a16:colId xmlns="" xmlns:a16="http://schemas.microsoft.com/office/drawing/2014/main" val="2052464518"/>
                    </a:ext>
                  </a:extLst>
                </a:gridCol>
              </a:tblGrid>
              <a:tr h="318232">
                <a:tc>
                  <a:txBody>
                    <a:bodyPr/>
                    <a:lstStyle>
                      <a:lvl1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วิธีปฏิบัติ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ผู้รับผิดชอบ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973">
                <a:tc gridSpan="3">
                  <a:txBody>
                    <a:bodyPr/>
                    <a:lstStyle/>
                    <a:p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เฝ้าระวังโรค</a:t>
                      </a: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5082"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1.1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มีทีมตระหนักรู้สถานการณ์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(SAT)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วิเคราะห์สถานการณ์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กรณีพื้นที่ระบาด- ทุกสัปดาห์</a:t>
                      </a:r>
                    </a:p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กรณีพื้นที่ปกติ - ทุกเดือน 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1)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สสจ.รายงานสถานการณ์ไปยังผู้ว่าราชการจังหวัด</a:t>
                      </a:r>
                    </a:p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2) 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อ. รายงานสถานการณ์ไปยังนายอำเภอ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0638401"/>
                  </a:ext>
                </a:extLst>
              </a:tr>
              <a:tr h="33041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ควบคุมโรค</a:t>
                      </a:r>
                      <a:endParaRPr kumimoji="0" lang="en-US" altLang="th-TH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155259430"/>
                  </a:ext>
                </a:extLst>
              </a:tr>
              <a:tr h="953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2.1 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เปิด </a:t>
                      </a: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EOC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ทุกสัปดาห์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6" marB="123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)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ผู้ว่าราชการจังหวัด นายอำเภอเป็นผู้บัญชาการเหตุการณ์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2)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สสจ. 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อ. และส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คร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./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สปค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ม. เป็นทีมสนับสนุนข้อมูล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6" marB="123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00715814"/>
                  </a:ext>
                </a:extLst>
              </a:tr>
              <a:tr h="530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2.2 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ควบคุมยุงพาหะที่จุดเกิดโรคตามมาตรการ 3-3-1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วันที่ 0</a:t>
                      </a: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7</a:t>
                      </a: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14</a:t>
                      </a: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21</a:t>
                      </a:r>
                      <a:r>
                        <a:rPr kumimoji="0" lang="en-US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28 หลังพบผู้ป่วย</a:t>
                      </a:r>
                      <a:endParaRPr kumimoji="0" lang="en-US" alt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6" marB="123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อปท.</a:t>
                      </a:r>
                      <a:r>
                        <a:rPr kumimoji="0" lang="th-TH" alt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รพ.สต. </a:t>
                      </a:r>
                      <a:r>
                        <a:rPr kumimoji="0" lang="th-TH" altLang="th-TH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สส</a:t>
                      </a:r>
                      <a:r>
                        <a:rPr kumimoji="0" lang="th-TH" altLang="th-T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อ. อสม.</a:t>
                      </a:r>
                      <a:endParaRPr kumimoji="0" lang="en-US" altLang="th-TH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6" marB="123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1686153"/>
                  </a:ext>
                </a:extLst>
              </a:tr>
              <a:tr h="1103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2.3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“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Big Cleaning Week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ทุกบ้าน ทุกพื้นที่ ทุกสัปดาห์” ในชุมชนและสถานที่สำคัญ เช่น วัด โรงเรียน โรงพยาบาล และสถานที่ราชการ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9" marB="123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ทุกสัปดาห์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6" marB="123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1)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สสจ. ประสานอปท.หรือหน่วยงานเจ้าของสถานที่ดำเนินการ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2)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คร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.ลงสุ่มสำรวจลูกน้ำยุงลายในสถานที่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ต่างๆ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และรายงานในโปรแกรมทันระบาด 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56" marB="123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22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9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D50BF-D0B2-4B37-A8BC-7AEAA191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55" y="317897"/>
            <a:ext cx="8674894" cy="528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alt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วิธีปฏิบัติการ </a:t>
            </a:r>
            <a:r>
              <a:rPr lang="en-US" alt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th-TH" sz="2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88F2179-07A1-4458-B0C0-341ECE3050DE}"/>
              </a:ext>
            </a:extLst>
          </p:cNvPr>
          <p:cNvGraphicFramePr>
            <a:graphicFrameLocks noGrp="1"/>
          </p:cNvGraphicFramePr>
          <p:nvPr/>
        </p:nvGraphicFramePr>
        <p:xfrm>
          <a:off x="234554" y="983457"/>
          <a:ext cx="8674893" cy="3331300"/>
        </p:xfrm>
        <a:graphic>
          <a:graphicData uri="http://schemas.openxmlformats.org/drawingml/2006/table">
            <a:tbl>
              <a:tblPr/>
              <a:tblGrid>
                <a:gridCol w="4103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9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179">
                <a:tc>
                  <a:txBody>
                    <a:bodyPr/>
                    <a:lstStyle>
                      <a:lvl1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วิธีปฏิบัติ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457200" indent="88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88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ผู้รับผิดชอบ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6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การดูแลรักษา</a:t>
                      </a: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33126" marR="33126" marT="16576" marB="1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33126" marR="33126" marT="16576" marB="16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4225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3.1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สถานพยาบาลมีการจัดตั้ง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dengue corner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และใช้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Dengue Chart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ในการติดตามรักษาผู้ป่วยไข้เลือดออก</a:t>
                      </a: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ทั้งปี</a:t>
                      </a: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สถานพยาบาลทุกแห่ง</a:t>
                      </a: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452502"/>
                  </a:ext>
                </a:extLst>
              </a:tr>
              <a:tr h="386954"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3.2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จัดทำทำเนียบแพทย์ผู้เชี่ยวชาญ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-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สสจ. และ โรงพยาบาลแม่ข่าย 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6624187"/>
                  </a:ext>
                </a:extLst>
              </a:tr>
              <a:tr h="561539">
                <a:tc>
                  <a:txBody>
                    <a:bodyPr/>
                    <a:lstStyle/>
                    <a:p>
                      <a:pPr marL="90488" marR="0" lvl="0" indent="-904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3.3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จัดระบบและเกณฑ์การส่งต่อผู้ป่วยไปยังสถานพยาบาลในลำดับสูงขึ้นไปภายในเขต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alt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-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เขตบริการสุขภาพ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1392"/>
                  </a:ext>
                </a:extLst>
              </a:tr>
              <a:tr h="584913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3.4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จัดทำ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dead case conference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ในผู้ป่วยเสียชีวิตทุกราย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ภายใน 1 สัปดาห์หลังพบผู้ป่วยเสียชีวิต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รพ.และสสจ.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9410243"/>
                  </a:ext>
                </a:extLst>
              </a:tr>
              <a:tr h="624809">
                <a:tc>
                  <a:txBody>
                    <a:bodyPr/>
                    <a:lstStyle/>
                    <a:p>
                      <a:pPr marL="90488" marR="0" lvl="0" indent="-4572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3.5 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อบรมแพทย์จบใหม่ในการวินิจฉัย ดูแล รักษา ผู้ป่วยไข้เลือดออก 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พ.ค.-ก.ค.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สสจ.หรือเขตบริการสุขภาพ 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24845" marR="24845" marT="12333" marB="123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209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95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D50BF-D0B2-4B37-A8BC-7AEAA191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55" y="317897"/>
            <a:ext cx="8674894" cy="528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th-TH" alt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วิธีปฏิบัติการ </a:t>
            </a:r>
            <a:r>
              <a:rPr lang="en-US" alt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</a:t>
            </a:r>
            <a:endParaRPr lang="th-TH" sz="2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88F2179-07A1-4458-B0C0-341ECE3050DE}"/>
              </a:ext>
            </a:extLst>
          </p:cNvPr>
          <p:cNvGraphicFramePr>
            <a:graphicFrameLocks noGrp="1"/>
          </p:cNvGraphicFramePr>
          <p:nvPr/>
        </p:nvGraphicFramePr>
        <p:xfrm>
          <a:off x="234554" y="983456"/>
          <a:ext cx="8674893" cy="3855217"/>
        </p:xfrm>
        <a:graphic>
          <a:graphicData uri="http://schemas.openxmlformats.org/drawingml/2006/table">
            <a:tbl>
              <a:tblPr/>
              <a:tblGrid>
                <a:gridCol w="41035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9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214">
                <a:tc>
                  <a:txBody>
                    <a:bodyPr/>
                    <a:lstStyle>
                      <a:lvl1pPr marL="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วิธีปฏิบัติ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kumimoji="0" lang="en-US" altLang="th-T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457200" indent="88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457200" marR="0" lvl="0" indent="8890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ผู้รับผิดชอบ</a:t>
                      </a:r>
                      <a:endParaRPr kumimoji="0" lang="en-US" altLang="th-TH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301">
                <a:tc gridSpan="3">
                  <a:txBody>
                    <a:bodyPr/>
                    <a:lstStyle/>
                    <a:p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</a:t>
                      </a:r>
                      <a:r>
                        <a:rPr lang="th-TH" sz="15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การสื่อสารความเสี่ยง</a:t>
                      </a: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33126" marR="33126" marT="16579" marB="16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33126" marR="33126" marT="16579" marB="165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55151"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kumimoji="0" lang="th-TH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พัฒนาความรอบรู้ของประชาชน </a:t>
                      </a:r>
                    </a:p>
                    <a:p>
                      <a:pPr marL="627063" marR="0" lvl="0" indent="-627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-  เผยแพร่ข่าวสารเตือนการป้องกันโรคติดต่อที่นำโดย ยุงลาย </a:t>
                      </a:r>
                    </a:p>
                    <a:p>
                      <a:pPr marL="627063" marR="0" lvl="0" indent="-627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- สนับสนุนสื่อทาง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Media 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เช่น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Smart 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อสม.</a:t>
                      </a:r>
                    </a:p>
                    <a:p>
                      <a:pPr marL="62706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ผลักดันการสื่อสารตามแนว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Health Literacy </a:t>
                      </a:r>
                      <a:r>
                        <a:rPr lang="th-TH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ให้ประชาชนมีความรู้</a:t>
                      </a:r>
                      <a:endParaRPr kumimoji="0" lang="en-US" altLang="th-TH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indent="-4572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ทุกเดือน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สตม./ส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1- 12/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คม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/สสจ./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69679051"/>
                  </a:ext>
                </a:extLst>
              </a:tr>
              <a:tr h="1828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r>
                        <a:rPr kumimoji="0" lang="th-TH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จัดทีมออกสื่อสารเชิงรุก</a:t>
                      </a:r>
                      <a:endParaRPr kumimoji="0" 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- สถานพยาบาลภาครัฐและเอกชน คลินิก ร้านขายยา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- คลินิกโรคเรื้อรัง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- กลุ่มหญิงตั้งครรภ์ที่มาฝากครรภ์ที่โรงพยาบาล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- สนับสนุนการรณรงค์ เช่น การรณรงค์ตามกิจกรรมจิตอาสาฯ การรณรงค์วันไข้เลือดออกอาเซียน การรณรงค์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CLEANING WEEK </a:t>
                      </a:r>
                      <a:endParaRPr kumimoji="0" 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904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ทุกเดือน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90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.1-12/ 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สปค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ม./ สสจ./ </a:t>
                      </a:r>
                      <a:r>
                        <a:rPr kumimoji="0" lang="th-TH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สส</a:t>
                      </a:r>
                      <a:r>
                        <a:rPr kumimoji="0" lang="th-T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endParaRPr kumimoji="0" lang="en-US" altLang="th-TH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4845" marR="24845" marT="12350" marB="123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4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40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28650" y="1378746"/>
            <a:ext cx="7886700" cy="2386013"/>
          </a:xfrm>
        </p:spPr>
        <p:txBody>
          <a:bodyPr/>
          <a:lstStyle/>
          <a:p>
            <a:pPr marL="385745" indent="-385745" algn="thaiDist" eaLnBrk="1" hangingPunct="1">
              <a:lnSpc>
                <a:spcPct val="110000"/>
              </a:lnSpc>
              <a:spcAft>
                <a:spcPts val="450"/>
              </a:spcAft>
              <a:buFont typeface="Calibri Light" pitchFamily="34" charset="0"/>
              <a:buAutoNum type="arabicParenR"/>
            </a:pPr>
            <a:r>
              <a:rPr lang="th-TH" altLang="th-TH" smtClean="0">
                <a:latin typeface="Tahoma" pitchFamily="34" charset="0"/>
                <a:cs typeface="Tahoma" pitchFamily="34" charset="0"/>
              </a:rPr>
              <a:t>ติดตามจำนวนผู้ป่วยโรคไข้เลือดออกและพื้นที่ระบาดเป็นประจำทุกสัปดาห์ และให้ข้อเสนอแนะการดำเนินงานกับจังหวัด</a:t>
            </a:r>
          </a:p>
          <a:p>
            <a:pPr marL="385745" indent="-385745" algn="thaiDist" eaLnBrk="1" hangingPunct="1">
              <a:lnSpc>
                <a:spcPct val="110000"/>
              </a:lnSpc>
              <a:spcAft>
                <a:spcPts val="450"/>
              </a:spcAft>
              <a:buFont typeface="Calibri Light" pitchFamily="34" charset="0"/>
              <a:buAutoNum type="arabicParenR"/>
            </a:pPr>
            <a:r>
              <a:rPr lang="th-TH" altLang="th-TH" smtClean="0">
                <a:latin typeface="Tahoma" pitchFamily="34" charset="0"/>
                <a:cs typeface="Tahoma" pitchFamily="34" charset="0"/>
              </a:rPr>
              <a:t>ประเมินคุณภาพและความครอบคลุมของการสำรวจและการทำลายแหล่งเพาะพันธุ์ยุงในเขตพื้นที่รับผิดชอบ</a:t>
            </a:r>
          </a:p>
          <a:p>
            <a:pPr marL="385745" indent="-385745" algn="thaiDist" eaLnBrk="1" hangingPunct="1">
              <a:lnSpc>
                <a:spcPct val="110000"/>
              </a:lnSpc>
              <a:spcAft>
                <a:spcPts val="450"/>
              </a:spcAft>
              <a:buFont typeface="Calibri Light" pitchFamily="34" charset="0"/>
              <a:buAutoNum type="arabicParenR"/>
            </a:pPr>
            <a:r>
              <a:rPr lang="th-TH" altLang="th-TH" smtClean="0">
                <a:latin typeface="Tahoma" pitchFamily="34" charset="0"/>
                <a:cs typeface="Tahoma" pitchFamily="34" charset="0"/>
              </a:rPr>
              <a:t>ติดตามการดำเนินงานตามแผนปฏิบัติการฯ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B80028E-A2F1-4432-A00F-DEB082C8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9325"/>
            <a:ext cx="7886700" cy="63103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การติดตาม 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396427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42D33-0441-4E2E-A914-F41FC00B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10" y="1754983"/>
            <a:ext cx="8201025" cy="123586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450"/>
              </a:spcAft>
              <a:defRPr/>
            </a:pPr>
            <a:r>
              <a:rPr lang="th-TH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นโยบายและข้อสั่งการ</a:t>
            </a:r>
            <a:br>
              <a:rPr lang="th-TH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มาตรการป้องกันควบคุมโรคไข้เลือดออก </a:t>
            </a:r>
            <a:r>
              <a:rPr lang="en-US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endParaRPr lang="th-TH" altLang="th-TH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18011" y="3313510"/>
            <a:ext cx="7134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นายแพทย์ศุภกิจ ศิริลักษณ์ รองปลัดกระทรวงสาธารณสุข</a:t>
            </a:r>
            <a:endParaRPr lang="en-US" altLang="th-TH" sz="24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20" y="94060"/>
            <a:ext cx="1452563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957735-A1CA-4ED1-9588-E5DD2856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230"/>
            <a:ext cx="7886700" cy="59174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</a:t>
            </a:r>
          </a:p>
        </p:txBody>
      </p:sp>
      <p:sp>
        <p:nvSpPr>
          <p:cNvPr id="51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28650" y="1272780"/>
            <a:ext cx="7886700" cy="326350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Aft>
                <a:spcPts val="450"/>
              </a:spcAft>
            </a:pPr>
            <a:r>
              <a:rPr lang="th-TH" altLang="th-TH" sz="2300" dirty="0">
                <a:latin typeface="Tahoma" pitchFamily="34" charset="0"/>
                <a:cs typeface="Tahoma" pitchFamily="34" charset="0"/>
              </a:rPr>
              <a:t>ไข้เลือดออกเป็นโรคประจำถิ่นที่แต่ละปีทำให้มีผู้ป่วยและเสียชีวิตจำนวนมากทั่วประเทศ</a:t>
            </a:r>
          </a:p>
          <a:p>
            <a:pPr eaLnBrk="1" hangingPunct="1">
              <a:lnSpc>
                <a:spcPct val="100000"/>
              </a:lnSpc>
              <a:spcAft>
                <a:spcPts val="450"/>
              </a:spcAft>
            </a:pPr>
            <a:r>
              <a:rPr lang="th-TH" altLang="th-TH" sz="2300" dirty="0">
                <a:latin typeface="Tahoma" pitchFamily="34" charset="0"/>
                <a:cs typeface="Tahoma" pitchFamily="34" charset="0"/>
              </a:rPr>
              <a:t>ในปีนี้มีจำนวนผู้ป่วยสูงตั้งแต่ต้นปี คาดว่าจะมีการระบาดมากกว่าปีที่ผ่านมา</a:t>
            </a:r>
          </a:p>
          <a:p>
            <a:pPr eaLnBrk="1" hangingPunct="1">
              <a:lnSpc>
                <a:spcPct val="100000"/>
              </a:lnSpc>
              <a:spcAft>
                <a:spcPts val="450"/>
              </a:spcAft>
            </a:pPr>
            <a:r>
              <a:rPr lang="th-TH" altLang="en-US" sz="2300" dirty="0">
                <a:latin typeface="Tahoma" pitchFamily="34" charset="0"/>
                <a:cs typeface="Tahoma" pitchFamily="34" charset="0"/>
              </a:rPr>
              <a:t>ในทุกสถานที่ยังพบมีแหล่งเพาะพันธุ์ลูกน้ำยุงลาย </a:t>
            </a:r>
          </a:p>
          <a:p>
            <a:pPr eaLnBrk="1" hangingPunct="1">
              <a:lnSpc>
                <a:spcPct val="100000"/>
              </a:lnSpc>
              <a:spcAft>
                <a:spcPts val="450"/>
              </a:spcAft>
            </a:pPr>
            <a:r>
              <a:rPr lang="th-TH" altLang="th-TH" sz="2300" dirty="0">
                <a:latin typeface="Tahoma" pitchFamily="34" charset="0"/>
                <a:cs typeface="Tahoma" pitchFamily="34" charset="0"/>
              </a:rPr>
              <a:t>จึงมีความจำเป็นเร่งด่วน ที่จะต้องมีการดำเนินมาตรการป้องกันควบคุมโรคไข้เลือดออกก่อนเข้าฤดูฝน และดำเนินการอย่างต่อเนื่องตลอดฤดูฝน </a:t>
            </a:r>
          </a:p>
        </p:txBody>
      </p:sp>
    </p:spTree>
    <p:extLst>
      <p:ext uri="{BB962C8B-B14F-4D97-AF65-F5344CB8AC3E}">
        <p14:creationId xmlns:p14="http://schemas.microsoft.com/office/powerpoint/2010/main" val="10684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7170162-231F-4C14-BF11-BB02197B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8" y="217886"/>
            <a:ext cx="8842772" cy="64650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นโยบายและข้อสั่งการ </a:t>
            </a:r>
            <a:r>
              <a:rPr lang="en-US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ให้จังหวัดดำเนินการ (</a:t>
            </a:r>
            <a:r>
              <a:rPr lang="en-US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</a:t>
            </a:r>
            <a:endParaRPr lang="th-TH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="" xmlns:a16="http://schemas.microsoft.com/office/drawing/2014/main" id="{DE133771-20C4-48CC-B920-713502A4C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4831" y="926306"/>
            <a:ext cx="7886700" cy="3514725"/>
          </a:xfrm>
        </p:spPr>
        <p:txBody>
          <a:bodyPr/>
          <a:lstStyle/>
          <a:p>
            <a:pPr marL="385754" indent="-385754" eaLnBrk="1" hangingPunct="1">
              <a:lnSpc>
                <a:spcPct val="110000"/>
              </a:lnSpc>
              <a:spcAft>
                <a:spcPts val="0"/>
              </a:spcAft>
              <a:buFont typeface="Calibri Light" panose="020F0302020204030204" pitchFamily="34" charset="0"/>
              <a:buAutoNum type="arabicParenR"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ให้มี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ทีม 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SAT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ติดตาม/วิเคราะห์สถานการณ์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อย่างใกล้ชิด และรายงานผู้ว่าฯ ทุกเดือน (ในกรณีที่เป็นพื้นที่ระบาดให้รายงานทุกสัปดาห์)</a:t>
            </a:r>
          </a:p>
          <a:p>
            <a:pPr marL="385754" indent="-385754" eaLnBrk="1" hangingPunct="1">
              <a:lnSpc>
                <a:spcPct val="110000"/>
              </a:lnSpc>
              <a:spcAft>
                <a:spcPts val="450"/>
              </a:spcAft>
              <a:buFont typeface="+mj-lt"/>
              <a:buAutoNum type="arabicParenR" startAt="2"/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ป้องกันผู้ป่วยเสียชีวิต </a:t>
            </a:r>
          </a:p>
          <a:p>
            <a:pPr marL="0" indent="0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2.1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กรณีผู้ป่วยนอก 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จัดตั้ง 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Dengue Corner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ในสถานพยาบาล ในการให้คำแนะนำผู้ป่วยถึงอาการที่ต้องมารพ. และแจกยาทากันยุงให้ผู้ป่วยและผู้ป่วยสงสัยไข้เลือดออกทุกราย</a:t>
            </a:r>
          </a:p>
          <a:p>
            <a:pPr marL="0" indent="0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2.2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กรณีผู้ป่วยใน 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ใช้ 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Dengue Chart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ในผู้ป่วยที่วินิจฉัยเป็น 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DHF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ทุกราย โดยไม่ต้องรอให้เข้าสู่ระยะวิกฤติ และให้แพทย์ให้การดูแลรักษาผู้ป่วยโรคไข้เลือดออกตาม 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CPG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อย่างเคร่งครัด</a:t>
            </a:r>
          </a:p>
          <a:p>
            <a:pPr marL="385754" indent="-385754" eaLnBrk="1" hangingPunct="1">
              <a:lnSpc>
                <a:spcPct val="110000"/>
              </a:lnSpc>
              <a:spcAft>
                <a:spcPts val="0"/>
              </a:spcAft>
              <a:buFont typeface="Calibri Light" panose="020F0302020204030204" pitchFamily="34" charset="0"/>
              <a:buAutoNum type="arabicParenR"/>
              <a:defRPr/>
            </a:pPr>
            <a:endParaRPr lang="th-TH" altLang="th-TH" sz="2000" b="1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370285" y="4502944"/>
            <a:ext cx="821888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แนวทางการจัดตั้ง </a:t>
            </a:r>
            <a:r>
              <a:rPr lang="en-US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Dengue Corner </a:t>
            </a:r>
            <a:r>
              <a:rPr lang="th-TH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และ การใช้ </a:t>
            </a:r>
            <a:r>
              <a:rPr lang="en-US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Dengue Chart</a:t>
            </a:r>
            <a:r>
              <a:rPr lang="th-TH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จากแนวทางการวินิจฉัยและรักษาโรคไข้เลือดออกเดงกี ฉบับเฉลิมพระเกียรติ </a:t>
            </a:r>
            <a:r>
              <a:rPr lang="en-US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80 </a:t>
            </a:r>
            <a:r>
              <a:rPr lang="th-TH" altLang="th-TH" sz="12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พรรษามหาราชินี</a:t>
            </a:r>
          </a:p>
        </p:txBody>
      </p:sp>
    </p:spTree>
    <p:extLst>
      <p:ext uri="{BB962C8B-B14F-4D97-AF65-F5344CB8AC3E}">
        <p14:creationId xmlns:p14="http://schemas.microsoft.com/office/powerpoint/2010/main" val="7681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age result for à¸à¸¢à¸° à¹à¸à¸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8" y="3525441"/>
            <a:ext cx="2318147" cy="15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7170162-231F-4C14-BF11-BB02197B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11" y="82154"/>
            <a:ext cx="8841581" cy="47029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นโยบายและข้อสั่งการ </a:t>
            </a:r>
            <a:r>
              <a:rPr lang="en-US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ให้จังหวัดดำเนินการ (</a:t>
            </a:r>
            <a:r>
              <a:rPr lang="en-US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endParaRPr lang="th-TH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="" xmlns:a16="http://schemas.microsoft.com/office/drawing/2014/main" id="{DE133771-20C4-48CC-B920-713502A4C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938" y="610791"/>
            <a:ext cx="8620125" cy="2838450"/>
          </a:xfrm>
        </p:spPr>
        <p:txBody>
          <a:bodyPr/>
          <a:lstStyle/>
          <a:p>
            <a:pPr marL="385754" indent="-385754" eaLnBrk="1" hangingPunct="1">
              <a:lnSpc>
                <a:spcPct val="110000"/>
              </a:lnSpc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การควบคุมยุง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ให้มีการประสานหน่วยงานท้องถิ่นดำเนินการ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3.1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เตรียมความพร้อมของเครื่องพ่นและสารเคมี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เพื่อรับการระบาด หากเครื่องพ่นมีปัญหาให้ประสานศตม.ในพื้นที่ร่วมแก้ไขปัญหา</a:t>
            </a:r>
          </a:p>
          <a:p>
            <a:pPr marL="0" indent="0" eaLnBrk="1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3.2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กำจัดแหล่งเพาะพันธุ์ยุงลายอย่างต่อเนื่องและครอบคลุม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Big Cleaning Week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ทุกบ้าน ทุกพื้นที่ ทุกสัปดาห์”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ในชุมชนและสถานที่สำคัญ เช่น </a:t>
            </a: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วัด โรงเรียน โรงพยาบาล สถานที่ราชการ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 โดยการสำรวจและกำจัดขยะหรือภาชนะที่อาจเป็นแหล่งเพาะพันธุ์ยุงลาย โดยไม่ต้องรอให้มีน้ำขัง เช่น ถ้วยโฟม แก้วน้ำพลาสติก ถังน้ำที่ไม่ใช้ยางรถยนต์ เป็นต้น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3515917"/>
            <a:ext cx="2059781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224" y="3215880"/>
            <a:ext cx="1391840" cy="18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2"/>
          <a:stretch>
            <a:fillRect/>
          </a:stretch>
        </p:blipFill>
        <p:spPr bwMode="auto">
          <a:xfrm>
            <a:off x="2536033" y="3515917"/>
            <a:ext cx="2183606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358" y="232361"/>
            <a:ext cx="81417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</a:rPr>
              <a:t>วาระที่ 2 สถานการณ์โรคไข้เลือดออก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73053"/>
              </p:ext>
            </p:extLst>
          </p:nvPr>
        </p:nvGraphicFramePr>
        <p:xfrm>
          <a:off x="107505" y="1059583"/>
          <a:ext cx="3024335" cy="2731328"/>
        </p:xfrm>
        <a:graphic>
          <a:graphicData uri="http://schemas.openxmlformats.org/drawingml/2006/table">
            <a:tbl>
              <a:tblPr/>
              <a:tblGrid>
                <a:gridCol w="342137"/>
                <a:gridCol w="367856"/>
                <a:gridCol w="709994"/>
                <a:gridCol w="496937"/>
                <a:gridCol w="476306"/>
                <a:gridCol w="261968"/>
                <a:gridCol w="369137"/>
              </a:tblGrid>
              <a:tr h="54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ลำดับ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เขต ๔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(อัตราป่วย)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ลำดับ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ประเทศ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(อัตราป่วย)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จังหวัด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รวมป่วย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(ราย)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อัตราป่วย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ต่อแสน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รวมตาย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(ราย)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อัตราตาย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ต่อแสน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๑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ลพบุรี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๕๕๙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๗๓.๘๒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๒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๒๖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นครนายก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๙๖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๓๗.๐๙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cs typeface="TH SarabunPSK"/>
                        </a:rPr>
                        <a:t>๓</a:t>
                      </a:r>
                      <a:endParaRPr lang="en-US" sz="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๓๒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อ่างทอง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๙๐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๓๑.๙๔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cs typeface="TH SarabunPSK"/>
                        </a:rPr>
                        <a:t>๔</a:t>
                      </a:r>
                      <a:endParaRPr lang="en-US" sz="5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๓๔</a:t>
                      </a:r>
                      <a:endParaRPr lang="en-US" sz="90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พระนคร</a:t>
                      </a:r>
                      <a:r>
                        <a:rPr lang="th-TH" sz="1000" b="1" dirty="0" smtClean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ศรี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b="1" dirty="0" smtClean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อยุธยา</a:t>
                      </a:r>
                      <a:endParaRPr lang="en-US" sz="90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๒๕๕</a:t>
                      </a:r>
                      <a:endParaRPr lang="en-US" sz="90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๓๑.๔๐</a:t>
                      </a:r>
                      <a:endParaRPr lang="en-US" sz="90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</a:t>
                      </a:r>
                      <a:endParaRPr lang="en-US" sz="90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๐.๒๕</a:t>
                      </a:r>
                      <a:endParaRPr lang="en-US" sz="900" b="1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๕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๔๔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สระบุรี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๑๖๙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๒๖.๓๖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๖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๔๘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สิงห์บุรี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๕๑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๒๔.๒๕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๗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๕๒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นนทบุรี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๒๘๗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๒๓.๕๑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๘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๕๗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ปทุมธานี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๒๓๒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๒๐.๗๑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๐.๐๐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20000"/>
                        <a:lumOff val="80000"/>
                      </a:srgb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 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b="1" dirty="0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รวมเขต ๔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,</a:t>
                      </a:r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๐๕๙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๑๙.๙๗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๐.๐๒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03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ordia New"/>
                          <a:cs typeface="Angsana New"/>
                        </a:rPr>
                        <a:t> </a:t>
                      </a:r>
                      <a:endParaRPr lang="en-US" sz="7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000" b="1"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รวมทั้งประเทศ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๑๑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,</a:t>
                      </a: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ordia New"/>
                          <a:cs typeface="Angsana New"/>
                        </a:rPr>
                        <a:t>๑๙๔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๑๖.๙๕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๑๐</a:t>
                      </a:r>
                      <a:endParaRPr lang="en-US" sz="90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000" b="1" dirty="0">
                          <a:solidFill>
                            <a:srgbClr val="000000"/>
                          </a:solidFill>
                          <a:effectLst/>
                          <a:latin typeface="Cordia New"/>
                          <a:ea typeface="Cordia New"/>
                          <a:cs typeface="TH SarabunPSK"/>
                        </a:rPr>
                        <a:t>๐.๐๒</a:t>
                      </a:r>
                      <a:endParaRPr lang="en-US" sz="900" dirty="0">
                        <a:effectLst/>
                        <a:latin typeface="Cordia New"/>
                        <a:ea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5" y="4515966"/>
            <a:ext cx="2599059" cy="338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386" tIns="45692" rIns="91386" bIns="45692" rtlCol="0">
            <a:spAutoFit/>
          </a:bodyPr>
          <a:lstStyle/>
          <a:p>
            <a:pPr algn="ctr" defTabSz="913865">
              <a:defRPr/>
            </a:pPr>
            <a:r>
              <a:rPr lang="th-TH" sz="1600" b="1" kern="0" dirty="0">
                <a:solidFill>
                  <a:srgbClr val="444D26">
                    <a:lumMod val="50000"/>
                  </a:srgbClr>
                </a:solidFill>
              </a:rPr>
              <a:t>ข้อมูลวันที่ 22-</a:t>
            </a:r>
            <a:r>
              <a:rPr lang="th-TH" sz="1600" b="1" kern="0" dirty="0" err="1">
                <a:solidFill>
                  <a:srgbClr val="444D26">
                    <a:lumMod val="50000"/>
                  </a:srgbClr>
                </a:solidFill>
              </a:rPr>
              <a:t>พ.ค</a:t>
            </a:r>
            <a:r>
              <a:rPr lang="th-TH" sz="1600" b="1" kern="0" dirty="0">
                <a:solidFill>
                  <a:srgbClr val="444D26">
                    <a:lumMod val="50000"/>
                  </a:srgbClr>
                </a:solidFill>
              </a:rPr>
              <a:t>-62 </a:t>
            </a:r>
            <a:r>
              <a:rPr lang="en-US" sz="1600" b="1" kern="0" dirty="0">
                <a:solidFill>
                  <a:srgbClr val="444D26">
                    <a:lumMod val="50000"/>
                  </a:srgbClr>
                </a:solidFill>
              </a:rPr>
              <a:t>  </a:t>
            </a:r>
            <a:r>
              <a:rPr lang="en-US" sz="1200" b="1" kern="0" dirty="0">
                <a:solidFill>
                  <a:srgbClr val="444D26">
                    <a:lumMod val="50000"/>
                  </a:srgbClr>
                </a:solidFill>
              </a:rPr>
              <a:t>R506</a:t>
            </a:r>
            <a:endParaRPr lang="th-TH" sz="1200" b="1" kern="0" dirty="0">
              <a:solidFill>
                <a:srgbClr val="444D26">
                  <a:lumMod val="50000"/>
                </a:srgbClr>
              </a:solidFill>
            </a:endParaRPr>
          </a:p>
        </p:txBody>
      </p:sp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938751" y="62753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115616" y="3784006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101852" y="89334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278717" y="4049815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8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9512" y="354455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857717"/>
              </p:ext>
            </p:extLst>
          </p:nvPr>
        </p:nvGraphicFramePr>
        <p:xfrm>
          <a:off x="3275856" y="1094414"/>
          <a:ext cx="5760640" cy="313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94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="" xmlns:a16="http://schemas.microsoft.com/office/drawing/2014/main" id="{DE133771-20C4-48CC-B920-713502A4C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2431" y="978694"/>
            <a:ext cx="8411766" cy="3873104"/>
          </a:xfrm>
        </p:spPr>
        <p:txBody>
          <a:bodyPr/>
          <a:lstStyle/>
          <a:p>
            <a:pPr marL="385754" indent="-385754" eaLnBrk="1" hangingPunct="1">
              <a:lnSpc>
                <a:spcPct val="110000"/>
              </a:lnSpc>
              <a:spcAft>
                <a:spcPts val="450"/>
              </a:spcAft>
              <a:buFont typeface="+mj-lt"/>
              <a:buAutoNum type="arabicParenR" startAt="4"/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พัฒนาความรอบรู้ของประชาชน </a:t>
            </a:r>
          </a:p>
          <a:p>
            <a:pPr marL="0" indent="0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4.1</a:t>
            </a:r>
            <a:r>
              <a:rPr lang="en-US" altLang="th-TH" sz="2000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สื่อสารให้ประชาชนเกิดความตระหนักว่า</a:t>
            </a:r>
            <a:r>
              <a:rPr lang="th-TH" altLang="th-TH" sz="2000" u="sng" dirty="0">
                <a:latin typeface="Tahoma" panose="020B0604030504040204" pitchFamily="34" charset="0"/>
                <a:cs typeface="Tahoma" panose="020B0604030504040204" pitchFamily="34" charset="0"/>
              </a:rPr>
              <a:t>เป็นหน้าที่ของทุกคน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 ที่ต้อง</a:t>
            </a:r>
            <a:r>
              <a:rPr lang="th-TH" altLang="th-TH" sz="2000" u="sng" dirty="0">
                <a:latin typeface="Tahoma" panose="020B0604030504040204" pitchFamily="34" charset="0"/>
                <a:cs typeface="Tahoma" panose="020B0604030504040204" pitchFamily="34" charset="0"/>
              </a:rPr>
              <a:t>กำจัดแหล่งเพาะพันธุ์ยุงและควบคุมยุงในบ้านตนเอง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 เช่น การใช้สเปรย์กระป๋อง</a:t>
            </a:r>
          </a:p>
          <a:p>
            <a:pPr marL="0" indent="0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4.2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สื่อสารประชาชน หากมีไข้เกิน 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วัน ไม่ควรซื้อยาทานเองและไม่ฉีดยาลดไข้ แนะนำให้ไปพบแพทย์ที่โรงพยาบาล	</a:t>
            </a:r>
          </a:p>
          <a:p>
            <a:pPr marL="0" indent="0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4.3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เน้นย้ำและสื่อสารทุกคลินิก/ร้านขายยา ห้ามขายและจ่ายยา 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NSAIDs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ให้ผู้ป่วยสงสัยไข้เลือดออก และแนะนำให้ไปรักษาที่โรงพยาบาล</a:t>
            </a:r>
          </a:p>
          <a:p>
            <a:pPr marL="0" indent="0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4.4 </a:t>
            </a:r>
            <a:r>
              <a:rPr lang="th-TH" altLang="th-TH" sz="2000" dirty="0">
                <a:latin typeface="Tahoma" panose="020B0604030504040204" pitchFamily="34" charset="0"/>
                <a:cs typeface="Tahoma" panose="020B0604030504040204" pitchFamily="34" charset="0"/>
              </a:rPr>
              <a:t>ให้รพ.สต.สื่อสารความเสี่ยงและแจ้งเตือนการระบาดให้ชุมชนรับทราบ และกำชับอสม.ให้ความรู้เรื่องการป้องกันโรคไข้เลือดออกให้ประชาชนปฏิบัติตลอดช่วงฤดูฝน</a:t>
            </a:r>
          </a:p>
          <a:p>
            <a:pPr marL="385754" indent="-385754" eaLnBrk="1" hangingPunct="1">
              <a:lnSpc>
                <a:spcPct val="110000"/>
              </a:lnSpc>
              <a:spcAft>
                <a:spcPts val="450"/>
              </a:spcAft>
              <a:buFont typeface="+mj-lt"/>
              <a:buAutoNum type="arabicParenR" startAt="3"/>
              <a:defRPr/>
            </a:pPr>
            <a:endParaRPr lang="en-US" altLang="th-TH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11AAE28-1423-4D2F-907D-A23711B4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8" y="217886"/>
            <a:ext cx="8842772" cy="64650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นโยบายและข้อสั่งการ </a:t>
            </a:r>
            <a:r>
              <a:rPr lang="en-US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ให้จังหวัดดำเนินการ (</a:t>
            </a:r>
            <a:r>
              <a:rPr lang="en-US" altLang="th-TH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</a:t>
            </a:r>
            <a:endParaRPr lang="th-TH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="" xmlns:a16="http://schemas.microsoft.com/office/drawing/2014/main" id="{6321FE9D-F450-4390-8225-EF72AB5CCC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114426"/>
            <a:ext cx="7886700" cy="3873104"/>
          </a:xfrm>
        </p:spPr>
        <p:txBody>
          <a:bodyPr/>
          <a:lstStyle/>
          <a:p>
            <a:pPr marL="0" indent="0" algn="thaiDist" eaLnBrk="1" hangingPunct="1">
              <a:lnSpc>
                <a:spcPct val="110000"/>
              </a:lnSpc>
              <a:spcAft>
                <a:spcPts val="450"/>
              </a:spcAft>
              <a:buNone/>
              <a:defRPr/>
            </a:pPr>
            <a:r>
              <a:rPr lang="th-TH" altLang="th-TH" b="1" dirty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มอบเขตสุขภาพและกรมควบคุมโรค</a:t>
            </a:r>
          </a:p>
          <a:p>
            <a:pPr marL="385754" indent="-385754" algn="thaiDist" eaLnBrk="1" hangingPunct="1">
              <a:lnSpc>
                <a:spcPct val="110000"/>
              </a:lnSpc>
              <a:spcAft>
                <a:spcPts val="450"/>
              </a:spcAft>
              <a:buFont typeface="Calibri Light" panose="020F0302020204030204" pitchFamily="34" charset="0"/>
              <a:buAutoNum type="arabicParenR"/>
              <a:defRPr/>
            </a:pPr>
            <a:r>
              <a:rPr lang="th-TH" altLang="th-TH" dirty="0">
                <a:latin typeface="Tahoma" panose="020B0604030504040204" pitchFamily="34" charset="0"/>
                <a:cs typeface="Tahoma" panose="020B0604030504040204" pitchFamily="34" charset="0"/>
              </a:rPr>
              <a:t>ติดตามจำนวนผู้ป่วยโรคไข้เลือดออกและพื้นที่ระบาดเป็นประจำทุกสัปดาห์ และให้ข้อเสนอแนะการดำเนินงานกับจังหวัด</a:t>
            </a:r>
          </a:p>
          <a:p>
            <a:pPr marL="385754" indent="-385754" algn="thaiDist" eaLnBrk="1" hangingPunct="1">
              <a:lnSpc>
                <a:spcPct val="110000"/>
              </a:lnSpc>
              <a:spcAft>
                <a:spcPts val="450"/>
              </a:spcAft>
              <a:buFont typeface="Calibri Light" panose="020F0302020204030204" pitchFamily="34" charset="0"/>
              <a:buAutoNum type="arabicParenR"/>
              <a:defRPr/>
            </a:pPr>
            <a:r>
              <a:rPr lang="th-TH" altLang="th-TH" dirty="0">
                <a:latin typeface="Tahoma" panose="020B0604030504040204" pitchFamily="34" charset="0"/>
                <a:cs typeface="Tahoma" panose="020B0604030504040204" pitchFamily="34" charset="0"/>
              </a:rPr>
              <a:t>ประเมินคุณภาพและความครอบคลุมของการสำรวจและการทำลายแหล่งเพาะพันธุ์ยุงในเขตพื้นที่รับผิดชอบ</a:t>
            </a:r>
          </a:p>
          <a:p>
            <a:pPr marL="385754" indent="-385754" algn="thaiDist" eaLnBrk="1" hangingPunct="1">
              <a:lnSpc>
                <a:spcPct val="110000"/>
              </a:lnSpc>
              <a:spcAft>
                <a:spcPts val="450"/>
              </a:spcAft>
              <a:buFont typeface="Calibri Light" panose="020F0302020204030204" pitchFamily="34" charset="0"/>
              <a:buAutoNum type="arabicParenR"/>
              <a:defRPr/>
            </a:pPr>
            <a:r>
              <a:rPr lang="th-TH" altLang="th-TH" dirty="0">
                <a:latin typeface="Tahoma" panose="020B0604030504040204" pitchFamily="34" charset="0"/>
                <a:cs typeface="Tahoma" panose="020B0604030504040204" pitchFamily="34" charset="0"/>
              </a:rPr>
              <a:t>ติดตามการดำเนินงานตามแผนปฏิบัติการฯ ในเขตพื้นที่รับผิดชอบ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B80028E-A2F1-4432-A00F-DEB082C8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9324"/>
            <a:ext cx="7886700" cy="63103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การติดตาม 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17271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51671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10279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3.2 </a:t>
            </a:r>
            <a:r>
              <a:rPr lang="th-TH" sz="3200" b="1" dirty="0">
                <a:solidFill>
                  <a:prstClr val="black"/>
                </a:solidFill>
              </a:rPr>
              <a:t>ป้องกันควบคุมโรค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50188"/>
              </p:ext>
            </p:extLst>
          </p:nvPr>
        </p:nvGraphicFramePr>
        <p:xfrm>
          <a:off x="980556" y="987574"/>
          <a:ext cx="7492924" cy="3326099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881521"/>
                <a:gridCol w="2864941"/>
                <a:gridCol w="808061"/>
                <a:gridCol w="2938401"/>
              </a:tblGrid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ครั้งที่ 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ระหว่างวันที่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ครั้งที่ 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ระหว่างวันที่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มกราคม – 3 กุมภาพันธ์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19 – 28 กรกฎาคม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18 – 24 กุมภาพันธ์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12 – 18 สิงหาคม 2562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11 – 17 มีนาคม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15 กันยายน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– 12 เมษายน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13 – 23 ตุลาคม 2562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13 – 18 พฤษภาคม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4 – 10 พฤศจิกายน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157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 –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15 มิถุนายน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– 11 ธันวาคม 2562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242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1142284"/>
            <a:ext cx="5400600" cy="3447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b="1" u="dbl" dirty="0" smtClean="0">
                <a:solidFill>
                  <a:prstClr val="black"/>
                </a:solidFill>
              </a:rPr>
              <a:t>การประเมินผล 3-3-1</a:t>
            </a:r>
          </a:p>
          <a:p>
            <a:r>
              <a:rPr lang="th-TH" sz="1400" b="1" u="sng" dirty="0">
                <a:solidFill>
                  <a:prstClr val="black"/>
                </a:solidFill>
              </a:rPr>
              <a:t>ผลการประเมิน </a:t>
            </a:r>
            <a:r>
              <a:rPr lang="th-TH" sz="1400" b="1" dirty="0">
                <a:solidFill>
                  <a:prstClr val="black"/>
                </a:solidFill>
              </a:rPr>
              <a:t>รวบรวมจากรายงาน </a:t>
            </a:r>
            <a:r>
              <a:rPr lang="en-US" sz="1400" b="1" dirty="0">
                <a:solidFill>
                  <a:prstClr val="black"/>
                </a:solidFill>
              </a:rPr>
              <a:t>R506 </a:t>
            </a:r>
            <a:r>
              <a:rPr lang="th-TH" sz="1400" b="1" dirty="0">
                <a:solidFill>
                  <a:prstClr val="black"/>
                </a:solidFill>
              </a:rPr>
              <a:t>ตั้งแต่วันที่ 22 </a:t>
            </a:r>
            <a:r>
              <a:rPr lang="th-TH" sz="1400" b="1" dirty="0" err="1">
                <a:solidFill>
                  <a:prstClr val="black"/>
                </a:solidFill>
              </a:rPr>
              <a:t>มค</a:t>
            </a:r>
            <a:r>
              <a:rPr lang="th-TH" sz="1400" b="1" dirty="0">
                <a:solidFill>
                  <a:prstClr val="black"/>
                </a:solidFill>
              </a:rPr>
              <a:t> 62ถึง 23 </a:t>
            </a:r>
            <a:r>
              <a:rPr lang="th-TH" sz="1400" b="1" dirty="0" err="1">
                <a:solidFill>
                  <a:prstClr val="black"/>
                </a:solidFill>
              </a:rPr>
              <a:t>พค</a:t>
            </a:r>
            <a:r>
              <a:rPr lang="th-TH" sz="1400" b="1" dirty="0">
                <a:solidFill>
                  <a:prstClr val="black"/>
                </a:solidFill>
              </a:rPr>
              <a:t> 62 </a:t>
            </a:r>
            <a:r>
              <a:rPr lang="th-TH" sz="1600" b="1" u="sng" dirty="0">
                <a:solidFill>
                  <a:srgbClr val="FF0000"/>
                </a:solidFill>
              </a:rPr>
              <a:t>ทั้งหมด 74 ฉบับ</a:t>
            </a:r>
            <a:endParaRPr lang="th-TH" sz="1400" b="1" u="sng" dirty="0">
              <a:solidFill>
                <a:srgbClr val="FF0000"/>
              </a:solidFill>
            </a:endParaRPr>
          </a:p>
          <a:p>
            <a:r>
              <a:rPr lang="th-TH" sz="1400" b="1" dirty="0">
                <a:solidFill>
                  <a:prstClr val="black"/>
                </a:solidFill>
              </a:rPr>
              <a:t>มี</a:t>
            </a:r>
            <a:r>
              <a:rPr lang="th-TH" sz="1600" b="1" dirty="0">
                <a:solidFill>
                  <a:srgbClr val="FF0000"/>
                </a:solidFill>
              </a:rPr>
              <a:t>แบบสอบสวน</a:t>
            </a:r>
            <a:r>
              <a:rPr lang="th-TH" sz="1400" b="1" dirty="0">
                <a:solidFill>
                  <a:srgbClr val="FF0000"/>
                </a:solidFill>
              </a:rPr>
              <a:t>ทั้งหมด</a:t>
            </a:r>
            <a:r>
              <a:rPr lang="th-TH" sz="1600" b="1" dirty="0">
                <a:solidFill>
                  <a:srgbClr val="FF0000"/>
                </a:solidFill>
              </a:rPr>
              <a:t> </a:t>
            </a:r>
            <a:r>
              <a:rPr lang="th-TH" sz="1600" b="1" dirty="0" smtClean="0">
                <a:solidFill>
                  <a:srgbClr val="FF0000"/>
                </a:solidFill>
              </a:rPr>
              <a:t>30 ฉบับ   คิดเป็น  40.54 </a:t>
            </a:r>
            <a:r>
              <a:rPr lang="en-US" sz="1600" b="1" dirty="0" smtClean="0">
                <a:solidFill>
                  <a:srgbClr val="FF0000"/>
                </a:solidFill>
              </a:rPr>
              <a:t>%</a:t>
            </a:r>
            <a:endParaRPr lang="th-TH" sz="1400" b="1" dirty="0">
              <a:solidFill>
                <a:srgbClr val="FF0000"/>
              </a:solidFill>
            </a:endParaRPr>
          </a:p>
          <a:p>
            <a:endParaRPr lang="th-TH" sz="1400" b="1" dirty="0" smtClean="0">
              <a:solidFill>
                <a:srgbClr val="FF0000"/>
              </a:solidFill>
            </a:endParaRPr>
          </a:p>
          <a:p>
            <a:endParaRPr lang="th-TH" sz="1400" b="1" dirty="0">
              <a:solidFill>
                <a:srgbClr val="FF0000"/>
              </a:solidFill>
            </a:endParaRPr>
          </a:p>
          <a:p>
            <a:endParaRPr lang="th-TH" sz="1400" b="1" dirty="0" smtClean="0">
              <a:solidFill>
                <a:srgbClr val="FF0000"/>
              </a:solidFill>
            </a:endParaRPr>
          </a:p>
          <a:p>
            <a:endParaRPr lang="th-TH" sz="1400" b="1" dirty="0">
              <a:solidFill>
                <a:srgbClr val="FF0000"/>
              </a:solidFill>
            </a:endParaRPr>
          </a:p>
          <a:p>
            <a:endParaRPr lang="th-TH" sz="1400" b="1" dirty="0">
              <a:solidFill>
                <a:srgbClr val="FF0000"/>
              </a:solidFill>
            </a:endParaRPr>
          </a:p>
          <a:p>
            <a:endParaRPr lang="th-TH" sz="1400" b="1" dirty="0">
              <a:solidFill>
                <a:srgbClr val="FF0000"/>
              </a:solidFill>
            </a:endParaRPr>
          </a:p>
          <a:p>
            <a:endParaRPr lang="th-TH" sz="1400" b="1" dirty="0">
              <a:solidFill>
                <a:srgbClr val="FF0000"/>
              </a:solidFill>
            </a:endParaRPr>
          </a:p>
          <a:p>
            <a:endParaRPr lang="th-TH" sz="1400" b="1" dirty="0">
              <a:solidFill>
                <a:prstClr val="black"/>
              </a:solidFill>
            </a:endParaRPr>
          </a:p>
          <a:p>
            <a:r>
              <a:rPr lang="th-TH" sz="1400" b="1" u="sng" dirty="0">
                <a:solidFill>
                  <a:srgbClr val="FF0000"/>
                </a:solidFill>
              </a:rPr>
              <a:t>ปัญหาและอุปสรรค  </a:t>
            </a:r>
          </a:p>
          <a:p>
            <a:r>
              <a:rPr lang="th-TH" sz="1400" b="1" dirty="0">
                <a:solidFill>
                  <a:srgbClr val="FF0000"/>
                </a:solidFill>
              </a:rPr>
              <a:t>- </a:t>
            </a:r>
            <a:r>
              <a:rPr lang="th-TH" sz="1400" b="1" i="1" dirty="0">
                <a:solidFill>
                  <a:srgbClr val="FF0000"/>
                </a:solidFill>
              </a:rPr>
              <a:t>แบบ</a:t>
            </a:r>
            <a:r>
              <a:rPr lang="th-TH" sz="1400" b="1" i="1" dirty="0" smtClean="0">
                <a:solidFill>
                  <a:srgbClr val="FF0000"/>
                </a:solidFill>
              </a:rPr>
              <a:t>สอบสวนจาก อ.พระนครศรีอยุธยา ส่วนใหญ่มาจาก รพ.ศ.ซึ่งไม่มีรายละเอียดเรื่องควบคุมโรค</a:t>
            </a:r>
            <a:endParaRPr lang="th-TH" sz="1400" b="1" i="1" dirty="0">
              <a:solidFill>
                <a:srgbClr val="FF0000"/>
              </a:solidFill>
            </a:endParaRPr>
          </a:p>
          <a:p>
            <a:r>
              <a:rPr lang="th-TH" sz="1400" b="1" i="1" dirty="0">
                <a:solidFill>
                  <a:srgbClr val="FF0000"/>
                </a:solidFill>
              </a:rPr>
              <a:t>- ควรใส่ข้อมูล เวลาที่วินิจฉัยเพื่อประเมินให้ครบถ้วน</a:t>
            </a:r>
          </a:p>
          <a:p>
            <a:r>
              <a:rPr lang="th-TH" sz="1400" b="1" i="1" dirty="0">
                <a:solidFill>
                  <a:srgbClr val="FF0000"/>
                </a:solidFill>
              </a:rPr>
              <a:t>- ไม่ส่งรายแบบสอบสวน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" y="493089"/>
            <a:ext cx="2957346" cy="4171038"/>
          </a:xfrm>
          <a:prstGeom prst="rect">
            <a:avLst/>
          </a:prstGeom>
        </p:spPr>
      </p:pic>
      <p:sp>
        <p:nvSpPr>
          <p:cNvPr id="5" name="คำบรรยายภาพแบบสี่เหลี่ยม 4"/>
          <p:cNvSpPr/>
          <p:nvPr/>
        </p:nvSpPr>
        <p:spPr>
          <a:xfrm>
            <a:off x="1621835" y="385939"/>
            <a:ext cx="1762883" cy="499781"/>
          </a:xfrm>
          <a:prstGeom prst="wedgeRectCallout">
            <a:avLst>
              <a:gd name="adj1" fmla="val -92101"/>
              <a:gd name="adj2" fmla="val 18241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3"/>
          <a:stretch/>
        </p:blipFill>
        <p:spPr bwMode="auto">
          <a:xfrm>
            <a:off x="1744811" y="493090"/>
            <a:ext cx="1516927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คำบรรยายภาพแบบเส้น 1 11"/>
          <p:cNvSpPr/>
          <p:nvPr/>
        </p:nvSpPr>
        <p:spPr>
          <a:xfrm>
            <a:off x="1835697" y="3219824"/>
            <a:ext cx="1584176" cy="469375"/>
          </a:xfrm>
          <a:prstGeom prst="borderCallout1">
            <a:avLst>
              <a:gd name="adj1" fmla="val 102718"/>
              <a:gd name="adj2" fmla="val 47069"/>
              <a:gd name="adj3" fmla="val 216498"/>
              <a:gd name="adj4" fmla="val -617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591" y="3382503"/>
            <a:ext cx="1493127" cy="1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37344"/>
              </p:ext>
            </p:extLst>
          </p:nvPr>
        </p:nvGraphicFramePr>
        <p:xfrm>
          <a:off x="3613938" y="2198504"/>
          <a:ext cx="4918502" cy="133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214"/>
                <a:gridCol w="2592288"/>
              </a:tblGrid>
              <a:tr h="30861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มาตรการ</a:t>
                      </a:r>
                      <a:endParaRPr lang="th-TH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ดำเนินการได้</a:t>
                      </a:r>
                      <a:endParaRPr lang="th-TH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แจ้งผู้ป่วยภายใน 3 ชม. นับแต่วินิจฉัย</a:t>
                      </a:r>
                      <a:endParaRPr lang="th-TH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13 ฉบับ คิดเป็น      </a:t>
                      </a:r>
                      <a:r>
                        <a:rPr lang="th-TH" sz="1400" b="1" i="1" dirty="0" smtClean="0">
                          <a:solidFill>
                            <a:srgbClr val="FF0000"/>
                          </a:solidFill>
                        </a:rPr>
                        <a:t>43.3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th-TH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2153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สอบสวนโรคภายใน 3 ชม. นับแต่ได้รับแจ้ง</a:t>
                      </a:r>
                      <a:endParaRPr lang="th-TH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 ฉบับ  คิดเป็น   </a:t>
                      </a:r>
                      <a:r>
                        <a:rPr lang="en-US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66.67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</a:rPr>
                        <a:t> %</a:t>
                      </a:r>
                      <a:endParaRPr lang="th-TH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8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ควบคุมโรคภายใน 24 ชั่วโมง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 ฉบับ  คิดเป็น</a:t>
                      </a:r>
                      <a:r>
                        <a:rPr lang="en-US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66.67</a:t>
                      </a:r>
                      <a:r>
                        <a:rPr lang="en-US" sz="1400" b="1" i="1" baseline="0" dirty="0" smtClean="0">
                          <a:solidFill>
                            <a:srgbClr val="FF0000"/>
                          </a:solidFill>
                        </a:rPr>
                        <a:t> %</a:t>
                      </a:r>
                      <a:endParaRPr lang="th-TH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1900" y="673109"/>
            <a:ext cx="5184576" cy="400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-</a:t>
            </a:r>
            <a:r>
              <a:rPr lang="th-TH" sz="2000" b="1" dirty="0">
                <a:solidFill>
                  <a:prstClr val="black"/>
                </a:solidFill>
              </a:rPr>
              <a:t>การประเมินผล 3-3-1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1900" y="51055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3.2 </a:t>
            </a:r>
            <a:r>
              <a:rPr lang="th-TH" sz="3200" b="1" dirty="0">
                <a:solidFill>
                  <a:prstClr val="black"/>
                </a:solidFill>
              </a:rPr>
              <a:t>ป้องกันควบคุมโรค</a:t>
            </a: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53" y="1754568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5543" y="132156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3.2 </a:t>
            </a:r>
            <a:r>
              <a:rPr lang="th-TH" sz="3200" b="1" dirty="0">
                <a:solidFill>
                  <a:prstClr val="black"/>
                </a:solidFill>
              </a:rPr>
              <a:t>ป้องกันควบคุมโรค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094" y="276581"/>
            <a:ext cx="2587425" cy="461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200" b="1" dirty="0" smtClean="0">
                <a:solidFill>
                  <a:prstClr val="black"/>
                </a:solidFill>
              </a:rPr>
              <a:t> 2 การติดตามมาตรการป้องกันและควบคุมโรค</a:t>
            </a:r>
            <a:endParaRPr lang="en-US" sz="1200" b="1" dirty="0" smtClean="0">
              <a:solidFill>
                <a:prstClr val="black"/>
              </a:solidFill>
            </a:endParaRPr>
          </a:p>
          <a:p>
            <a:pPr algn="ctr"/>
            <a:r>
              <a:rPr lang="th-TH" sz="1200" b="1" dirty="0" smtClean="0">
                <a:solidFill>
                  <a:prstClr val="black"/>
                </a:solidFill>
              </a:rPr>
              <a:t>-การสื่อสารความเสี่ยงคลินิก/ร้านขายยา ประชาชน</a:t>
            </a:r>
            <a:endParaRPr lang="th-TH" sz="12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22" y="4011910"/>
            <a:ext cx="3260608" cy="100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5881721" y="-99458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498305" y="3548682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1" y="843558"/>
            <a:ext cx="1705379" cy="244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56549"/>
            <a:ext cx="4950264" cy="2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497091"/>
            <a:ext cx="2491870" cy="149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54" y="3495147"/>
            <a:ext cx="2536971" cy="147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97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03" y="1865774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10279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3.2 </a:t>
            </a:r>
            <a:r>
              <a:rPr lang="th-TH" sz="3200" b="1" dirty="0">
                <a:solidFill>
                  <a:prstClr val="black"/>
                </a:solidFill>
              </a:rPr>
              <a:t>ป้องกันควบคุมโรค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8924" y="1563638"/>
            <a:ext cx="1474840" cy="1754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</a:rPr>
              <a:t> 2 การติดตามมาตรการป้องกันและควบคุมโรค</a:t>
            </a:r>
            <a:endParaRPr lang="en-US" b="1" dirty="0" smtClean="0">
              <a:solidFill>
                <a:prstClr val="black"/>
              </a:solidFill>
            </a:endParaRPr>
          </a:p>
          <a:p>
            <a:pPr algn="ctr"/>
            <a:r>
              <a:rPr lang="th-TH" b="1" dirty="0" smtClean="0">
                <a:solidFill>
                  <a:prstClr val="black"/>
                </a:solidFill>
              </a:rPr>
              <a:t>-การสื่อสารความเสี่ยงคลินิก/ร้านขายยา ประชาชน</a:t>
            </a:r>
            <a:endParaRPr lang="th-TH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12360" y="3404666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8787"/>
            <a:ext cx="2592288" cy="370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กลุ่ม 4"/>
          <p:cNvGrpSpPr/>
          <p:nvPr/>
        </p:nvGrpSpPr>
        <p:grpSpPr>
          <a:xfrm>
            <a:off x="3563888" y="915178"/>
            <a:ext cx="3600400" cy="3816424"/>
            <a:chOff x="2775963" y="961492"/>
            <a:chExt cx="3600400" cy="3816424"/>
          </a:xfrm>
        </p:grpSpPr>
        <p:sp>
          <p:nvSpPr>
            <p:cNvPr id="17" name="กล่องข้อความ 2"/>
            <p:cNvSpPr txBox="1">
              <a:spLocks noChangeArrowheads="1"/>
            </p:cNvSpPr>
            <p:nvPr/>
          </p:nvSpPr>
          <p:spPr bwMode="auto">
            <a:xfrm>
              <a:off x="2775963" y="961492"/>
              <a:ext cx="3600400" cy="38164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th-TH" sz="1050" b="1" dirty="0" smtClean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th-TH" sz="1050" b="1" dirty="0"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endParaRPr lang="th-TH" sz="1050" b="1" dirty="0" smtClean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1050" b="1" dirty="0" smtClean="0">
                  <a:effectLst/>
                  <a:latin typeface="Calibri"/>
                  <a:ea typeface="Calibri"/>
                  <a:cs typeface="Cordia New"/>
                </a:rPr>
                <a:t>สำนักงาน</a:t>
              </a:r>
              <a:r>
                <a:rPr lang="th-TH" sz="1050" b="1" dirty="0">
                  <a:effectLst/>
                  <a:latin typeface="Calibri"/>
                  <a:ea typeface="Calibri"/>
                  <a:cs typeface="Cordia New"/>
                </a:rPr>
                <a:t>สาธารณสุขจังหวัดพระนครศรีอยุธยา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1050" b="1" dirty="0">
                  <a:effectLst/>
                  <a:latin typeface="Calibri"/>
                  <a:ea typeface="Calibri"/>
                  <a:cs typeface="Cordia New"/>
                </a:rPr>
                <a:t>ขอเชิญชวนนักเรียนร่วมประกวดส่งภาพกิจกรรม “มือปราบน้อยตามรอยลูกน้ำ”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th-TH" sz="1050" b="1" dirty="0" smtClean="0">
                  <a:effectLst/>
                  <a:latin typeface="Calibri"/>
                  <a:ea typeface="Calibri"/>
                  <a:cs typeface="Cordia New"/>
                </a:rPr>
                <a:t>ภายใต้โครงการ</a:t>
              </a:r>
              <a:r>
                <a:rPr lang="th-TH" sz="1050" b="1" dirty="0">
                  <a:effectLst/>
                  <a:latin typeface="Calibri"/>
                  <a:ea typeface="Calibri"/>
                  <a:cs typeface="Cordia New"/>
                </a:rPr>
                <a:t>จิต</a:t>
              </a:r>
              <a:r>
                <a:rPr lang="th-TH" sz="1050" b="1" dirty="0" smtClean="0">
                  <a:effectLst/>
                  <a:latin typeface="Calibri"/>
                  <a:ea typeface="Calibri"/>
                  <a:cs typeface="Cordia New"/>
                </a:rPr>
                <a:t>อาสาพัฒนาสิ่งแวดล้อมเพื่อกำจัดแหล่งเพาะพันธ์ยุงลาย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 smtClean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 smtClean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 smtClean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 smtClean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th-TH" sz="1100" b="1" u="sng" dirty="0" smtClean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b="1" u="sng" dirty="0" smtClean="0">
                  <a:effectLst/>
                  <a:latin typeface="Calibri"/>
                  <a:ea typeface="Calibri"/>
                  <a:cs typeface="Cordia New"/>
                </a:rPr>
                <a:t>กติกา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๑.นักเรียนร่วมกิจกรรมกำจัดลูกน้ำยุงลาย ที่บ้านทุกสัปดาห์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๒.ส่งภาพกิจกรรมกำจัดลูกน้ำและทำลายแหล่งเพาะพันธ์ยุงลายที่บ้านนักเรียน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   (พร้อมชื่อที่อยู่ และชื่อโรงเรียน)มาที่ </a:t>
              </a:r>
              <a:r>
                <a:rPr lang="en-US" sz="1100" dirty="0">
                  <a:effectLst/>
                  <a:latin typeface="Calibri"/>
                  <a:ea typeface="Calibri"/>
                  <a:cs typeface="Cordia New"/>
                </a:rPr>
                <a:t>FB </a:t>
              </a: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เพื่อชิงรางวัล  เดือนละ  ๑๕  รางวัล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๓.สำนักงานสาธารณสุขจังหวัดฯ สุ่มจับรางวัล เดือนละ  ๑๕  รางวัล  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    ระหว่างเดือน มิถุนายน – สิงหาคม ๒๕๖๒ (บ้านนักเรียนที่สุ่มได้รับรางวัลต้องเป็นบ้าน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effectLst/>
                  <a:latin typeface="Calibri"/>
                  <a:ea typeface="Calibri"/>
                  <a:cs typeface="Cordia New"/>
                </a:rPr>
                <a:t>    ปลอดลูกน้ำยุงลาย โดยเจ้าหน้าที่สาธารณสุขในพื้นที่เป็นผู้สุ่มประเมินผล)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solidFill>
                    <a:srgbClr val="846648"/>
                  </a:solidFill>
                  <a:effectLst/>
                  <a:latin typeface="Calibri"/>
                  <a:ea typeface="Calibri"/>
                  <a:cs typeface="Cordia New"/>
                </a:rPr>
                <a:t>    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1100" dirty="0">
                  <a:solidFill>
                    <a:srgbClr val="846648"/>
                  </a:solidFill>
                  <a:effectLst/>
                  <a:latin typeface="Calibri"/>
                  <a:ea typeface="Calibri"/>
                  <a:cs typeface="Cordia New"/>
                </a:rPr>
                <a:t> </a:t>
              </a:r>
              <a:endParaRPr lang="en-US" sz="800" dirty="0">
                <a:effectLst/>
                <a:latin typeface="Calibri"/>
                <a:ea typeface="Calibri"/>
                <a:cs typeface="Cordia New"/>
              </a:endParaRPr>
            </a:p>
          </p:txBody>
        </p:sp>
        <p:pic>
          <p:nvPicPr>
            <p:cNvPr id="18" name="รูปภาพ 17" descr="C:\Users\Administrator\Desktop\อยุธยา\ตรากระทรวงสาธารณสุขใหม่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4" y="1058441"/>
              <a:ext cx="712976" cy="635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" descr="à¸à¸¥à¸à¸²à¸£à¸à¹à¸à¸«à¸²à¸£à¸¹à¸à¸ à¸²à¸à¸ªà¸³à¸«à¸£à¸±à¸ à¹à¸¥à¹à¸à¸¢à¸¸à¸à¸¥à¸²à¸¢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078" y="2269159"/>
              <a:ext cx="1134170" cy="10951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79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1510"/>
            <a:ext cx="6048672" cy="451220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4385997"/>
            <a:ext cx="1979712" cy="613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31" y="22197"/>
            <a:ext cx="1762566" cy="461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</a:rPr>
              <a:t>วาระอื่นๆ </a:t>
            </a:r>
            <a:endParaRPr lang="th-TH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4408302"/>
            <a:ext cx="1907704" cy="59091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73" r="692" b="1169"/>
          <a:stretch/>
        </p:blipFill>
        <p:spPr bwMode="auto">
          <a:xfrm>
            <a:off x="683568" y="195486"/>
            <a:ext cx="6336704" cy="473171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299942"/>
            <a:ext cx="2483768" cy="6992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86"/>
            <a:ext cx="6264696" cy="469819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0" y="149080"/>
            <a:ext cx="7159684" cy="46549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4227934"/>
            <a:ext cx="2267744" cy="771286"/>
          </a:xfrm>
          <a:prstGeom prst="rect">
            <a:avLst/>
          </a:prstGeom>
        </p:spPr>
      </p:pic>
      <p:sp>
        <p:nvSpPr>
          <p:cNvPr id="2" name="วงรี 1"/>
          <p:cNvSpPr/>
          <p:nvPr/>
        </p:nvSpPr>
        <p:spPr>
          <a:xfrm>
            <a:off x="2241753" y="1251620"/>
            <a:ext cx="864096" cy="324036"/>
          </a:xfrm>
          <a:prstGeom prst="ellipse">
            <a:avLst/>
          </a:prstGeom>
          <a:noFill/>
          <a:ln>
            <a:solidFill>
              <a:srgbClr val="F6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2267744" y="4512223"/>
            <a:ext cx="864096" cy="280549"/>
          </a:xfrm>
          <a:prstGeom prst="ellipse">
            <a:avLst/>
          </a:prstGeom>
          <a:noFill/>
          <a:ln>
            <a:solidFill>
              <a:srgbClr val="F6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0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88" y="1529434"/>
            <a:ext cx="6781800" cy="1915231"/>
          </a:xfrm>
          <a:prstGeom prst="rect">
            <a:avLst/>
          </a:prstGeom>
        </p:spPr>
      </p:pic>
      <p:sp>
        <p:nvSpPr>
          <p:cNvPr id="16" name="กล่องข้อความ 17">
            <a:extLst>
              <a:ext uri="{FF2B5EF4-FFF2-40B4-BE49-F238E27FC236}">
                <a16:creationId xmlns:a16="http://schemas.microsoft.com/office/drawing/2014/main" xmlns="" id="{5A72FE7B-22F2-42C1-8BCF-CD6AC6AACD2F}"/>
              </a:ext>
            </a:extLst>
          </p:cNvPr>
          <p:cNvSpPr txBox="1"/>
          <p:nvPr/>
        </p:nvSpPr>
        <p:spPr>
          <a:xfrm>
            <a:off x="3023758" y="1719704"/>
            <a:ext cx="3029353" cy="7502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ตำบลสีแดง          0 ตำบล</a:t>
            </a:r>
          </a:p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ตำบลสีเหลือง         3 ตำบล</a:t>
            </a:r>
          </a:p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ตำบลสีเขียว         19 ตำบล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4797" y="91945"/>
            <a:ext cx="326457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</a:rPr>
              <a:t>วาระที่ 2 สถานการณ์โรคไข้เลือดออก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30047"/>
              </p:ext>
            </p:extLst>
          </p:nvPr>
        </p:nvGraphicFramePr>
        <p:xfrm>
          <a:off x="6156174" y="509580"/>
          <a:ext cx="2603878" cy="1630121"/>
        </p:xfrm>
        <a:graphic>
          <a:graphicData uri="http://schemas.openxmlformats.org/drawingml/2006/table">
            <a:tbl>
              <a:tblPr/>
              <a:tblGrid>
                <a:gridCol w="585989"/>
                <a:gridCol w="909128"/>
                <a:gridCol w="1108761"/>
              </a:tblGrid>
              <a:tr h="529583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ตำบล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84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สีเหลือง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6846">
                <a:tc vMerge="1">
                  <a:txBody>
                    <a:bodyPr/>
                    <a:lstStyle/>
                    <a:p>
                      <a:pPr algn="ctr" fontAlgn="b"/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ท่าเจ้าสนุก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66846">
                <a:tc vMerge="1">
                  <a:txBody>
                    <a:bodyPr/>
                    <a:lstStyle/>
                    <a:p>
                      <a:pPr algn="ctr" fontAlgn="b"/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มหาราช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น้ำเต้า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2" name="กลุ่ม 21"/>
          <p:cNvGrpSpPr/>
          <p:nvPr/>
        </p:nvGrpSpPr>
        <p:grpSpPr>
          <a:xfrm>
            <a:off x="3023757" y="719852"/>
            <a:ext cx="3029353" cy="912683"/>
            <a:chOff x="405312" y="276753"/>
            <a:chExt cx="8136904" cy="1216912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405312" y="276753"/>
              <a:ext cx="8136904" cy="1216912"/>
              <a:chOff x="467544" y="237773"/>
              <a:chExt cx="8136904" cy="121691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67544" y="237773"/>
                <a:ext cx="8136904" cy="1216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0897" tIns="40448" rIns="80897" bIns="40448" rtlCol="0">
                <a:spAutoFit/>
              </a:bodyPr>
              <a:lstStyle/>
              <a:p>
                <a:pPr algn="ctr" defTabSz="913865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ตำบลพื้นที่ระบาดและพื้นที่เสี่ยง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เปรียบเทียบ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สัปดาห์ที่  16-19</a:t>
                </a:r>
              </a:p>
              <a:p>
                <a:pPr algn="ctr" defTabSz="913865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วันที่ 21 เม.ย. 2562 – 18 พ.ค. 2562</a:t>
                </a:r>
              </a:p>
              <a:p>
                <a:pPr algn="ctr" defTabSz="913865">
                  <a:defRPr/>
                </a:pPr>
                <a:endParaRPr lang="th-TH" sz="11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6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7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884720" y="830866"/>
                <a:ext cx="216024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7738" y="786842"/>
                <a:ext cx="145274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ตำบลที่มีผู้ป่วยมากกว่า</a:t>
                </a:r>
                <a:r>
                  <a:rPr lang="th-TH" sz="600" b="1" dirty="0">
                    <a:solidFill>
                      <a:prstClr val="black"/>
                    </a:solidFill>
                  </a:rPr>
                  <a:t>หรือ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เท่ากับ 3 สัปดาห์</a:t>
                </a: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2581364" y="838470"/>
                <a:ext cx="216024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15445" y="786839"/>
                <a:ext cx="1484749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ตำบลที่มีผู้ป่วยเท่ากับ 2 สัปดาห์</a:t>
                </a:r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6266064" y="829748"/>
                <a:ext cx="195613" cy="272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3136" y="856964"/>
                <a:ext cx="1629700" cy="2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  <a:cs typeface="AngsanaUPC" pitchFamily="18" charset="-34"/>
                  </a:rPr>
                  <a:t>ตำบล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ที่ไม่มีผู้ป่วย</a:t>
                </a:r>
              </a:p>
            </p:txBody>
          </p:sp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4267582" y="868728"/>
              <a:ext cx="216024" cy="3054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65"/>
              <a:endParaRPr lang="th-TH" sz="110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0733" y="834720"/>
              <a:ext cx="1368151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865"/>
              <a:r>
                <a:rPr lang="th-TH" sz="500" b="1" dirty="0">
                  <a:solidFill>
                    <a:prstClr val="black"/>
                  </a:solidFill>
                </a:rPr>
                <a:t>ตำบลที่มีผู้ป่วยเท่ากับ 1 สัปดาห์</a:t>
              </a:r>
            </a:p>
          </p:txBody>
        </p:sp>
      </p:grpSp>
      <p:pic>
        <p:nvPicPr>
          <p:cNvPr id="3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843809" y="678259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300193" y="16430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244409" y="344466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7" y="252052"/>
            <a:ext cx="2777043" cy="2319699"/>
          </a:xfrm>
          <a:prstGeom prst="rect">
            <a:avLst/>
          </a:prstGeom>
        </p:spPr>
      </p:pic>
      <p:pic>
        <p:nvPicPr>
          <p:cNvPr id="3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539553" y="119375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35" name="แผนภูมิ 3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702692E-6B3F-4778-A96C-D85AA7237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608555"/>
              </p:ext>
            </p:extLst>
          </p:nvPr>
        </p:nvGraphicFramePr>
        <p:xfrm>
          <a:off x="161708" y="2571750"/>
          <a:ext cx="8730773" cy="252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468" y="4659982"/>
            <a:ext cx="2016224" cy="433920"/>
          </a:xfrm>
          <a:prstGeom prst="rect">
            <a:avLst/>
          </a:prstGeom>
        </p:spPr>
      </p:pic>
      <p:pic>
        <p:nvPicPr>
          <p:cNvPr id="4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074571" y="4675873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5706" y="4155927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50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275606"/>
            <a:ext cx="6781800" cy="191523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277"/>
            <a:ext cx="6336704" cy="473794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274474"/>
            <a:ext cx="2339752" cy="724746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2339752" y="3084807"/>
            <a:ext cx="864096" cy="162018"/>
          </a:xfrm>
          <a:prstGeom prst="ellipse">
            <a:avLst/>
          </a:prstGeom>
          <a:noFill/>
          <a:ln>
            <a:solidFill>
              <a:srgbClr val="F6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2366726" y="4837202"/>
            <a:ext cx="864096" cy="162018"/>
          </a:xfrm>
          <a:prstGeom prst="ellipse">
            <a:avLst/>
          </a:prstGeom>
          <a:noFill/>
          <a:ln>
            <a:solidFill>
              <a:srgbClr val="F633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02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022"/>
            <a:ext cx="6552728" cy="489087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30" y="4371950"/>
            <a:ext cx="2025062" cy="62727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1710"/>
            <a:ext cx="8905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10308"/>
            <a:ext cx="89058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5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939903"/>
            <a:ext cx="3419872" cy="1059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2516" y="339502"/>
            <a:ext cx="352513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</a:rPr>
              <a:t>ดาวโหลดเอกสาร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16" y="884289"/>
            <a:ext cx="3525131" cy="352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731357" y="83752"/>
            <a:ext cx="8141711" cy="830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</a:rPr>
              <a:t>วาระที่ 2 สถานการณ์โรค</a:t>
            </a:r>
            <a:r>
              <a:rPr lang="th-TH" sz="2000" b="1" dirty="0" smtClean="0">
                <a:solidFill>
                  <a:prstClr val="black"/>
                </a:solidFill>
              </a:rPr>
              <a:t>ไข้เลือดออก</a:t>
            </a:r>
          </a:p>
          <a:p>
            <a:pPr algn="ctr"/>
            <a:r>
              <a:rPr lang="th-TH" sz="1400" b="1" dirty="0" smtClean="0">
                <a:solidFill>
                  <a:prstClr val="black"/>
                </a:solidFill>
              </a:rPr>
              <a:t>-จำนวน</a:t>
            </a:r>
            <a:r>
              <a:rPr lang="th-TH" sz="1400" b="1" dirty="0">
                <a:solidFill>
                  <a:prstClr val="black"/>
                </a:solidFill>
              </a:rPr>
              <a:t>ผู้ป่วยด้วยโรค  ไข้เลือดออกรวม(26,27,66)  จำแนกรายเดือน   จ.พระนครศรีอยุธยา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</a:rPr>
              <a:t>   ระหว่างวันที่    01/01/2562  ถึงวันที่     22/05/2562</a:t>
            </a:r>
            <a:endParaRPr lang="th-TH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24510"/>
              </p:ext>
            </p:extLst>
          </p:nvPr>
        </p:nvGraphicFramePr>
        <p:xfrm>
          <a:off x="683569" y="1058549"/>
          <a:ext cx="7942737" cy="3759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649"/>
                <a:gridCol w="543674"/>
                <a:gridCol w="543674"/>
                <a:gridCol w="543674"/>
                <a:gridCol w="543674"/>
                <a:gridCol w="543674"/>
                <a:gridCol w="543674"/>
                <a:gridCol w="543674"/>
                <a:gridCol w="543674"/>
                <a:gridCol w="543674"/>
                <a:gridCol w="543674"/>
                <a:gridCol w="543674"/>
                <a:gridCol w="543674"/>
              </a:tblGrid>
              <a:tr h="2379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พื้นที่/เดือน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ม.ค.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ก.พ.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มี.ค.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เม.ย.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พ.ค.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>
                          <a:effectLst/>
                        </a:rPr>
                        <a:t>รวม</a:t>
                      </a:r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7942">
                <a:tc vMerge="1"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ป่วย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ตาย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ป่วย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ตาย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ป่วย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ตาย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ป่วย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ตาย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ป่วย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ตาย</a:t>
                      </a:r>
                      <a:endParaRPr lang="th-TH" sz="14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ป่วย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ตาย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UPC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พระนครศรีอยุธยา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15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8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8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68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ท่าเรือ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8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5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22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h-TH" sz="105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นครหลวง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8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บางไทร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9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บางบาล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10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บางปะอิน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5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12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บางปะหัน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18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ผักไห่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38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ภาชี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4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ลาดบัวหลวง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>
                          <a:effectLst/>
                        </a:rPr>
                        <a:t>1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3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h-TH" sz="105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วังน้อย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>
                          <a:effectLst/>
                        </a:rPr>
                        <a:t>9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เสนา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6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5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4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23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บางซ้าย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3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อุทัย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5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2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9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มหาราช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3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7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>
                          <a:effectLst/>
                        </a:rPr>
                        <a:t>0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6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18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บ้านแพรก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1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u="none" strike="noStrike" dirty="0">
                          <a:effectLst/>
                        </a:rPr>
                        <a:t>0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u="none" strike="noStrike" dirty="0">
                          <a:effectLst/>
                        </a:rPr>
                        <a:t>0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1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6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รวม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86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56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h-TH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63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h-TH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41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9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effectLst/>
                        </a:rPr>
                        <a:t>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255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51671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1949" y="387517"/>
            <a:ext cx="5409556" cy="1569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800" b="1" dirty="0">
                <a:solidFill>
                  <a:prstClr val="black"/>
                </a:solidFill>
              </a:rPr>
              <a:t>วาระที่ 3 </a:t>
            </a:r>
            <a:r>
              <a:rPr lang="th-TH" sz="4800" b="1" dirty="0" smtClean="0">
                <a:solidFill>
                  <a:prstClr val="black"/>
                </a:solidFill>
              </a:rPr>
              <a:t>ป้องกันและควบคุม</a:t>
            </a:r>
          </a:p>
          <a:p>
            <a:pPr algn="ctr"/>
            <a:r>
              <a:rPr lang="th-TH" sz="4800" b="1" dirty="0" smtClean="0">
                <a:solidFill>
                  <a:prstClr val="black"/>
                </a:solidFill>
              </a:rPr>
              <a:t>โรคไข้เลือดออก</a:t>
            </a:r>
            <a:endParaRPr lang="th-TH" sz="4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277544" y="2139702"/>
            <a:ext cx="60307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3.1 ข้อสั่งการ </a:t>
            </a:r>
            <a:r>
              <a:rPr lang="en-US" sz="2400" b="1" dirty="0" smtClean="0"/>
              <a:t>VDO Conference</a:t>
            </a:r>
            <a:endParaRPr lang="th-TH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53696" y="2787774"/>
            <a:ext cx="60307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3.2 มาตรการป้องกันและควบคุมโรคไข้เลือดออก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7740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Chart 10"/>
          <p:cNvGraphicFramePr>
            <a:graphicFrameLocks/>
          </p:cNvGraphicFramePr>
          <p:nvPr/>
        </p:nvGraphicFramePr>
        <p:xfrm>
          <a:off x="-138111" y="1426371"/>
          <a:ext cx="9320213" cy="353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art" r:id="rId4" imgW="12436918" imgH="4724809" progId="Excel.Chart.8">
                  <p:embed/>
                </p:oleObj>
              </mc:Choice>
              <mc:Fallback>
                <p:oleObj name="Chart" r:id="rId4" imgW="12436918" imgH="47248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8111" y="1426371"/>
                        <a:ext cx="9320213" cy="3537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FCF76A15-FB8C-464B-97EF-361B447C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69" y="132162"/>
            <a:ext cx="7992665" cy="4822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altLang="th-TH" sz="2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จำนวนผู้ป่วยโรคไข้เลือดออก รายเดือน ประเทศไทย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69106" y="642938"/>
            <a:ext cx="6692504" cy="112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ม.ค. – </a:t>
            </a:r>
            <a:r>
              <a:rPr lang="en-US" altLang="th-TH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14 </a:t>
            </a:r>
            <a:r>
              <a:rPr lang="th-TH" altLang="th-TH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พฤษภาคม </a:t>
            </a:r>
            <a:r>
              <a:rPr lang="th-TH" altLang="th-TH" sz="14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62 </a:t>
            </a:r>
            <a:r>
              <a:rPr lang="th-TH" altLang="th-TH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ผู้ป่วยรวม </a:t>
            </a:r>
            <a:r>
              <a:rPr lang="en-US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20,733</a:t>
            </a:r>
            <a:r>
              <a:rPr lang="th-TH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ราย เสียชีวิต </a:t>
            </a:r>
            <a:r>
              <a:rPr lang="en-US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31</a:t>
            </a:r>
            <a:r>
              <a:rPr lang="th-TH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ราย</a:t>
            </a:r>
            <a:r>
              <a:rPr lang="en-US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: </a:t>
            </a:r>
            <a:endParaRPr lang="th-TH" altLang="th-TH" sz="1400" b="1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(โดยเป็นผู้ป่วยสงสัยไข้เลือดออกเสียชีวิตอยู่ระหว่างสอบสวน </a:t>
            </a:r>
            <a:r>
              <a:rPr lang="en-US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th-TH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ราย</a:t>
            </a:r>
            <a:r>
              <a:rPr lang="en-US" altLang="th-TH"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th-TH" altLang="th-TH" sz="1400" b="1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- คาดว่าจำนวนผู้ป่วยทั้งปีจะสูงกว่าปี 2561 โดยพบผู้ประมาณ 100,000 ราย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- ช่วง มิ.ย. -</a:t>
            </a:r>
            <a:r>
              <a:rPr lang="en-US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ก.ย. จะพบผู้ป่วยมากกว่า </a:t>
            </a:r>
            <a:r>
              <a:rPr lang="en-US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10,000 </a:t>
            </a:r>
            <a:r>
              <a:rPr lang="th-TH" altLang="th-TH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รายต่อเดือน</a:t>
            </a:r>
            <a:endParaRPr lang="en-US" altLang="th-TH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AAFDB98-8E4E-49A6-B776-91CF52C39E7D}"/>
              </a:ext>
            </a:extLst>
          </p:cNvPr>
          <p:cNvSpPr/>
          <p:nvPr/>
        </p:nvSpPr>
        <p:spPr>
          <a:xfrm>
            <a:off x="1201341" y="2178845"/>
            <a:ext cx="2753915" cy="542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ผู้ป่วยสูงกว่าค่ามัธยฐาน </a:t>
            </a:r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 ตั้งแต่เดือนมกราคม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2E3FD7-D725-42C4-A97D-E5D77E37DCFE}"/>
              </a:ext>
            </a:extLst>
          </p:cNvPr>
          <p:cNvSpPr txBox="1"/>
          <p:nvPr/>
        </p:nvSpPr>
        <p:spPr>
          <a:xfrm>
            <a:off x="1976438" y="2858692"/>
            <a:ext cx="1978819" cy="5078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lIns="68577" tIns="34289" rIns="68577" bIns="34289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เม.ย. คาดการณ์จะพบผู้ป่วยถึง </a:t>
            </a:r>
            <a:r>
              <a:rPr lang="en-US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5,700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AC97686A-18AD-4C3E-B16F-29C1C5BDC17B}"/>
              </a:ext>
            </a:extLst>
          </p:cNvPr>
          <p:cNvCxnSpPr/>
          <p:nvPr/>
        </p:nvCxnSpPr>
        <p:spPr>
          <a:xfrm>
            <a:off x="3455194" y="3363517"/>
            <a:ext cx="0" cy="22979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9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FF45C-0E42-43BA-B880-CE247734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55974"/>
            <a:ext cx="8295085" cy="4810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ไข้เลือดออกจำแนกตามกลุ่มอายุ พ.ศ. </a:t>
            </a:r>
            <a:r>
              <a:rPr lang="en-US" altLang="th-TH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  <a:endParaRPr lang="th-TH" altLang="th-TH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24F78C21-DFDE-496C-85B8-5E5AA633338C}"/>
              </a:ext>
            </a:extLst>
          </p:cNvPr>
          <p:cNvGraphicFramePr>
            <a:graphicFrameLocks noGrp="1"/>
          </p:cNvGraphicFramePr>
          <p:nvPr/>
        </p:nvGraphicFramePr>
        <p:xfrm>
          <a:off x="302421" y="707234"/>
          <a:ext cx="8539163" cy="2464597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="" xmlns:a16="http://schemas.microsoft.com/office/drawing/2014/main" val="359206993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878749143"/>
                    </a:ext>
                  </a:extLst>
                </a:gridCol>
                <a:gridCol w="1908572">
                  <a:extLst>
                    <a:ext uri="{9D8B030D-6E8A-4147-A177-3AD203B41FA5}">
                      <a16:colId xmlns="" xmlns:a16="http://schemas.microsoft.com/office/drawing/2014/main" val="1464911938"/>
                    </a:ext>
                  </a:extLst>
                </a:gridCol>
                <a:gridCol w="1310878">
                  <a:extLst>
                    <a:ext uri="{9D8B030D-6E8A-4147-A177-3AD203B41FA5}">
                      <a16:colId xmlns="" xmlns:a16="http://schemas.microsoft.com/office/drawing/2014/main" val="1024120989"/>
                    </a:ext>
                  </a:extLst>
                </a:gridCol>
                <a:gridCol w="2109788">
                  <a:extLst>
                    <a:ext uri="{9D8B030D-6E8A-4147-A177-3AD203B41FA5}">
                      <a16:colId xmlns="" xmlns:a16="http://schemas.microsoft.com/office/drawing/2014/main" val="2806705531"/>
                    </a:ext>
                  </a:extLst>
                </a:gridCol>
              </a:tblGrid>
              <a:tr h="4714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กลุ่มอายุ</a:t>
                      </a:r>
                      <a:r>
                        <a:rPr kumimoji="0" lang="en-US" altLang="th-T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kumimoji="0" lang="th-TH" altLang="th-T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ปี)</a:t>
                      </a:r>
                      <a:endParaRPr kumimoji="0" lang="en-US" altLang="th-TH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ป่วย (ราย)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อัตราป่วยต่อแสน</a:t>
                      </a:r>
                      <a:endParaRPr kumimoji="0" lang="en-US" altLang="th-T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ตาย (ราย)</a:t>
                      </a:r>
                      <a:endParaRPr kumimoji="0" lang="en-US" altLang="th-TH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อัตราป่วยตาย (ร้อยละ)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635109"/>
                  </a:ext>
                </a:extLst>
              </a:tr>
              <a:tr h="332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– 4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1,423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th-TH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9.54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0.21</a:t>
                      </a:r>
                      <a:endParaRPr lang="th-TH" sz="15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958835"/>
                  </a:ext>
                </a:extLst>
              </a:tr>
              <a:tr h="332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– 14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8,387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103.83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0.13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4551357"/>
                  </a:ext>
                </a:extLst>
              </a:tr>
              <a:tr h="332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15 - </a:t>
                      </a:r>
                      <a:r>
                        <a:rPr kumimoji="0" lang="en-US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7,730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41.03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0.16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6380875"/>
                  </a:ext>
                </a:extLst>
              </a:tr>
              <a:tr h="332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35 - 59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th-TH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</a:t>
                      </a: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10.24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0.15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7122696"/>
                  </a:ext>
                </a:extLst>
              </a:tr>
              <a:tr h="332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</a:t>
                      </a:r>
                      <a:r>
                        <a:rPr kumimoji="0" lang="th-TH" altLang="th-TH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ปีขึ้นไป</a:t>
                      </a:r>
                      <a:endParaRPr kumimoji="0" lang="en-US" altLang="th-TH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610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kumimoji="0" lang="en-US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5.91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0.16</a:t>
                      </a:r>
                      <a:endParaRPr lang="th-TH" sz="15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5612545"/>
                  </a:ext>
                </a:extLst>
              </a:tr>
              <a:tr h="3321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thaiDi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th-TH" altLang="th-T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kumimoji="0" lang="en-US" altLang="th-TH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20,733</a:t>
                      </a: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31.39</a:t>
                      </a:r>
                      <a:endParaRPr kumimoji="0" lang="th-TH" alt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6" marR="5143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51436" marR="51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6987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</a:pPr>
                      <a:r>
                        <a:rPr kumimoji="0" lang="en-US" altLang="th-T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</a:t>
                      </a:r>
                      <a:r>
                        <a:rPr kumimoji="0" lang="th-TH" altLang="th-T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altLang="th-T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51436" marR="51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9179879"/>
                  </a:ext>
                </a:extLst>
              </a:tr>
            </a:tbl>
          </a:graphicData>
        </a:graphic>
      </p:graphicFrame>
      <p:sp>
        <p:nvSpPr>
          <p:cNvPr id="8245" name="TextBox 2">
            <a:extLst>
              <a:ext uri="{FF2B5EF4-FFF2-40B4-BE49-F238E27FC236}">
                <a16:creationId xmlns="" xmlns:a16="http://schemas.microsoft.com/office/drawing/2014/main" id="{4646A74D-F717-48A4-AE46-9AA8F156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41" y="3171825"/>
            <a:ext cx="8797528" cy="20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marL="263525" indent="-2635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20725" indent="-263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th-TH" sz="1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ปัจจัยเสี่ยงของผู้ป่วยเสียชีวิต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th-TH" sz="7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84" indent="-342884" eaLnBrk="0" fontAlgn="base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มีโรคประจำตัว คือ โรคความดันโลหิตสูง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หัวใจขาดเลือด เบาหวาน โรคอ้วน หอบหืด 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</a:t>
            </a:r>
            <a:endParaRPr lang="th-TH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884" indent="-342884" eaLnBrk="0" fontAlgn="base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รับการรักษาช้า/ซื้อยากินเอง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ไปรักษาที่คลินิกหลายแห่ง/ได้รับยา 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NSAIDs </a:t>
            </a: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Steroid</a:t>
            </a:r>
          </a:p>
          <a:p>
            <a:pPr marL="342884" indent="-342884" eaLnBrk="0" fontAlgn="base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 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ของผู้ป่วยเสียชีวิต เสียชีวิตเร็วกว่าปกติ (เสียชีวิตหลังเริ่มป่วยไม่เกิน </a:t>
            </a:r>
            <a:r>
              <a:rPr lang="en-US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วัน)</a:t>
            </a:r>
          </a:p>
          <a:p>
            <a:pPr marL="342884" indent="-342884" eaLnBrk="0" fontAlgn="base" hangingPunc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th-TH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มีผลการตรวจ </a:t>
            </a:r>
            <a:r>
              <a:rPr lang="en-US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Dengue serotype 18 </a:t>
            </a:r>
            <a:r>
              <a:rPr lang="th-TH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(DEN-2 = 10 </a:t>
            </a:r>
            <a:r>
              <a:rPr lang="th-TH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</a:t>
            </a:r>
            <a:r>
              <a:rPr lang="en-US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DEN-1 = 5 </a:t>
            </a:r>
            <a:r>
              <a:rPr lang="th-TH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ราย และ </a:t>
            </a:r>
            <a:r>
              <a:rPr lang="en-US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DEN-4 = </a:t>
            </a:r>
            <a:r>
              <a:rPr lang="th-TH" altLang="th-TH" sz="1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ราย)</a:t>
            </a:r>
          </a:p>
          <a:p>
            <a:pPr lvl="1" eaLnBrk="0" fontAlgn="base" hangingPunct="0">
              <a:lnSpc>
                <a:spcPct val="100000"/>
              </a:lnSpc>
              <a:spcBef>
                <a:spcPts val="0"/>
              </a:spcBef>
              <a:defRPr/>
            </a:pPr>
            <a:endParaRPr lang="th-TH" altLang="en-US" baseline="34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Chart 17"/>
          <p:cNvGraphicFramePr>
            <a:graphicFrameLocks/>
          </p:cNvGraphicFramePr>
          <p:nvPr/>
        </p:nvGraphicFramePr>
        <p:xfrm>
          <a:off x="4533900" y="2786062"/>
          <a:ext cx="4610100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hart" r:id="rId4" imgW="6151397" imgH="3200677" progId="Excel.Chart.8">
                  <p:embed/>
                </p:oleObj>
              </mc:Choice>
              <mc:Fallback>
                <p:oleObj name="Chart" r:id="rId4" imgW="6151397" imgH="32006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786062"/>
                        <a:ext cx="4610100" cy="239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Chart 16"/>
          <p:cNvGraphicFramePr>
            <a:graphicFrameLocks/>
          </p:cNvGraphicFramePr>
          <p:nvPr/>
        </p:nvGraphicFramePr>
        <p:xfrm>
          <a:off x="-29766" y="2781300"/>
          <a:ext cx="4639866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Chart" r:id="rId6" imgW="6194073" imgH="3206774" progId="Excel.Chart.8">
                  <p:embed/>
                </p:oleObj>
              </mc:Choice>
              <mc:Fallback>
                <p:oleObj name="Chart" r:id="rId6" imgW="6194073" imgH="320677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66" y="2781300"/>
                        <a:ext cx="4639866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Chart 12"/>
          <p:cNvGraphicFramePr>
            <a:graphicFrameLocks/>
          </p:cNvGraphicFramePr>
          <p:nvPr/>
        </p:nvGraphicFramePr>
        <p:xfrm>
          <a:off x="4520805" y="567930"/>
          <a:ext cx="4623197" cy="229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Chart" r:id="rId8" imgW="6169687" imgH="3072650" progId="Excel.Chart.8">
                  <p:embed/>
                </p:oleObj>
              </mc:Choice>
              <mc:Fallback>
                <p:oleObj name="Chart" r:id="rId8" imgW="6169687" imgH="307265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805" y="567930"/>
                        <a:ext cx="4623197" cy="2299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Chart 11"/>
          <p:cNvGraphicFramePr>
            <a:graphicFrameLocks/>
          </p:cNvGraphicFramePr>
          <p:nvPr/>
        </p:nvGraphicFramePr>
        <p:xfrm>
          <a:off x="-29766" y="567929"/>
          <a:ext cx="4639866" cy="2291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hart" r:id="rId10" imgW="6194073" imgH="3060457" progId="Excel.Chart.8">
                  <p:embed/>
                </p:oleObj>
              </mc:Choice>
              <mc:Fallback>
                <p:oleObj name="Chart" r:id="rId10" imgW="6194073" imgH="30604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66" y="567929"/>
                        <a:ext cx="4639866" cy="2291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2624" y="3575"/>
            <a:ext cx="9118997" cy="57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33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สัดส่วนสถานที่ที่สำรวจพบลูกน้ำยุงลาย </a:t>
            </a:r>
            <a:r>
              <a:rPr lang="en-US" altLang="th-TH" sz="33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(HI)</a:t>
            </a:r>
            <a:r>
              <a:rPr lang="th-TH" altLang="th-TH" sz="33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ปี </a:t>
            </a:r>
            <a:r>
              <a:rPr lang="en-US" altLang="th-TH" sz="33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2562 </a:t>
            </a:r>
            <a:r>
              <a:rPr lang="th-TH" altLang="th-TH" sz="33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จำแนกรายเขตสุขภาพ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="" xmlns:a16="http://schemas.microsoft.com/office/drawing/2014/main" id="{47672383-8085-449A-9F71-F8CCE6FE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512" y="606030"/>
            <a:ext cx="1469231" cy="288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HI </a:t>
            </a:r>
            <a:r>
              <a:rPr lang="th-TH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ชุมชน</a:t>
            </a:r>
          </a:p>
        </p:txBody>
      </p:sp>
      <p:sp>
        <p:nvSpPr>
          <p:cNvPr id="19464" name="TextBox 9">
            <a:extLst>
              <a:ext uri="{FF2B5EF4-FFF2-40B4-BE49-F238E27FC236}">
                <a16:creationId xmlns="" xmlns:a16="http://schemas.microsoft.com/office/drawing/2014/main" id="{72212281-F0E6-4FD1-8CE4-8775785EB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262" y="606030"/>
            <a:ext cx="1469231" cy="288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HI </a:t>
            </a:r>
            <a:r>
              <a:rPr lang="th-TH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วัด</a:t>
            </a:r>
          </a:p>
        </p:txBody>
      </p:sp>
      <p:sp>
        <p:nvSpPr>
          <p:cNvPr id="19465" name="TextBox 10">
            <a:extLst>
              <a:ext uri="{FF2B5EF4-FFF2-40B4-BE49-F238E27FC236}">
                <a16:creationId xmlns="" xmlns:a16="http://schemas.microsoft.com/office/drawing/2014/main" id="{1DBAC393-DB90-4C09-BBCE-C8F589AC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512" y="2821784"/>
            <a:ext cx="1469231" cy="288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HI </a:t>
            </a:r>
            <a:r>
              <a:rPr lang="th-TH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โรงเรียน</a:t>
            </a:r>
          </a:p>
        </p:txBody>
      </p:sp>
      <p:sp>
        <p:nvSpPr>
          <p:cNvPr id="19466" name="TextBox 11">
            <a:extLst>
              <a:ext uri="{FF2B5EF4-FFF2-40B4-BE49-F238E27FC236}">
                <a16:creationId xmlns="" xmlns:a16="http://schemas.microsoft.com/office/drawing/2014/main" id="{2B9E9016-3F25-4709-B3E1-DD8DAE77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595" y="2828927"/>
            <a:ext cx="1468041" cy="28853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HI </a:t>
            </a:r>
            <a:r>
              <a:rPr lang="th-TH" altLang="th-TH" sz="14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โรงพยาบาล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4EC9E65-E2DB-46D4-A4F8-759AC373286A}"/>
              </a:ext>
            </a:extLst>
          </p:cNvPr>
          <p:cNvCxnSpPr/>
          <p:nvPr/>
        </p:nvCxnSpPr>
        <p:spPr>
          <a:xfrm>
            <a:off x="4914902" y="2259806"/>
            <a:ext cx="422671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24" name="TextBox 2"/>
          <p:cNvSpPr txBox="1">
            <a:spLocks noChangeArrowheads="1"/>
          </p:cNvSpPr>
          <p:nvPr/>
        </p:nvSpPr>
        <p:spPr bwMode="auto">
          <a:xfrm>
            <a:off x="3511154" y="1713312"/>
            <a:ext cx="1266825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เป้าหมาย </a:t>
            </a:r>
            <a:r>
              <a:rPr lang="en-US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HI &lt; 5</a:t>
            </a:r>
            <a:endParaRPr lang="th-TH" altLang="th-TH" sz="9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7789070" y="1487093"/>
            <a:ext cx="1266825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เป้าหมาย </a:t>
            </a:r>
            <a:r>
              <a:rPr lang="en-US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HI &lt; 5</a:t>
            </a:r>
            <a:endParaRPr lang="th-TH" altLang="th-TH" sz="9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6" name="TextBox 18"/>
          <p:cNvSpPr txBox="1">
            <a:spLocks noChangeArrowheads="1"/>
          </p:cNvSpPr>
          <p:nvPr/>
        </p:nvSpPr>
        <p:spPr bwMode="auto">
          <a:xfrm>
            <a:off x="3225404" y="3374234"/>
            <a:ext cx="1266825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เป้าหมาย </a:t>
            </a:r>
            <a:r>
              <a:rPr lang="en-US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HI = 0</a:t>
            </a:r>
            <a:endParaRPr lang="th-TH" altLang="th-TH" sz="9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27" name="TextBox 19"/>
          <p:cNvSpPr txBox="1">
            <a:spLocks noChangeArrowheads="1"/>
          </p:cNvSpPr>
          <p:nvPr/>
        </p:nvSpPr>
        <p:spPr bwMode="auto">
          <a:xfrm>
            <a:off x="7918847" y="3981452"/>
            <a:ext cx="1266825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เป้าหมาย </a:t>
            </a:r>
            <a:r>
              <a:rPr lang="en-US" altLang="th-TH" sz="90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HI = 0</a:t>
            </a:r>
            <a:endParaRPr lang="th-TH" altLang="th-TH" sz="90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7060C-7DBD-4125-9D1C-4F318220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98" y="150020"/>
            <a:ext cx="8735615" cy="6679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ประเมินความเสี่ยง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03599" y="1062037"/>
            <a:ext cx="8736806" cy="401121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</a:pPr>
            <a:r>
              <a:rPr lang="th-TH" altLang="en-US" smtClean="0">
                <a:latin typeface="Tahoma" pitchFamily="34" charset="0"/>
                <a:cs typeface="Tahoma" pitchFamily="34" charset="0"/>
              </a:rPr>
              <a:t>มีโอกาสที่ปีนี้จะมีการระบาดต่อเนื่องและมีผู้ป่วยมากกว่าปี </a:t>
            </a:r>
            <a:r>
              <a:rPr lang="en-US" altLang="en-US" smtClean="0">
                <a:latin typeface="Tahoma" pitchFamily="34" charset="0"/>
                <a:cs typeface="Tahoma" pitchFamily="34" charset="0"/>
              </a:rPr>
              <a:t>2561</a:t>
            </a:r>
            <a:r>
              <a:rPr lang="th-TH" altLang="en-US" smtClean="0">
                <a:latin typeface="Tahoma" pitchFamily="34" charset="0"/>
                <a:cs typeface="Tahoma" pitchFamily="34" charset="0"/>
              </a:rPr>
              <a:t> (คาดว่าจะมีผู้ป่วยทั้งปีประมาณ </a:t>
            </a:r>
            <a:r>
              <a:rPr lang="en-US" altLang="en-US" smtClean="0">
                <a:latin typeface="Tahoma" pitchFamily="34" charset="0"/>
                <a:cs typeface="Tahoma" pitchFamily="34" charset="0"/>
              </a:rPr>
              <a:t>100,000</a:t>
            </a:r>
            <a:r>
              <a:rPr lang="th-TH" altLang="en-US" smtClean="0">
                <a:latin typeface="Tahoma" pitchFamily="34" charset="0"/>
                <a:cs typeface="Tahoma" pitchFamily="34" charset="0"/>
              </a:rPr>
              <a:t> ราย</a:t>
            </a:r>
            <a:r>
              <a:rPr lang="en-US" altLang="en-US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</a:pPr>
            <a:r>
              <a:rPr lang="th-TH" altLang="en-US" smtClean="0">
                <a:latin typeface="Tahoma" pitchFamily="34" charset="0"/>
                <a:cs typeface="Tahoma" pitchFamily="34" charset="0"/>
              </a:rPr>
              <a:t>พบพื้นที่ระบาดหนาแน่นใน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ภาคตะวันออกเฉียงเหนือ (เขต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9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10)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เช่น นครราชสีมา ชัยภูมิ อุบลราชธานี ศรีสะเกษ, ภาคตะวันออก เช่น ชลบุรี ฉะเชิงเทรา</a:t>
            </a:r>
          </a:p>
          <a:p>
            <a:pPr eaLnBrk="1" hangingPunct="1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</a:pPr>
            <a:r>
              <a:rPr lang="th-TH" altLang="en-US" smtClean="0">
                <a:latin typeface="Tahoma" pitchFamily="34" charset="0"/>
                <a:cs typeface="Tahoma" pitchFamily="34" charset="0"/>
              </a:rPr>
              <a:t>อัตราป่วยตายสูงขึ้น และผู้ป่วย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เสียชีวิตเร็วกว่าปกติ (เสียชีวิตหลังเริ่มป่วยไม่เกิน </a:t>
            </a:r>
            <a:r>
              <a:rPr lang="en-US" altLang="th-TH" smtClean="0">
                <a:latin typeface="Tahoma" pitchFamily="34" charset="0"/>
                <a:cs typeface="Tahoma" pitchFamily="34" charset="0"/>
              </a:rPr>
              <a:t>5 </a:t>
            </a:r>
            <a:r>
              <a:rPr lang="th-TH" altLang="th-TH" smtClean="0">
                <a:latin typeface="Tahoma" pitchFamily="34" charset="0"/>
                <a:cs typeface="Tahoma" pitchFamily="34" charset="0"/>
              </a:rPr>
              <a:t>วัน)</a:t>
            </a:r>
            <a:endParaRPr lang="th-TH" altLang="en-US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</a:pPr>
            <a:r>
              <a:rPr lang="th-TH" altLang="en-US" smtClean="0">
                <a:latin typeface="Tahoma" pitchFamily="34" charset="0"/>
                <a:cs typeface="Tahoma" pitchFamily="34" charset="0"/>
              </a:rPr>
              <a:t>ค่าดัชนีลูกน้ำยุงลายสูงกว่าเกณฑ์ในทุกสถานที่ โดยภาชนะเสี่ยงที่พบลูกน้ำยุงลาย ได้แก่ ที่รองกันมด ภาชนะที่ไม่ได้ใช้ ยางรถยนต์เก่า และภาชนะน้ำใช้ </a:t>
            </a:r>
          </a:p>
          <a:p>
            <a:pPr eaLnBrk="1" hangingPunct="1">
              <a:lnSpc>
                <a:spcPct val="100000"/>
              </a:lnSpc>
              <a:spcBef>
                <a:spcPts val="1350"/>
              </a:spcBef>
              <a:spcAft>
                <a:spcPts val="450"/>
              </a:spcAft>
            </a:pPr>
            <a:endParaRPr lang="th-TH" altLang="en-US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-colorf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ppt-colorful</Template>
  <TotalTime>0</TotalTime>
  <Words>2336</Words>
  <Application>Microsoft Office PowerPoint</Application>
  <PresentationFormat>นำเสนอทางหน้าจอ (16:9)</PresentationFormat>
  <Paragraphs>628</Paragraphs>
  <Slides>32</Slides>
  <Notes>11</Notes>
  <HiddenSlides>4</HiddenSlides>
  <MMClips>0</MMClips>
  <ScaleCrop>false</ScaleCrop>
  <HeadingPairs>
    <vt:vector size="6" baseType="variant">
      <vt:variant>
        <vt:lpstr>ชุดรูปแบบ</vt:lpstr>
      </vt:variant>
      <vt:variant>
        <vt:i4>3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6" baseType="lpstr">
      <vt:lpstr>1_ppt-colorful</vt:lpstr>
      <vt:lpstr>Office Theme</vt:lpstr>
      <vt:lpstr>1_Office Theme</vt:lpstr>
      <vt:lpstr>Chart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จำนวนผู้ป่วยโรคไข้เลือดออก รายเดือน ประเทศไทย</vt:lpstr>
      <vt:lpstr>ไข้เลือดออกจำแนกตามกลุ่มอายุ พ.ศ. 2562</vt:lpstr>
      <vt:lpstr>งานนำเสนอ PowerPoint</vt:lpstr>
      <vt:lpstr>ประเมินความเสี่ยง</vt:lpstr>
      <vt:lpstr>แผนปฏิบัติการ  “ป้องกันและควบคุมการระบาดของ โรคไข้เลือดออก พ.ศ. 2562”</vt:lpstr>
      <vt:lpstr>วัตถุประสงค์</vt:lpstr>
      <vt:lpstr>วิธีปฏิบัติการ (1)</vt:lpstr>
      <vt:lpstr>วิธีปฏิบัติการ (2)</vt:lpstr>
      <vt:lpstr>วิธีปฏิบัติการ (3)</vt:lpstr>
      <vt:lpstr>การติดตาม ประเมินผล</vt:lpstr>
      <vt:lpstr>นโยบายและข้อสั่งการ มาตรการป้องกันควบคุมโรคไข้เลือดออก 2562</vt:lpstr>
      <vt:lpstr>ความสำคัญ</vt:lpstr>
      <vt:lpstr>นโยบายและข้อสั่งการ : ให้จังหวัดดำเนินการ (1)</vt:lpstr>
      <vt:lpstr>นโยบายและข้อสั่งการ : ให้จังหวัดดำเนินการ (2)</vt:lpstr>
      <vt:lpstr>นโยบายและข้อสั่งการ : ให้จังหวัดดำเนินการ (3)</vt:lpstr>
      <vt:lpstr>การติดตาม ประเมินผล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2019-03-17T02:34:44Z</dcterms:created>
  <dcterms:modified xsi:type="dcterms:W3CDTF">2019-05-24T04:17:01Z</dcterms:modified>
</cp:coreProperties>
</file>