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2" r:id="rId2"/>
  </p:sldMasterIdLst>
  <p:notesMasterIdLst>
    <p:notesMasterId r:id="rId24"/>
  </p:notesMasterIdLst>
  <p:handoutMasterIdLst>
    <p:handoutMasterId r:id="rId25"/>
  </p:handoutMasterIdLst>
  <p:sldIdLst>
    <p:sldId id="257" r:id="rId3"/>
    <p:sldId id="324" r:id="rId4"/>
    <p:sldId id="258" r:id="rId5"/>
    <p:sldId id="259" r:id="rId6"/>
    <p:sldId id="335" r:id="rId7"/>
    <p:sldId id="313" r:id="rId8"/>
    <p:sldId id="312" r:id="rId9"/>
    <p:sldId id="298" r:id="rId10"/>
    <p:sldId id="323" r:id="rId11"/>
    <p:sldId id="314" r:id="rId12"/>
    <p:sldId id="28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</p:sldIdLst>
  <p:sldSz cx="9144000" cy="5143500" type="screen16x9"/>
  <p:notesSz cx="6797675" cy="9928225"/>
  <p:defaultTextStyle>
    <a:defPPr>
      <a:defRPr lang="en-US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3351"/>
    <a:srgbClr val="FFFF99"/>
    <a:srgbClr val="92C33F"/>
    <a:srgbClr val="FF7C80"/>
    <a:srgbClr val="F97C6F"/>
    <a:srgbClr val="B0B949"/>
    <a:srgbClr val="F3B51F"/>
    <a:srgbClr val="E02536"/>
    <a:srgbClr val="F7645C"/>
    <a:srgbClr val="7E55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ลักษณะสีปานกลาง 4 - เน้น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316" autoAdjust="0"/>
  </p:normalViewPr>
  <p:slideViewPr>
    <p:cSldViewPr>
      <p:cViewPr>
        <p:scale>
          <a:sx n="130" d="100"/>
          <a:sy n="130" d="100"/>
        </p:scale>
        <p:origin x="-1074" y="-3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&#3607;&#3635;&#3614;&#3618;&#3634;&#3585;&#3619;&#3603;&#3660;\forecast%2062%20dhf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3585;&#3623;&#3611;\&#3629;&#3633;&#3605;&#3619;&#3634;&#3611;&#3656;&#3623;&#3618;%20&#3648;&#3607;&#3637;&#3618;&#3610;%20&#3585;&#3619;&#3634;&#3615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Sheet1!$A$1</c:f>
          <c:strCache>
            <c:ptCount val="1"/>
            <c:pt idx="0">
              <c:v>จำนวนผู้ป่วยด้วยโรค  ไข้เลือดออกรวม(26,27,66)  จำแนกรายเดือน   จ.พระนครศรีอยุธยา_x000d_   เปรียบเทียบข้อมูลปี  2561และ 2562  กับค่ามัธยฐาน 5 ปี ย้อนหลัง </c:v>
            </c:pt>
          </c:strCache>
        </c:strRef>
      </c:tx>
      <c:layout>
        <c:manualLayout>
          <c:xMode val="edge"/>
          <c:yMode val="edge"/>
          <c:x val="0.17260594943310076"/>
          <c:y val="2.542819935830622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8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th-TH"/>
        </a:p>
      </c:txPr>
    </c:title>
    <c:autoTitleDeleted val="0"/>
    <c:plotArea>
      <c:layout>
        <c:manualLayout>
          <c:layoutTarget val="inner"/>
          <c:xMode val="edge"/>
          <c:yMode val="edge"/>
          <c:x val="5.3017566764280065E-2"/>
          <c:y val="0.19225839005705928"/>
          <c:w val="0.92058031953495667"/>
          <c:h val="0.72790131983007089"/>
        </c:manualLayout>
      </c:layout>
      <c:lineChart>
        <c:grouping val="standard"/>
        <c:varyColors val="0"/>
        <c:ser>
          <c:idx val="0"/>
          <c:order val="0"/>
          <c:tx>
            <c:strRef>
              <c:f>Sheet1!$B$9</c:f>
              <c:strCache>
                <c:ptCount val="1"/>
                <c:pt idx="0">
                  <c:v>Median2561-2562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Sheet1!$C$3:$Z$3</c:f>
              <c:strCache>
                <c:ptCount val="24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Jan-19</c:v>
                </c:pt>
                <c:pt idx="13">
                  <c:v>Feb-19</c:v>
                </c:pt>
                <c:pt idx="14">
                  <c:v>Mar-19</c:v>
                </c:pt>
                <c:pt idx="15">
                  <c:v>Apr-19</c:v>
                </c:pt>
                <c:pt idx="16">
                  <c:v>May-19</c:v>
                </c:pt>
                <c:pt idx="17">
                  <c:v>Jun-19</c:v>
                </c:pt>
                <c:pt idx="18">
                  <c:v>Jul-19</c:v>
                </c:pt>
                <c:pt idx="19">
                  <c:v>Aug-19</c:v>
                </c:pt>
                <c:pt idx="20">
                  <c:v>Sep-19</c:v>
                </c:pt>
                <c:pt idx="21">
                  <c:v>Oct-19</c:v>
                </c:pt>
                <c:pt idx="22">
                  <c:v>Nov-19</c:v>
                </c:pt>
                <c:pt idx="23">
                  <c:v>Dec-19</c:v>
                </c:pt>
              </c:strCache>
            </c:strRef>
          </c:cat>
          <c:val>
            <c:numRef>
              <c:f>Sheet1!$C$9:$Z$9</c:f>
              <c:numCache>
                <c:formatCode>General</c:formatCode>
                <c:ptCount val="24"/>
                <c:pt idx="0">
                  <c:v>33</c:v>
                </c:pt>
                <c:pt idx="1">
                  <c:v>20</c:v>
                </c:pt>
                <c:pt idx="2">
                  <c:v>28</c:v>
                </c:pt>
                <c:pt idx="3">
                  <c:v>30</c:v>
                </c:pt>
                <c:pt idx="4">
                  <c:v>24</c:v>
                </c:pt>
                <c:pt idx="5">
                  <c:v>38</c:v>
                </c:pt>
                <c:pt idx="6">
                  <c:v>73</c:v>
                </c:pt>
                <c:pt idx="7">
                  <c:v>71</c:v>
                </c:pt>
                <c:pt idx="8">
                  <c:v>75</c:v>
                </c:pt>
                <c:pt idx="9">
                  <c:v>44</c:v>
                </c:pt>
                <c:pt idx="10">
                  <c:v>40</c:v>
                </c:pt>
                <c:pt idx="11">
                  <c:v>27</c:v>
                </c:pt>
                <c:pt idx="12">
                  <c:v>29</c:v>
                </c:pt>
                <c:pt idx="13">
                  <c:v>20</c:v>
                </c:pt>
                <c:pt idx="14">
                  <c:v>28</c:v>
                </c:pt>
                <c:pt idx="15">
                  <c:v>30</c:v>
                </c:pt>
                <c:pt idx="16">
                  <c:v>32</c:v>
                </c:pt>
                <c:pt idx="17">
                  <c:v>58</c:v>
                </c:pt>
                <c:pt idx="18">
                  <c:v>91</c:v>
                </c:pt>
                <c:pt idx="19">
                  <c:v>71</c:v>
                </c:pt>
                <c:pt idx="20">
                  <c:v>82</c:v>
                </c:pt>
                <c:pt idx="21">
                  <c:v>44</c:v>
                </c:pt>
                <c:pt idx="22">
                  <c:v>56</c:v>
                </c:pt>
                <c:pt idx="23">
                  <c:v>27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Sheet1!$B$10</c:f>
              <c:strCache>
                <c:ptCount val="1"/>
                <c:pt idx="0">
                  <c:v>2561-2562</c:v>
                </c:pt>
              </c:strCache>
            </c:strRef>
          </c:tx>
          <c:spPr>
            <a:ln w="28575">
              <a:solidFill>
                <a:srgbClr val="FF0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63351"/>
              </a:solidFill>
              <a:ln w="28575">
                <a:solidFill>
                  <a:srgbClr val="FF0000"/>
                </a:solidFill>
                <a:prstDash val="solid"/>
              </a:ln>
            </c:spPr>
          </c:marker>
          <c:dPt>
            <c:idx val="10"/>
            <c:marker>
              <c:spPr>
                <a:solidFill>
                  <a:srgbClr val="FF0000"/>
                </a:solidFill>
                <a:ln w="28575">
                  <a:solidFill>
                    <a:srgbClr val="FF0000"/>
                  </a:solidFill>
                  <a:prstDash val="solid"/>
                </a:ln>
              </c:spPr>
            </c:marker>
            <c:bubble3D val="0"/>
          </c:dPt>
          <c:dPt>
            <c:idx val="15"/>
            <c:marker>
              <c:spPr>
                <a:solidFill>
                  <a:srgbClr val="FF0000"/>
                </a:solidFill>
                <a:ln w="28575">
                  <a:solidFill>
                    <a:srgbClr val="FF0000"/>
                  </a:solidFill>
                  <a:prstDash val="solid"/>
                </a:ln>
              </c:spPr>
            </c:marker>
            <c:bubble3D val="0"/>
          </c:dPt>
          <c:dPt>
            <c:idx val="16"/>
            <c:bubble3D val="0"/>
          </c:dPt>
          <c:dPt>
            <c:idx val="17"/>
            <c:bubble3D val="0"/>
            <c:spPr>
              <a:ln w="28575">
                <a:solidFill>
                  <a:srgbClr val="FF0000"/>
                </a:solidFill>
                <a:prstDash val="solid"/>
              </a:ln>
            </c:spPr>
          </c:dPt>
          <c:dPt>
            <c:idx val="18"/>
            <c:marker>
              <c:spPr>
                <a:solidFill>
                  <a:srgbClr val="F63351"/>
                </a:solidFill>
                <a:ln w="28575">
                  <a:solidFill>
                    <a:srgbClr val="FF0000"/>
                  </a:solidFill>
                  <a:prstDash val="sysDot"/>
                </a:ln>
              </c:spPr>
            </c:marker>
            <c:bubble3D val="0"/>
            <c:spPr>
              <a:ln w="28575">
                <a:solidFill>
                  <a:srgbClr val="FF0000"/>
                </a:solidFill>
                <a:prstDash val="sysDot"/>
              </a:ln>
            </c:spPr>
          </c:dPt>
          <c:dLbls>
            <c:dLbl>
              <c:idx val="16"/>
              <c:layout>
                <c:manualLayout>
                  <c:x val="-8.6569109415173748E-3"/>
                  <c:y val="-8.56074631566682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2.1642277353793636E-3"/>
                  <c:y val="-3.02750470142277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>
                  <a:lumMod val="85000"/>
                </a:schemeClr>
              </a:solidFill>
            </c:spPr>
            <c:txPr>
              <a:bodyPr/>
              <a:lstStyle/>
              <a:p>
                <a:pPr>
                  <a:defRPr sz="500" b="1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Sheet1!$C$3:$Z$3</c:f>
              <c:strCache>
                <c:ptCount val="24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Jan-19</c:v>
                </c:pt>
                <c:pt idx="13">
                  <c:v>Feb-19</c:v>
                </c:pt>
                <c:pt idx="14">
                  <c:v>Mar-19</c:v>
                </c:pt>
                <c:pt idx="15">
                  <c:v>Apr-19</c:v>
                </c:pt>
                <c:pt idx="16">
                  <c:v>May-19</c:v>
                </c:pt>
                <c:pt idx="17">
                  <c:v>Jun-19</c:v>
                </c:pt>
                <c:pt idx="18">
                  <c:v>Jul-19</c:v>
                </c:pt>
                <c:pt idx="19">
                  <c:v>Aug-19</c:v>
                </c:pt>
                <c:pt idx="20">
                  <c:v>Sep-19</c:v>
                </c:pt>
                <c:pt idx="21">
                  <c:v>Oct-19</c:v>
                </c:pt>
                <c:pt idx="22">
                  <c:v>Nov-19</c:v>
                </c:pt>
                <c:pt idx="23">
                  <c:v>Dec-19</c:v>
                </c:pt>
              </c:strCache>
            </c:strRef>
          </c:cat>
          <c:val>
            <c:numRef>
              <c:f>Sheet1!$C$10:$Z$10</c:f>
              <c:numCache>
                <c:formatCode>General</c:formatCode>
                <c:ptCount val="24"/>
                <c:pt idx="0">
                  <c:v>29</c:v>
                </c:pt>
                <c:pt idx="1">
                  <c:v>24</c:v>
                </c:pt>
                <c:pt idx="2">
                  <c:v>30</c:v>
                </c:pt>
                <c:pt idx="3">
                  <c:v>21</c:v>
                </c:pt>
                <c:pt idx="4">
                  <c:v>65</c:v>
                </c:pt>
                <c:pt idx="5">
                  <c:v>177</c:v>
                </c:pt>
                <c:pt idx="6">
                  <c:v>251</c:v>
                </c:pt>
                <c:pt idx="7">
                  <c:v>206</c:v>
                </c:pt>
                <c:pt idx="8">
                  <c:v>130</c:v>
                </c:pt>
                <c:pt idx="9">
                  <c:v>116</c:v>
                </c:pt>
                <c:pt idx="10">
                  <c:v>154</c:v>
                </c:pt>
                <c:pt idx="11">
                  <c:v>95</c:v>
                </c:pt>
                <c:pt idx="12">
                  <c:v>86</c:v>
                </c:pt>
                <c:pt idx="13">
                  <c:v>56</c:v>
                </c:pt>
                <c:pt idx="14">
                  <c:v>63</c:v>
                </c:pt>
                <c:pt idx="15">
                  <c:v>43</c:v>
                </c:pt>
                <c:pt idx="16">
                  <c:v>20</c:v>
                </c:pt>
                <c:pt idx="17">
                  <c:v>42</c:v>
                </c:pt>
                <c:pt idx="18">
                  <c:v>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2138752"/>
        <c:axId val="222140288"/>
      </c:lineChart>
      <c:catAx>
        <c:axId val="222138752"/>
        <c:scaling>
          <c:orientation val="minMax"/>
        </c:scaling>
        <c:delete val="0"/>
        <c:axPos val="b"/>
        <c:numFmt formatCode="\฿#,##0;\-\฿#,##0" sourceLinked="1"/>
        <c:majorTickMark val="none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th-TH"/>
          </a:p>
        </c:txPr>
        <c:crossAx val="2221402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22140288"/>
        <c:scaling>
          <c:orientation val="minMax"/>
          <c:max val="300"/>
        </c:scaling>
        <c:delete val="0"/>
        <c:axPos val="l"/>
        <c:title>
          <c:tx>
            <c:rich>
              <a:bodyPr rot="0" vert="horz"/>
              <a:lstStyle/>
              <a:p>
                <a:pPr algn="ctr">
                  <a:defRPr sz="1050" b="1" i="0" u="none" strike="noStrike" baseline="0">
                    <a:solidFill>
                      <a:srgbClr val="000000"/>
                    </a:solidFill>
                    <a:latin typeface="AngsanaUPC"/>
                    <a:ea typeface="AngsanaUPC"/>
                    <a:cs typeface="AngsanaUPC"/>
                  </a:defRPr>
                </a:pPr>
                <a:r>
                  <a:rPr lang="th-TH" sz="1050"/>
                  <a:t>จำนวนผู้ป่วย(ราย)</a:t>
                </a:r>
              </a:p>
            </c:rich>
          </c:tx>
          <c:layout>
            <c:manualLayout>
              <c:xMode val="edge"/>
              <c:yMode val="edge"/>
              <c:x val="1.4911327408455532E-2"/>
              <c:y val="0.123389394468385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th-TH"/>
          </a:p>
        </c:txPr>
        <c:crossAx val="222138752"/>
        <c:crosses val="autoZero"/>
        <c:crossBetween val="between"/>
      </c:valAx>
      <c:spPr>
        <a:solidFill>
          <a:schemeClr val="accent5">
            <a:lumMod val="20000"/>
            <a:lumOff val="80000"/>
          </a:schemeClr>
        </a:solidFill>
        <a:ln w="25400">
          <a:solidFill>
            <a:srgbClr val="92C33F"/>
          </a:solidFill>
        </a:ln>
      </c:spPr>
    </c:plotArea>
    <c:legend>
      <c:legendPos val="r"/>
      <c:layout>
        <c:manualLayout>
          <c:xMode val="edge"/>
          <c:yMode val="edge"/>
          <c:x val="0.60436470455233382"/>
          <c:y val="0.17402280586851648"/>
          <c:w val="0.35549084464153519"/>
          <c:h val="9.7764190090763758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65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th-TH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 w="3175">
      <a:solidFill>
        <a:srgbClr val="000000"/>
      </a:solidFill>
      <a:prstDash val="solid"/>
    </a:ln>
  </c:spPr>
  <c:txPr>
    <a:bodyPr/>
    <a:lstStyle/>
    <a:p>
      <a:pPr>
        <a:defRPr sz="8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th-TH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th-TH"/>
              <a:t>อัตราป่วยโรคไข้เลือดออกรายอำเภอ เปรียบเทียบกับอัตราป่วยมัธยฐาน 5 ปี</a:t>
            </a:r>
          </a:p>
        </c:rich>
      </c:tx>
      <c:layout>
        <c:manualLayout>
          <c:xMode val="edge"/>
          <c:yMode val="edge"/>
          <c:x val="0.18405937731420552"/>
          <c:y val="3.9915752618194432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4058590853691524E-2"/>
          <c:y val="0.18630677534542253"/>
          <c:w val="0.93717427907250672"/>
          <c:h val="0.592869537955519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'dhf1'!$B$1</c:f>
              <c:strCache>
                <c:ptCount val="1"/>
                <c:pt idx="0">
                  <c:v>Median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cat>
            <c:strRef>
              <c:f>'dhf1'!$A$5:$A$20</c:f>
              <c:strCache>
                <c:ptCount val="16"/>
                <c:pt idx="0">
                  <c:v>ท่าเรือ</c:v>
                </c:pt>
                <c:pt idx="1">
                  <c:v>บางปะหัน</c:v>
                </c:pt>
                <c:pt idx="2">
                  <c:v>ภาชี</c:v>
                </c:pt>
                <c:pt idx="3">
                  <c:v>นครหลวง</c:v>
                </c:pt>
                <c:pt idx="4">
                  <c:v>บางไทร</c:v>
                </c:pt>
                <c:pt idx="5">
                  <c:v>อุทัย</c:v>
                </c:pt>
                <c:pt idx="6">
                  <c:v>พระนครศรีอยุธยา</c:v>
                </c:pt>
                <c:pt idx="7">
                  <c:v>ผักไห่</c:v>
                </c:pt>
                <c:pt idx="8">
                  <c:v>เสนา</c:v>
                </c:pt>
                <c:pt idx="9">
                  <c:v>บางปะอิน</c:v>
                </c:pt>
                <c:pt idx="10">
                  <c:v>บางบาล</c:v>
                </c:pt>
                <c:pt idx="11">
                  <c:v>ลาดบัวหลวง</c:v>
                </c:pt>
                <c:pt idx="12">
                  <c:v>วังน้อย</c:v>
                </c:pt>
                <c:pt idx="13">
                  <c:v>บางซ้าย</c:v>
                </c:pt>
                <c:pt idx="14">
                  <c:v>มหาราช</c:v>
                </c:pt>
                <c:pt idx="15">
                  <c:v>บ้านแพรก</c:v>
                </c:pt>
              </c:strCache>
            </c:strRef>
          </c:cat>
          <c:val>
            <c:numRef>
              <c:f>'dhf1'!$B$5:$B$20</c:f>
              <c:numCache>
                <c:formatCode>0.00</c:formatCode>
                <c:ptCount val="16"/>
                <c:pt idx="0">
                  <c:v>84.127284581571914</c:v>
                </c:pt>
                <c:pt idx="1">
                  <c:v>38.179779034528835</c:v>
                </c:pt>
                <c:pt idx="2">
                  <c:v>83.617418151411854</c:v>
                </c:pt>
                <c:pt idx="3">
                  <c:v>114.94882040615249</c:v>
                </c:pt>
                <c:pt idx="4">
                  <c:v>41.742324630058647</c:v>
                </c:pt>
                <c:pt idx="5">
                  <c:v>102.6167265264238</c:v>
                </c:pt>
                <c:pt idx="6">
                  <c:v>107.0800476541669</c:v>
                </c:pt>
                <c:pt idx="7">
                  <c:v>160.32543670734626</c:v>
                </c:pt>
                <c:pt idx="8">
                  <c:v>34.337070600002988</c:v>
                </c:pt>
                <c:pt idx="9">
                  <c:v>78.19652120842234</c:v>
                </c:pt>
                <c:pt idx="10">
                  <c:v>89.842051876539628</c:v>
                </c:pt>
                <c:pt idx="11">
                  <c:v>28.120765907405985</c:v>
                </c:pt>
                <c:pt idx="12">
                  <c:v>84.141412748113709</c:v>
                </c:pt>
                <c:pt idx="13">
                  <c:v>15.420200462606013</c:v>
                </c:pt>
                <c:pt idx="14">
                  <c:v>96.9891203508476</c:v>
                </c:pt>
                <c:pt idx="15">
                  <c:v>10.933741526350317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27-4283-BB01-972B32AFCCEE}"/>
            </c:ext>
          </c:extLst>
        </c:ser>
        <c:ser>
          <c:idx val="1"/>
          <c:order val="1"/>
          <c:tx>
            <c:strRef>
              <c:f>'dhf1'!$C$1</c:f>
              <c:strCache>
                <c:ptCount val="1"/>
                <c:pt idx="0">
                  <c:v>อัตราป่วย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solidFill>
                <a:srgbClr val="FFFF99"/>
              </a:solidFill>
            </c:spPr>
            <c:txPr>
              <a:bodyPr/>
              <a:lstStyle/>
              <a:p>
                <a:pPr>
                  <a:defRPr sz="800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'dhf1'!$A$5:$A$20</c:f>
              <c:strCache>
                <c:ptCount val="16"/>
                <c:pt idx="0">
                  <c:v>ท่าเรือ</c:v>
                </c:pt>
                <c:pt idx="1">
                  <c:v>บางปะหัน</c:v>
                </c:pt>
                <c:pt idx="2">
                  <c:v>ภาชี</c:v>
                </c:pt>
                <c:pt idx="3">
                  <c:v>นครหลวง</c:v>
                </c:pt>
                <c:pt idx="4">
                  <c:v>บางไทร</c:v>
                </c:pt>
                <c:pt idx="5">
                  <c:v>อุทัย</c:v>
                </c:pt>
                <c:pt idx="6">
                  <c:v>พระนครศรีอยุธยา</c:v>
                </c:pt>
                <c:pt idx="7">
                  <c:v>ผักไห่</c:v>
                </c:pt>
                <c:pt idx="8">
                  <c:v>เสนา</c:v>
                </c:pt>
                <c:pt idx="9">
                  <c:v>บางปะอิน</c:v>
                </c:pt>
                <c:pt idx="10">
                  <c:v>บางบาล</c:v>
                </c:pt>
                <c:pt idx="11">
                  <c:v>ลาดบัวหลวง</c:v>
                </c:pt>
                <c:pt idx="12">
                  <c:v>วังน้อย</c:v>
                </c:pt>
                <c:pt idx="13">
                  <c:v>บางซ้าย</c:v>
                </c:pt>
                <c:pt idx="14">
                  <c:v>มหาราช</c:v>
                </c:pt>
                <c:pt idx="15">
                  <c:v>บ้านแพรก</c:v>
                </c:pt>
              </c:strCache>
            </c:strRef>
          </c:cat>
          <c:val>
            <c:numRef>
              <c:f>'dhf1'!$C$5:$C$20</c:f>
              <c:numCache>
                <c:formatCode>0.00</c:formatCode>
                <c:ptCount val="16"/>
                <c:pt idx="0">
                  <c:v>117.13592026238446</c:v>
                </c:pt>
                <c:pt idx="1">
                  <c:v>59.631714531056197</c:v>
                </c:pt>
                <c:pt idx="2">
                  <c:v>25.740853952829884</c:v>
                </c:pt>
                <c:pt idx="3">
                  <c:v>32.6477309826967</c:v>
                </c:pt>
                <c:pt idx="4">
                  <c:v>22.953487886818436</c:v>
                </c:pt>
                <c:pt idx="5">
                  <c:v>23.170048850186326</c:v>
                </c:pt>
                <c:pt idx="6">
                  <c:v>53.95542997508111</c:v>
                </c:pt>
                <c:pt idx="7">
                  <c:v>117.18463904689827</c:v>
                </c:pt>
                <c:pt idx="8">
                  <c:v>40.450044195418656</c:v>
                </c:pt>
                <c:pt idx="9">
                  <c:v>13.767783386874713</c:v>
                </c:pt>
                <c:pt idx="10">
                  <c:v>31.983252406012852</c:v>
                </c:pt>
                <c:pt idx="11">
                  <c:v>7.6205959306017732</c:v>
                </c:pt>
                <c:pt idx="12">
                  <c:v>16.177085158872458</c:v>
                </c:pt>
                <c:pt idx="13">
                  <c:v>15.48467017652524</c:v>
                </c:pt>
                <c:pt idx="14">
                  <c:v>106.2789610168771</c:v>
                </c:pt>
                <c:pt idx="15">
                  <c:v>11.022927689594356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E27-4283-BB01-972B32AFCCEE}"/>
            </c:ext>
          </c:extLst>
        </c:ser>
        <c:ser>
          <c:idx val="2"/>
          <c:order val="2"/>
          <c:tx>
            <c:strRef>
              <c:f>'dhf1'!$D$1</c:f>
              <c:strCache>
                <c:ptCount val="1"/>
                <c:pt idx="0">
                  <c:v>มิ.ย</c:v>
                </c:pt>
              </c:strCache>
            </c:strRef>
          </c:tx>
          <c:invertIfNegative val="0"/>
          <c:dLbls>
            <c:spPr>
              <a:solidFill>
                <a:schemeClr val="accent5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700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'dhf1'!$A$5:$A$20</c:f>
              <c:strCache>
                <c:ptCount val="16"/>
                <c:pt idx="0">
                  <c:v>ท่าเรือ</c:v>
                </c:pt>
                <c:pt idx="1">
                  <c:v>บางปะหัน</c:v>
                </c:pt>
                <c:pt idx="2">
                  <c:v>ภาชี</c:v>
                </c:pt>
                <c:pt idx="3">
                  <c:v>นครหลวง</c:v>
                </c:pt>
                <c:pt idx="4">
                  <c:v>บางไทร</c:v>
                </c:pt>
                <c:pt idx="5">
                  <c:v>อุทัย</c:v>
                </c:pt>
                <c:pt idx="6">
                  <c:v>พระนครศรีอยุธยา</c:v>
                </c:pt>
                <c:pt idx="7">
                  <c:v>ผักไห่</c:v>
                </c:pt>
                <c:pt idx="8">
                  <c:v>เสนา</c:v>
                </c:pt>
                <c:pt idx="9">
                  <c:v>บางปะอิน</c:v>
                </c:pt>
                <c:pt idx="10">
                  <c:v>บางบาล</c:v>
                </c:pt>
                <c:pt idx="11">
                  <c:v>ลาดบัวหลวง</c:v>
                </c:pt>
                <c:pt idx="12">
                  <c:v>วังน้อย</c:v>
                </c:pt>
                <c:pt idx="13">
                  <c:v>บางซ้าย</c:v>
                </c:pt>
                <c:pt idx="14">
                  <c:v>มหาราช</c:v>
                </c:pt>
                <c:pt idx="15">
                  <c:v>บ้านแพรก</c:v>
                </c:pt>
              </c:strCache>
            </c:strRef>
          </c:cat>
          <c:val>
            <c:numRef>
              <c:f>'dhf1'!$D$5:$D$20</c:f>
              <c:numCache>
                <c:formatCode>0.00;[Red]0.00</c:formatCode>
                <c:ptCount val="16"/>
                <c:pt idx="0">
                  <c:v>21.297440047706267</c:v>
                </c:pt>
                <c:pt idx="1">
                  <c:v>14.311611487453487</c:v>
                </c:pt>
                <c:pt idx="2">
                  <c:v>12.870426976414942</c:v>
                </c:pt>
                <c:pt idx="3">
                  <c:v>5.4412884971161173</c:v>
                </c:pt>
                <c:pt idx="4">
                  <c:v>4.1733614339669884</c:v>
                </c:pt>
                <c:pt idx="5">
                  <c:v>3.8616748083643877</c:v>
                </c:pt>
                <c:pt idx="6">
                  <c:v>3.5496993404658626</c:v>
                </c:pt>
                <c:pt idx="7">
                  <c:v>2.4413466468103806</c:v>
                </c:pt>
                <c:pt idx="8">
                  <c:v>1.4981497850155059</c:v>
                </c:pt>
                <c:pt idx="9">
                  <c:v>0.91785222579164749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222199808"/>
        <c:axId val="222201344"/>
        <c:axId val="0"/>
      </c:bar3DChart>
      <c:catAx>
        <c:axId val="222199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800"/>
            </a:pPr>
            <a:endParaRPr lang="th-TH"/>
          </a:p>
        </c:txPr>
        <c:crossAx val="222201344"/>
        <c:crosses val="autoZero"/>
        <c:auto val="1"/>
        <c:lblAlgn val="ctr"/>
        <c:lblOffset val="100"/>
        <c:noMultiLvlLbl val="0"/>
      </c:catAx>
      <c:valAx>
        <c:axId val="222201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th-TH"/>
          </a:p>
        </c:txPr>
        <c:crossAx val="222199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4375298048077743"/>
          <c:y val="7.2951930983463642E-2"/>
          <c:w val="0.22407021501284932"/>
          <c:h val="7.8838325879904664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vert="horz"/>
        <a:lstStyle/>
        <a:p>
          <a:pPr>
            <a:defRPr sz="1200"/>
          </a:pPr>
          <a:endParaRPr lang="th-TH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th-TH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0.51207</cdr:x>
      <cdr:y>0.19535</cdr:y>
    </cdr:from>
    <cdr:to>
      <cdr:x>0.5125</cdr:x>
      <cdr:y>0.92083</cdr:y>
    </cdr:to>
    <cdr:cxnSp macro="">
      <cdr:nvCxnSpPr>
        <cdr:cNvPr id="3" name="ตัวเชื่อมต่อตรง 2"/>
        <cdr:cNvCxnSpPr/>
      </cdr:nvCxnSpPr>
      <cdr:spPr>
        <a:xfrm xmlns:a="http://schemas.openxmlformats.org/drawingml/2006/main">
          <a:off x="2949859" y="613241"/>
          <a:ext cx="2469" cy="2277422"/>
        </a:xfrm>
        <a:prstGeom xmlns:a="http://schemas.openxmlformats.org/drawingml/2006/main" prst="line">
          <a:avLst/>
        </a:prstGeom>
        <a:ln xmlns:a="http://schemas.openxmlformats.org/drawingml/2006/main"/>
      </cdr:spPr>
      <cdr:style>
        <a:lnRef xmlns:a="http://schemas.openxmlformats.org/drawingml/2006/main" idx="2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0.08804</cdr:x>
      <cdr:y>0.3014</cdr:y>
    </cdr:from>
    <cdr:to>
      <cdr:x>0.20621</cdr:x>
      <cdr:y>0.39945</cdr:y>
    </cdr:to>
    <cdr:sp macro="" textlink="">
      <cdr:nvSpPr>
        <cdr:cNvPr id="5" name="TextBox 7"/>
        <cdr:cNvSpPr txBox="1"/>
      </cdr:nvSpPr>
      <cdr:spPr>
        <a:xfrm xmlns:a="http://schemas.openxmlformats.org/drawingml/2006/main">
          <a:off x="482857" y="946142"/>
          <a:ext cx="648054" cy="30779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400" b="1" dirty="0" smtClean="0"/>
            <a:t>2561</a:t>
          </a:r>
          <a:endParaRPr lang="th-TH" sz="1400" b="1" dirty="0"/>
        </a:p>
      </cdr:txBody>
    </cdr:sp>
  </cdr:relSizeAnchor>
  <cdr:relSizeAnchor xmlns:cdr="http://schemas.openxmlformats.org/drawingml/2006/chartDrawing">
    <cdr:from>
      <cdr:x>0.84032</cdr:x>
      <cdr:y>0.28086</cdr:y>
    </cdr:from>
    <cdr:to>
      <cdr:x>0.95849</cdr:x>
      <cdr:y>0.3789</cdr:y>
    </cdr:to>
    <cdr:sp macro="" textlink="">
      <cdr:nvSpPr>
        <cdr:cNvPr id="6" name="TextBox 7"/>
        <cdr:cNvSpPr txBox="1"/>
      </cdr:nvSpPr>
      <cdr:spPr>
        <a:xfrm xmlns:a="http://schemas.openxmlformats.org/drawingml/2006/main">
          <a:off x="4608512" y="881659"/>
          <a:ext cx="648072" cy="30777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400" b="1" dirty="0" smtClean="0"/>
            <a:t>2562</a:t>
          </a:r>
          <a:endParaRPr lang="th-TH" sz="1400" b="1" dirty="0"/>
        </a:p>
      </cdr:txBody>
    </cdr:sp>
  </cdr:relSizeAnchor>
  <cdr:relSizeAnchor xmlns:cdr="http://schemas.openxmlformats.org/drawingml/2006/chartDrawing">
    <cdr:from>
      <cdr:x>0.05</cdr:x>
      <cdr:y>0.72293</cdr:y>
    </cdr:from>
    <cdr:to>
      <cdr:x>0.09815</cdr:x>
      <cdr:y>0.83762</cdr:y>
    </cdr:to>
    <cdr:grpSp>
      <cdr:nvGrpSpPr>
        <cdr:cNvPr id="13" name="กลุ่ม 12"/>
        <cdr:cNvGrpSpPr/>
      </cdr:nvGrpSpPr>
      <cdr:grpSpPr>
        <a:xfrm xmlns:a="http://schemas.openxmlformats.org/drawingml/2006/main">
          <a:off x="293407" y="2426080"/>
          <a:ext cx="282551" cy="384888"/>
          <a:chOff x="288032" y="2269425"/>
          <a:chExt cx="277389" cy="360040"/>
        </a:xfrm>
      </cdr:grpSpPr>
      <cdr:sp macro="" textlink="">
        <cdr:nvSpPr>
          <cdr:cNvPr id="8" name="รูปเจ็ดเหลี่ยม 7"/>
          <cdr:cNvSpPr/>
        </cdr:nvSpPr>
        <cdr:spPr>
          <a:xfrm xmlns:a="http://schemas.openxmlformats.org/drawingml/2006/main">
            <a:off x="288032" y="2269425"/>
            <a:ext cx="277389" cy="155787"/>
          </a:xfrm>
          <a:prstGeom xmlns:a="http://schemas.openxmlformats.org/drawingml/2006/main" prst="heptagon">
            <a:avLst/>
          </a:prstGeom>
          <a:solidFill xmlns:a="http://schemas.openxmlformats.org/drawingml/2006/main">
            <a:srgbClr val="FF0000"/>
          </a:solidFill>
          <a:ln xmlns:a="http://schemas.openxmlformats.org/drawingml/2006/main">
            <a:noFill/>
          </a:ln>
          <a:effectLst xmlns:a="http://schemas.openxmlformats.org/drawingml/2006/main">
            <a:outerShdw blurRad="44450" dist="27940" dir="5400000" algn="ctr">
              <a:srgbClr val="000000">
                <a:alpha val="32000"/>
              </a:srgbClr>
            </a:outerShdw>
          </a:effectLst>
          <a:scene3d xmlns:a="http://schemas.openxmlformats.org/drawingml/2006/main"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xmlns:a="http://schemas.openxmlformats.org/drawingml/2006/main">
            <a:bevelT w="190500" h="38100"/>
          </a:sp3d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th-TH" sz="500" b="1" dirty="0">
              <a:solidFill>
                <a:schemeClr val="bg1"/>
              </a:solidFill>
            </a:endParaRPr>
          </a:p>
        </cdr:txBody>
      </cdr:sp>
      <cdr:cxnSp macro="">
        <cdr:nvCxnSpPr>
          <cdr:cNvPr id="10" name="ตัวเชื่อมต่อตรง 9"/>
          <cdr:cNvCxnSpPr/>
        </cdr:nvCxnSpPr>
        <cdr:spPr>
          <a:xfrm xmlns:a="http://schemas.openxmlformats.org/drawingml/2006/main">
            <a:off x="432048" y="2413441"/>
            <a:ext cx="0" cy="216024"/>
          </a:xfrm>
          <a:prstGeom xmlns:a="http://schemas.openxmlformats.org/drawingml/2006/main" prst="line">
            <a:avLst/>
          </a:prstGeom>
          <a:ln xmlns:a="http://schemas.openxmlformats.org/drawingml/2006/main" w="19050">
            <a:solidFill>
              <a:srgbClr val="FF0000"/>
            </a:solidFill>
            <a:prstDash val="dash"/>
          </a:ln>
        </cdr:spPr>
        <cdr:style>
          <a:lnRef xmlns:a="http://schemas.openxmlformats.org/drawingml/2006/main" idx="1">
            <a:schemeClr val="accent2"/>
          </a:lnRef>
          <a:fillRef xmlns:a="http://schemas.openxmlformats.org/drawingml/2006/main" idx="0">
            <a:schemeClr val="accent2"/>
          </a:fillRef>
          <a:effectRef xmlns:a="http://schemas.openxmlformats.org/drawingml/2006/main" idx="0">
            <a:schemeClr val="accent2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0.2</cdr:x>
      <cdr:y>0.63493</cdr:y>
    </cdr:from>
    <cdr:to>
      <cdr:x>0.24815</cdr:x>
      <cdr:y>0.74962</cdr:y>
    </cdr:to>
    <cdr:grpSp>
      <cdr:nvGrpSpPr>
        <cdr:cNvPr id="19" name="กลุ่ม 18"/>
        <cdr:cNvGrpSpPr/>
      </cdr:nvGrpSpPr>
      <cdr:grpSpPr>
        <a:xfrm xmlns:a="http://schemas.openxmlformats.org/drawingml/2006/main">
          <a:off x="1173629" y="2130761"/>
          <a:ext cx="282551" cy="384888"/>
          <a:chOff x="288032" y="2269425"/>
          <a:chExt cx="277389" cy="360040"/>
        </a:xfrm>
      </cdr:grpSpPr>
      <cdr:sp macro="" textlink="">
        <cdr:nvSpPr>
          <cdr:cNvPr id="20" name="รูปเจ็ดเหลี่ยม 19"/>
          <cdr:cNvSpPr/>
        </cdr:nvSpPr>
        <cdr:spPr>
          <a:xfrm xmlns:a="http://schemas.openxmlformats.org/drawingml/2006/main">
            <a:off x="288032" y="2269425"/>
            <a:ext cx="277389" cy="155787"/>
          </a:xfrm>
          <a:prstGeom xmlns:a="http://schemas.openxmlformats.org/drawingml/2006/main" prst="heptagon">
            <a:avLst/>
          </a:prstGeom>
          <a:solidFill xmlns:a="http://schemas.openxmlformats.org/drawingml/2006/main">
            <a:srgbClr val="FF0000"/>
          </a:solidFill>
          <a:ln xmlns:a="http://schemas.openxmlformats.org/drawingml/2006/main">
            <a:noFill/>
          </a:ln>
          <a:effectLst xmlns:a="http://schemas.openxmlformats.org/drawingml/2006/main">
            <a:outerShdw blurRad="44450" dist="27940" dir="5400000" algn="ctr">
              <a:srgbClr val="000000">
                <a:alpha val="32000"/>
              </a:srgbClr>
            </a:outerShdw>
          </a:effectLst>
          <a:scene3d xmlns:a="http://schemas.openxmlformats.org/drawingml/2006/main"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xmlns:a="http://schemas.openxmlformats.org/drawingml/2006/main">
            <a:bevelT w="190500" h="38100"/>
          </a:sp3d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th-TH" sz="500" b="1" dirty="0">
              <a:solidFill>
                <a:schemeClr val="bg1"/>
              </a:solidFill>
            </a:endParaRPr>
          </a:p>
        </cdr:txBody>
      </cdr:sp>
      <cdr:cxnSp macro="">
        <cdr:nvCxnSpPr>
          <cdr:cNvPr id="21" name="ตัวเชื่อมต่อตรง 20"/>
          <cdr:cNvCxnSpPr/>
        </cdr:nvCxnSpPr>
        <cdr:spPr>
          <a:xfrm xmlns:a="http://schemas.openxmlformats.org/drawingml/2006/main">
            <a:off x="432048" y="2413441"/>
            <a:ext cx="0" cy="216024"/>
          </a:xfrm>
          <a:prstGeom xmlns:a="http://schemas.openxmlformats.org/drawingml/2006/main" prst="line">
            <a:avLst/>
          </a:prstGeom>
          <a:ln xmlns:a="http://schemas.openxmlformats.org/drawingml/2006/main" w="19050">
            <a:solidFill>
              <a:srgbClr val="FF0000"/>
            </a:solidFill>
            <a:prstDash val="dash"/>
          </a:ln>
        </cdr:spPr>
        <cdr:style>
          <a:lnRef xmlns:a="http://schemas.openxmlformats.org/drawingml/2006/main" idx="1">
            <a:schemeClr val="accent2"/>
          </a:lnRef>
          <a:fillRef xmlns:a="http://schemas.openxmlformats.org/drawingml/2006/main" idx="0">
            <a:schemeClr val="accent2"/>
          </a:fillRef>
          <a:effectRef xmlns:a="http://schemas.openxmlformats.org/drawingml/2006/main" idx="0">
            <a:schemeClr val="accent2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0.24089</cdr:x>
      <cdr:y>0.35592</cdr:y>
    </cdr:from>
    <cdr:to>
      <cdr:x>0.28904</cdr:x>
      <cdr:y>0.47061</cdr:y>
    </cdr:to>
    <cdr:grpSp>
      <cdr:nvGrpSpPr>
        <cdr:cNvPr id="22" name="กลุ่ม 21"/>
        <cdr:cNvGrpSpPr/>
      </cdr:nvGrpSpPr>
      <cdr:grpSpPr>
        <a:xfrm xmlns:a="http://schemas.openxmlformats.org/drawingml/2006/main">
          <a:off x="1413577" y="1194432"/>
          <a:ext cx="282551" cy="384888"/>
          <a:chOff x="288032" y="2269425"/>
          <a:chExt cx="277389" cy="360040"/>
        </a:xfrm>
      </cdr:grpSpPr>
      <cdr:sp macro="" textlink="">
        <cdr:nvSpPr>
          <cdr:cNvPr id="23" name="รูปเจ็ดเหลี่ยม 22"/>
          <cdr:cNvSpPr/>
        </cdr:nvSpPr>
        <cdr:spPr>
          <a:xfrm xmlns:a="http://schemas.openxmlformats.org/drawingml/2006/main">
            <a:off x="288032" y="2269425"/>
            <a:ext cx="277389" cy="155787"/>
          </a:xfrm>
          <a:prstGeom xmlns:a="http://schemas.openxmlformats.org/drawingml/2006/main" prst="heptagon">
            <a:avLst/>
          </a:prstGeom>
          <a:solidFill xmlns:a="http://schemas.openxmlformats.org/drawingml/2006/main">
            <a:srgbClr val="FF0000"/>
          </a:solidFill>
          <a:ln xmlns:a="http://schemas.openxmlformats.org/drawingml/2006/main">
            <a:noFill/>
          </a:ln>
          <a:effectLst xmlns:a="http://schemas.openxmlformats.org/drawingml/2006/main">
            <a:outerShdw blurRad="44450" dist="27940" dir="5400000" algn="ctr">
              <a:srgbClr val="000000">
                <a:alpha val="32000"/>
              </a:srgbClr>
            </a:outerShdw>
          </a:effectLst>
          <a:scene3d xmlns:a="http://schemas.openxmlformats.org/drawingml/2006/main"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xmlns:a="http://schemas.openxmlformats.org/drawingml/2006/main">
            <a:bevelT w="190500" h="38100"/>
          </a:sp3d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th-TH" sz="500" b="1" dirty="0">
              <a:solidFill>
                <a:schemeClr val="bg1"/>
              </a:solidFill>
            </a:endParaRPr>
          </a:p>
        </cdr:txBody>
      </cdr:sp>
      <cdr:cxnSp macro="">
        <cdr:nvCxnSpPr>
          <cdr:cNvPr id="24" name="ตัวเชื่อมต่อตรง 23"/>
          <cdr:cNvCxnSpPr/>
        </cdr:nvCxnSpPr>
        <cdr:spPr>
          <a:xfrm xmlns:a="http://schemas.openxmlformats.org/drawingml/2006/main">
            <a:off x="432048" y="2413441"/>
            <a:ext cx="0" cy="216024"/>
          </a:xfrm>
          <a:prstGeom xmlns:a="http://schemas.openxmlformats.org/drawingml/2006/main" prst="line">
            <a:avLst/>
          </a:prstGeom>
          <a:ln xmlns:a="http://schemas.openxmlformats.org/drawingml/2006/main" w="19050">
            <a:solidFill>
              <a:srgbClr val="FF0000"/>
            </a:solidFill>
            <a:prstDash val="dash"/>
          </a:ln>
        </cdr:spPr>
        <cdr:style>
          <a:lnRef xmlns:a="http://schemas.openxmlformats.org/drawingml/2006/main" idx="1">
            <a:schemeClr val="accent2"/>
          </a:lnRef>
          <a:fillRef xmlns:a="http://schemas.openxmlformats.org/drawingml/2006/main" idx="0">
            <a:schemeClr val="accent2"/>
          </a:fillRef>
          <a:effectRef xmlns:a="http://schemas.openxmlformats.org/drawingml/2006/main" idx="0">
            <a:schemeClr val="accent2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0.275</cdr:x>
      <cdr:y>0.19535</cdr:y>
    </cdr:from>
    <cdr:to>
      <cdr:x>0.32315</cdr:x>
      <cdr:y>0.31004</cdr:y>
    </cdr:to>
    <cdr:grpSp>
      <cdr:nvGrpSpPr>
        <cdr:cNvPr id="25" name="กลุ่ม 24"/>
        <cdr:cNvGrpSpPr/>
      </cdr:nvGrpSpPr>
      <cdr:grpSpPr>
        <a:xfrm xmlns:a="http://schemas.openxmlformats.org/drawingml/2006/main">
          <a:off x="1613740" y="655575"/>
          <a:ext cx="282551" cy="384888"/>
          <a:chOff x="288032" y="2269425"/>
          <a:chExt cx="277389" cy="360040"/>
        </a:xfrm>
      </cdr:grpSpPr>
      <cdr:sp macro="" textlink="">
        <cdr:nvSpPr>
          <cdr:cNvPr id="26" name="รูปเจ็ดเหลี่ยม 25"/>
          <cdr:cNvSpPr/>
        </cdr:nvSpPr>
        <cdr:spPr>
          <a:xfrm xmlns:a="http://schemas.openxmlformats.org/drawingml/2006/main">
            <a:off x="288032" y="2269425"/>
            <a:ext cx="277389" cy="155787"/>
          </a:xfrm>
          <a:prstGeom xmlns:a="http://schemas.openxmlformats.org/drawingml/2006/main" prst="heptagon">
            <a:avLst/>
          </a:prstGeom>
          <a:solidFill xmlns:a="http://schemas.openxmlformats.org/drawingml/2006/main">
            <a:srgbClr val="FF0000"/>
          </a:solidFill>
          <a:ln xmlns:a="http://schemas.openxmlformats.org/drawingml/2006/main">
            <a:noFill/>
          </a:ln>
          <a:effectLst xmlns:a="http://schemas.openxmlformats.org/drawingml/2006/main">
            <a:outerShdw blurRad="44450" dist="27940" dir="5400000" algn="ctr">
              <a:srgbClr val="000000">
                <a:alpha val="32000"/>
              </a:srgbClr>
            </a:outerShdw>
          </a:effectLst>
          <a:scene3d xmlns:a="http://schemas.openxmlformats.org/drawingml/2006/main"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xmlns:a="http://schemas.openxmlformats.org/drawingml/2006/main">
            <a:bevelT w="190500" h="38100"/>
          </a:sp3d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th-TH" sz="500" b="1" dirty="0">
              <a:solidFill>
                <a:schemeClr val="bg1"/>
              </a:solidFill>
            </a:endParaRPr>
          </a:p>
        </cdr:txBody>
      </cdr:sp>
      <cdr:cxnSp macro="">
        <cdr:nvCxnSpPr>
          <cdr:cNvPr id="27" name="ตัวเชื่อมต่อตรง 26"/>
          <cdr:cNvCxnSpPr/>
        </cdr:nvCxnSpPr>
        <cdr:spPr>
          <a:xfrm xmlns:a="http://schemas.openxmlformats.org/drawingml/2006/main">
            <a:off x="432048" y="2413441"/>
            <a:ext cx="0" cy="216024"/>
          </a:xfrm>
          <a:prstGeom xmlns:a="http://schemas.openxmlformats.org/drawingml/2006/main" prst="line">
            <a:avLst/>
          </a:prstGeom>
          <a:ln xmlns:a="http://schemas.openxmlformats.org/drawingml/2006/main" w="19050">
            <a:solidFill>
              <a:srgbClr val="FF0000"/>
            </a:solidFill>
            <a:prstDash val="dash"/>
          </a:ln>
        </cdr:spPr>
        <cdr:style>
          <a:lnRef xmlns:a="http://schemas.openxmlformats.org/drawingml/2006/main" idx="1">
            <a:schemeClr val="accent2"/>
          </a:lnRef>
          <a:fillRef xmlns:a="http://schemas.openxmlformats.org/drawingml/2006/main" idx="0">
            <a:schemeClr val="accent2"/>
          </a:fillRef>
          <a:effectRef xmlns:a="http://schemas.openxmlformats.org/drawingml/2006/main" idx="0">
            <a:schemeClr val="accent2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0.35302</cdr:x>
      <cdr:y>0.47061</cdr:y>
    </cdr:from>
    <cdr:to>
      <cdr:x>0.40118</cdr:x>
      <cdr:y>0.5853</cdr:y>
    </cdr:to>
    <cdr:grpSp>
      <cdr:nvGrpSpPr>
        <cdr:cNvPr id="28" name="กลุ่ม 27"/>
        <cdr:cNvGrpSpPr/>
      </cdr:nvGrpSpPr>
      <cdr:grpSpPr>
        <a:xfrm xmlns:a="http://schemas.openxmlformats.org/drawingml/2006/main">
          <a:off x="2071572" y="1579320"/>
          <a:ext cx="282610" cy="384888"/>
          <a:chOff x="288032" y="2269425"/>
          <a:chExt cx="277389" cy="360040"/>
        </a:xfrm>
      </cdr:grpSpPr>
      <cdr:sp macro="" textlink="">
        <cdr:nvSpPr>
          <cdr:cNvPr id="29" name="รูปเจ็ดเหลี่ยม 28"/>
          <cdr:cNvSpPr/>
        </cdr:nvSpPr>
        <cdr:spPr>
          <a:xfrm xmlns:a="http://schemas.openxmlformats.org/drawingml/2006/main">
            <a:off x="288032" y="2269425"/>
            <a:ext cx="277389" cy="155787"/>
          </a:xfrm>
          <a:prstGeom xmlns:a="http://schemas.openxmlformats.org/drawingml/2006/main" prst="heptagon">
            <a:avLst/>
          </a:prstGeom>
          <a:solidFill xmlns:a="http://schemas.openxmlformats.org/drawingml/2006/main">
            <a:srgbClr val="FF0000"/>
          </a:solidFill>
          <a:ln xmlns:a="http://schemas.openxmlformats.org/drawingml/2006/main">
            <a:noFill/>
          </a:ln>
          <a:effectLst xmlns:a="http://schemas.openxmlformats.org/drawingml/2006/main">
            <a:outerShdw blurRad="44450" dist="27940" dir="5400000" algn="ctr">
              <a:srgbClr val="000000">
                <a:alpha val="32000"/>
              </a:srgbClr>
            </a:outerShdw>
          </a:effectLst>
          <a:scene3d xmlns:a="http://schemas.openxmlformats.org/drawingml/2006/main"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xmlns:a="http://schemas.openxmlformats.org/drawingml/2006/main">
            <a:bevelT w="190500" h="38100"/>
          </a:sp3d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th-TH" sz="500" b="1" dirty="0">
              <a:solidFill>
                <a:schemeClr val="bg1"/>
              </a:solidFill>
            </a:endParaRPr>
          </a:p>
        </cdr:txBody>
      </cdr:sp>
      <cdr:cxnSp macro="">
        <cdr:nvCxnSpPr>
          <cdr:cNvPr id="30" name="ตัวเชื่อมต่อตรง 29"/>
          <cdr:cNvCxnSpPr/>
        </cdr:nvCxnSpPr>
        <cdr:spPr>
          <a:xfrm xmlns:a="http://schemas.openxmlformats.org/drawingml/2006/main">
            <a:off x="432048" y="2413441"/>
            <a:ext cx="0" cy="216024"/>
          </a:xfrm>
          <a:prstGeom xmlns:a="http://schemas.openxmlformats.org/drawingml/2006/main" prst="line">
            <a:avLst/>
          </a:prstGeom>
          <a:ln xmlns:a="http://schemas.openxmlformats.org/drawingml/2006/main" w="19050">
            <a:solidFill>
              <a:srgbClr val="FF0000"/>
            </a:solidFill>
            <a:prstDash val="dash"/>
          </a:ln>
        </cdr:spPr>
        <cdr:style>
          <a:lnRef xmlns:a="http://schemas.openxmlformats.org/drawingml/2006/main" idx="1">
            <a:schemeClr val="accent2"/>
          </a:lnRef>
          <a:fillRef xmlns:a="http://schemas.openxmlformats.org/drawingml/2006/main" idx="0">
            <a:schemeClr val="accent2"/>
          </a:fillRef>
          <a:effectRef xmlns:a="http://schemas.openxmlformats.org/drawingml/2006/main" idx="0">
            <a:schemeClr val="accent2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0.4375</cdr:x>
      <cdr:y>0.4018</cdr:y>
    </cdr:from>
    <cdr:to>
      <cdr:x>0.48565</cdr:x>
      <cdr:y>0.51649</cdr:y>
    </cdr:to>
    <cdr:grpSp>
      <cdr:nvGrpSpPr>
        <cdr:cNvPr id="31" name="กลุ่ม 30"/>
        <cdr:cNvGrpSpPr/>
      </cdr:nvGrpSpPr>
      <cdr:grpSpPr>
        <a:xfrm xmlns:a="http://schemas.openxmlformats.org/drawingml/2006/main">
          <a:off x="2567313" y="1348400"/>
          <a:ext cx="282551" cy="384888"/>
          <a:chOff x="288032" y="2269425"/>
          <a:chExt cx="277389" cy="360040"/>
        </a:xfrm>
      </cdr:grpSpPr>
      <cdr:sp macro="" textlink="">
        <cdr:nvSpPr>
          <cdr:cNvPr id="32" name="รูปเจ็ดเหลี่ยม 31"/>
          <cdr:cNvSpPr/>
        </cdr:nvSpPr>
        <cdr:spPr>
          <a:xfrm xmlns:a="http://schemas.openxmlformats.org/drawingml/2006/main">
            <a:off x="288032" y="2269425"/>
            <a:ext cx="277389" cy="155787"/>
          </a:xfrm>
          <a:prstGeom xmlns:a="http://schemas.openxmlformats.org/drawingml/2006/main" prst="heptagon">
            <a:avLst/>
          </a:prstGeom>
          <a:solidFill xmlns:a="http://schemas.openxmlformats.org/drawingml/2006/main">
            <a:srgbClr val="FF0000"/>
          </a:solidFill>
          <a:ln xmlns:a="http://schemas.openxmlformats.org/drawingml/2006/main">
            <a:noFill/>
          </a:ln>
          <a:effectLst xmlns:a="http://schemas.openxmlformats.org/drawingml/2006/main">
            <a:outerShdw blurRad="44450" dist="27940" dir="5400000" algn="ctr">
              <a:srgbClr val="000000">
                <a:alpha val="32000"/>
              </a:srgbClr>
            </a:outerShdw>
          </a:effectLst>
          <a:scene3d xmlns:a="http://schemas.openxmlformats.org/drawingml/2006/main"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xmlns:a="http://schemas.openxmlformats.org/drawingml/2006/main">
            <a:bevelT w="190500" h="38100"/>
          </a:sp3d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th-TH" sz="500" b="1" dirty="0">
              <a:solidFill>
                <a:schemeClr val="bg1"/>
              </a:solidFill>
            </a:endParaRPr>
          </a:p>
        </cdr:txBody>
      </cdr:sp>
      <cdr:cxnSp macro="">
        <cdr:nvCxnSpPr>
          <cdr:cNvPr id="33" name="ตัวเชื่อมต่อตรง 32"/>
          <cdr:cNvCxnSpPr/>
        </cdr:nvCxnSpPr>
        <cdr:spPr>
          <a:xfrm xmlns:a="http://schemas.openxmlformats.org/drawingml/2006/main">
            <a:off x="432048" y="2413441"/>
            <a:ext cx="0" cy="216024"/>
          </a:xfrm>
          <a:prstGeom xmlns:a="http://schemas.openxmlformats.org/drawingml/2006/main" prst="line">
            <a:avLst/>
          </a:prstGeom>
          <a:ln xmlns:a="http://schemas.openxmlformats.org/drawingml/2006/main" w="19050">
            <a:solidFill>
              <a:srgbClr val="FF0000"/>
            </a:solidFill>
            <a:prstDash val="dash"/>
          </a:ln>
        </cdr:spPr>
        <cdr:style>
          <a:lnRef xmlns:a="http://schemas.openxmlformats.org/drawingml/2006/main" idx="1">
            <a:schemeClr val="accent2"/>
          </a:lnRef>
          <a:fillRef xmlns:a="http://schemas.openxmlformats.org/drawingml/2006/main" idx="0">
            <a:schemeClr val="accent2"/>
          </a:fillRef>
          <a:effectRef xmlns:a="http://schemas.openxmlformats.org/drawingml/2006/main" idx="0">
            <a:schemeClr val="accent2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0.54013</cdr:x>
      <cdr:y>0.63998</cdr:y>
    </cdr:from>
    <cdr:to>
      <cdr:x>0.58828</cdr:x>
      <cdr:y>0.75467</cdr:y>
    </cdr:to>
    <cdr:grpSp>
      <cdr:nvGrpSpPr>
        <cdr:cNvPr id="34" name="กลุ่ม 33"/>
        <cdr:cNvGrpSpPr/>
      </cdr:nvGrpSpPr>
      <cdr:grpSpPr>
        <a:xfrm xmlns:a="http://schemas.openxmlformats.org/drawingml/2006/main">
          <a:off x="3169561" y="2147708"/>
          <a:ext cx="282551" cy="384888"/>
          <a:chOff x="288032" y="2269425"/>
          <a:chExt cx="277389" cy="360040"/>
        </a:xfrm>
      </cdr:grpSpPr>
      <cdr:sp macro="" textlink="">
        <cdr:nvSpPr>
          <cdr:cNvPr id="35" name="รูปเจ็ดเหลี่ยม 34"/>
          <cdr:cNvSpPr/>
        </cdr:nvSpPr>
        <cdr:spPr>
          <a:xfrm xmlns:a="http://schemas.openxmlformats.org/drawingml/2006/main">
            <a:off x="288032" y="2269425"/>
            <a:ext cx="277389" cy="155787"/>
          </a:xfrm>
          <a:prstGeom xmlns:a="http://schemas.openxmlformats.org/drawingml/2006/main" prst="heptagon">
            <a:avLst/>
          </a:prstGeom>
          <a:solidFill xmlns:a="http://schemas.openxmlformats.org/drawingml/2006/main">
            <a:srgbClr val="FF0000"/>
          </a:solidFill>
          <a:ln xmlns:a="http://schemas.openxmlformats.org/drawingml/2006/main">
            <a:noFill/>
          </a:ln>
          <a:effectLst xmlns:a="http://schemas.openxmlformats.org/drawingml/2006/main">
            <a:outerShdw blurRad="44450" dist="27940" dir="5400000" algn="ctr">
              <a:srgbClr val="000000">
                <a:alpha val="32000"/>
              </a:srgbClr>
            </a:outerShdw>
          </a:effectLst>
          <a:scene3d xmlns:a="http://schemas.openxmlformats.org/drawingml/2006/main"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xmlns:a="http://schemas.openxmlformats.org/drawingml/2006/main">
            <a:bevelT w="190500" h="38100"/>
          </a:sp3d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th-TH" sz="500" b="1" dirty="0">
              <a:solidFill>
                <a:schemeClr val="bg1"/>
              </a:solidFill>
            </a:endParaRPr>
          </a:p>
        </cdr:txBody>
      </cdr:sp>
      <cdr:cxnSp macro="">
        <cdr:nvCxnSpPr>
          <cdr:cNvPr id="36" name="ตัวเชื่อมต่อตรง 35"/>
          <cdr:cNvCxnSpPr/>
        </cdr:nvCxnSpPr>
        <cdr:spPr>
          <a:xfrm xmlns:a="http://schemas.openxmlformats.org/drawingml/2006/main">
            <a:off x="432048" y="2413441"/>
            <a:ext cx="0" cy="216024"/>
          </a:xfrm>
          <a:prstGeom xmlns:a="http://schemas.openxmlformats.org/drawingml/2006/main" prst="line">
            <a:avLst/>
          </a:prstGeom>
          <a:ln xmlns:a="http://schemas.openxmlformats.org/drawingml/2006/main" w="19050">
            <a:solidFill>
              <a:srgbClr val="FF0000"/>
            </a:solidFill>
            <a:prstDash val="dash"/>
          </a:ln>
        </cdr:spPr>
        <cdr:style>
          <a:lnRef xmlns:a="http://schemas.openxmlformats.org/drawingml/2006/main" idx="1">
            <a:schemeClr val="accent2"/>
          </a:lnRef>
          <a:fillRef xmlns:a="http://schemas.openxmlformats.org/drawingml/2006/main" idx="0">
            <a:schemeClr val="accent2"/>
          </a:fillRef>
          <a:effectRef xmlns:a="http://schemas.openxmlformats.org/drawingml/2006/main" idx="0">
            <a:schemeClr val="accent2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0.57984</cdr:x>
      <cdr:y>0.63493</cdr:y>
    </cdr:from>
    <cdr:to>
      <cdr:x>0.62799</cdr:x>
      <cdr:y>0.74962</cdr:y>
    </cdr:to>
    <cdr:grpSp>
      <cdr:nvGrpSpPr>
        <cdr:cNvPr id="37" name="กลุ่ม 36"/>
        <cdr:cNvGrpSpPr/>
      </cdr:nvGrpSpPr>
      <cdr:grpSpPr>
        <a:xfrm xmlns:a="http://schemas.openxmlformats.org/drawingml/2006/main">
          <a:off x="3402585" y="2130761"/>
          <a:ext cx="282551" cy="384888"/>
          <a:chOff x="288032" y="2269425"/>
          <a:chExt cx="277389" cy="360040"/>
        </a:xfrm>
      </cdr:grpSpPr>
      <cdr:sp macro="" textlink="">
        <cdr:nvSpPr>
          <cdr:cNvPr id="38" name="รูปเจ็ดเหลี่ยม 37"/>
          <cdr:cNvSpPr/>
        </cdr:nvSpPr>
        <cdr:spPr>
          <a:xfrm xmlns:a="http://schemas.openxmlformats.org/drawingml/2006/main">
            <a:off x="288032" y="2269425"/>
            <a:ext cx="277389" cy="155787"/>
          </a:xfrm>
          <a:prstGeom xmlns:a="http://schemas.openxmlformats.org/drawingml/2006/main" prst="heptagon">
            <a:avLst/>
          </a:prstGeom>
          <a:solidFill xmlns:a="http://schemas.openxmlformats.org/drawingml/2006/main">
            <a:srgbClr val="FF0000"/>
          </a:solidFill>
          <a:ln xmlns:a="http://schemas.openxmlformats.org/drawingml/2006/main">
            <a:noFill/>
          </a:ln>
          <a:effectLst xmlns:a="http://schemas.openxmlformats.org/drawingml/2006/main">
            <a:outerShdw blurRad="44450" dist="27940" dir="5400000" algn="ctr">
              <a:srgbClr val="000000">
                <a:alpha val="32000"/>
              </a:srgbClr>
            </a:outerShdw>
          </a:effectLst>
          <a:scene3d xmlns:a="http://schemas.openxmlformats.org/drawingml/2006/main"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xmlns:a="http://schemas.openxmlformats.org/drawingml/2006/main">
            <a:bevelT w="190500" h="38100"/>
          </a:sp3d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th-TH" sz="500" b="1" dirty="0">
              <a:solidFill>
                <a:schemeClr val="bg1"/>
              </a:solidFill>
            </a:endParaRPr>
          </a:p>
        </cdr:txBody>
      </cdr:sp>
      <cdr:cxnSp macro="">
        <cdr:nvCxnSpPr>
          <cdr:cNvPr id="39" name="ตัวเชื่อมต่อตรง 38"/>
          <cdr:cNvCxnSpPr/>
        </cdr:nvCxnSpPr>
        <cdr:spPr>
          <a:xfrm xmlns:a="http://schemas.openxmlformats.org/drawingml/2006/main">
            <a:off x="432048" y="2413441"/>
            <a:ext cx="0" cy="216024"/>
          </a:xfrm>
          <a:prstGeom xmlns:a="http://schemas.openxmlformats.org/drawingml/2006/main" prst="line">
            <a:avLst/>
          </a:prstGeom>
          <a:ln xmlns:a="http://schemas.openxmlformats.org/drawingml/2006/main" w="19050">
            <a:solidFill>
              <a:srgbClr val="FF0000"/>
            </a:solidFill>
            <a:prstDash val="dash"/>
          </a:ln>
        </cdr:spPr>
        <cdr:style>
          <a:lnRef xmlns:a="http://schemas.openxmlformats.org/drawingml/2006/main" idx="1">
            <a:schemeClr val="accent2"/>
          </a:lnRef>
          <a:fillRef xmlns:a="http://schemas.openxmlformats.org/drawingml/2006/main" idx="0">
            <a:schemeClr val="accent2"/>
          </a:fillRef>
          <a:effectRef xmlns:a="http://schemas.openxmlformats.org/drawingml/2006/main" idx="0">
            <a:schemeClr val="accent2"/>
          </a:effectRef>
          <a:fontRef xmlns:a="http://schemas.openxmlformats.org/drawingml/2006/main" idx="minor">
            <a:schemeClr val="tx1"/>
          </a:fontRef>
        </cdr:style>
      </cdr:cxn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4C4F7-7DD9-448E-BBD4-74D74D51873D}" type="datetimeFigureOut">
              <a:rPr lang="th-TH" smtClean="0"/>
              <a:t>24/07/62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8FCA3-3827-4B1B-A088-E343553ECE1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95948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BC7C30-895B-4974-8A60-19541C82F6B3}" type="datetimeFigureOut">
              <a:rPr lang="en-US" smtClean="0"/>
              <a:pPr/>
              <a:t>7/24/2019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C1CD97-E9EA-4E82-9539-BE60926ECB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144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383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50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699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1D35-8579-4635-BFDE-F1C2EED4089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FFA6-FAB0-4928-A2E0-1515DB4DBA0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0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1D35-8579-4635-BFDE-F1C2EED4089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FFA6-FAB0-4928-A2E0-1515DB4DBA0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91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1D35-8579-4635-BFDE-F1C2EED4089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FFA6-FAB0-4928-A2E0-1515DB4DBA0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648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1D35-8579-4635-BFDE-F1C2EED4089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FFA6-FAB0-4928-A2E0-1515DB4DBA0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461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1D35-8579-4635-BFDE-F1C2EED4089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FFA6-FAB0-4928-A2E0-1515DB4DBA0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305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1D35-8579-4635-BFDE-F1C2EED4089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FFA6-FAB0-4928-A2E0-1515DB4DBA0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9623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1D35-8579-4635-BFDE-F1C2EED4089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FFA6-FAB0-4928-A2E0-1515DB4DBA0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285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1D35-8579-4635-BFDE-F1C2EED4089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FFA6-FAB0-4928-A2E0-1515DB4DBA0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798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8136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1D35-8579-4635-BFDE-F1C2EED4089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FFA6-FAB0-4928-A2E0-1515DB4DBA0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6401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1D35-8579-4635-BFDE-F1C2EED4089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FFA6-FAB0-4928-A2E0-1515DB4DBA0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244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B1D35-8579-4635-BFDE-F1C2EED4089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3FFA6-FAB0-4928-A2E0-1515DB4DBA0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181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953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84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905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941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86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910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C8B01-B15C-4B92-AA4C-045722D7B2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8A23F-A93F-400B-92A9-5DE2DC36D1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435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F0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C8B01-B15C-4B92-AA4C-045722D7B21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8A23F-A93F-400B-92A9-5DE2DC36D17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83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D2B1D35-8579-4635-BFDE-F1C2EED4089F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914400"/>
              <a:t>24/07/62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2E3FFA6-FAB0-4928-A2E0-1515DB4DBA0D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215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2.sasuk12.com/hajj/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chart" Target="../charts/char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1.png"/><Relationship Id="rId10" Type="http://schemas.openxmlformats.org/officeDocument/2006/relationships/image" Target="../media/image11.png"/><Relationship Id="rId4" Type="http://schemas.openxmlformats.org/officeDocument/2006/relationships/image" Target="../media/image6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uilding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840" y="3291831"/>
            <a:ext cx="5585291" cy="1730064"/>
          </a:xfrm>
          <a:prstGeom prst="rect">
            <a:avLst/>
          </a:prstGeom>
        </p:spPr>
      </p:pic>
      <p:pic>
        <p:nvPicPr>
          <p:cNvPr id="8" name="Picture 7" descr="clou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067695"/>
            <a:ext cx="6781800" cy="1915231"/>
          </a:xfrm>
          <a:prstGeom prst="rect">
            <a:avLst/>
          </a:prstGeom>
        </p:spPr>
      </p:pic>
      <p:pic>
        <p:nvPicPr>
          <p:cNvPr id="9" name="Picture 8" descr="cloud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95486"/>
            <a:ext cx="3888432" cy="976860"/>
          </a:xfrm>
          <a:prstGeom prst="rect">
            <a:avLst/>
          </a:prstGeom>
        </p:spPr>
      </p:pic>
      <p:pic>
        <p:nvPicPr>
          <p:cNvPr id="11" name="Picture 7" descr="clou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288" y="1201856"/>
            <a:ext cx="6781800" cy="19152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3326" y="2428959"/>
            <a:ext cx="8141711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th-TH" sz="3600" b="1" dirty="0"/>
              <a:t>วาระที่ 1   ประธานแจ้งให้ทราบ</a:t>
            </a: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1301817" y="147788"/>
            <a:ext cx="6888998" cy="20340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th-TH" sz="32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การประชุม  </a:t>
            </a:r>
            <a:r>
              <a:rPr lang="en-US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WAR  ROOM </a:t>
            </a:r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โรคติดต่อและโรคไข้เลือดออก </a:t>
            </a:r>
            <a:endParaRPr lang="en-US" sz="32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ในวันที่  </a:t>
            </a: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­­24  กรกฎาคม </a:t>
            </a:r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2562 เวลา 13.30-16.00 น.</a:t>
            </a:r>
            <a:endParaRPr lang="en-US" sz="32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32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สำนักงานสาธารณสุขจังหวัดพระนครศรีอยุธยา</a:t>
            </a:r>
            <a:endParaRPr lang="th-TH" sz="3200" b="1" dirty="0">
              <a:solidFill>
                <a:schemeClr val="tx1"/>
              </a:solidFill>
            </a:endParaRPr>
          </a:p>
          <a:p>
            <a:pPr algn="ctr"/>
            <a:endParaRPr lang="th-TH" sz="3200" b="1" dirty="0">
              <a:solidFill>
                <a:schemeClr val="tx1"/>
              </a:solidFill>
            </a:endParaRPr>
          </a:p>
        </p:txBody>
      </p:sp>
      <p:pic>
        <p:nvPicPr>
          <p:cNvPr id="10" name="รูปภาพ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688" y="3291831"/>
            <a:ext cx="1581328" cy="158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27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loud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5486"/>
            <a:ext cx="3888432" cy="976860"/>
          </a:xfrm>
          <a:prstGeom prst="rect">
            <a:avLst/>
          </a:prstGeom>
        </p:spPr>
      </p:pic>
      <p:pic>
        <p:nvPicPr>
          <p:cNvPr id="11" name="Picture 7" descr="clou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865773"/>
            <a:ext cx="6781800" cy="19152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36859" y="155036"/>
            <a:ext cx="5832648" cy="584773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th-TH" sz="3200" b="1" dirty="0" smtClean="0">
                <a:solidFill>
                  <a:prstClr val="black"/>
                </a:solidFill>
              </a:rPr>
              <a:t>การป้องกันและควบคุมโรคไข้เลือดออกในโรงเรียน</a:t>
            </a:r>
            <a:endParaRPr lang="th-TH" sz="3200" b="1" dirty="0">
              <a:solidFill>
                <a:prstClr val="black"/>
              </a:solidFill>
            </a:endParaRPr>
          </a:p>
        </p:txBody>
      </p:sp>
      <p:pic>
        <p:nvPicPr>
          <p:cNvPr id="6" name="Picture 5" descr="building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3484" y="4156863"/>
            <a:ext cx="2792646" cy="865032"/>
          </a:xfrm>
          <a:prstGeom prst="rect">
            <a:avLst/>
          </a:prstGeom>
        </p:spPr>
      </p:pic>
      <p:pic>
        <p:nvPicPr>
          <p:cNvPr id="10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83569" y="44967"/>
            <a:ext cx="593975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2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11561" y="3867894"/>
            <a:ext cx="593975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3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7469507" y="276581"/>
            <a:ext cx="593975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4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795293" y="4099509"/>
            <a:ext cx="593975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5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7812360" y="3404666"/>
            <a:ext cx="1152128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850954"/>
            <a:ext cx="2880320" cy="4121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658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uilding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484" y="4156863"/>
            <a:ext cx="2792646" cy="865032"/>
          </a:xfrm>
          <a:prstGeom prst="rect">
            <a:avLst/>
          </a:prstGeom>
        </p:spPr>
      </p:pic>
      <p:pic>
        <p:nvPicPr>
          <p:cNvPr id="9" name="Picture 8" descr="cloud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95486"/>
            <a:ext cx="3888432" cy="976860"/>
          </a:xfrm>
          <a:prstGeom prst="rect">
            <a:avLst/>
          </a:prstGeom>
        </p:spPr>
      </p:pic>
      <p:pic>
        <p:nvPicPr>
          <p:cNvPr id="11" name="Picture 7" descr="clou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1172347"/>
            <a:ext cx="6781800" cy="19152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0767" y="153888"/>
            <a:ext cx="8923304" cy="4924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th-TH" sz="1400" b="1" u="dbl" dirty="0" smtClean="0">
                <a:solidFill>
                  <a:schemeClr val="tx1"/>
                </a:solidFill>
              </a:rPr>
              <a:t>การประเมินผล 3-3-1</a:t>
            </a:r>
          </a:p>
          <a:p>
            <a:r>
              <a:rPr lang="th-TH" sz="1100" b="1" u="sng" dirty="0">
                <a:solidFill>
                  <a:schemeClr val="tx1"/>
                </a:solidFill>
              </a:rPr>
              <a:t>ผลการประเมิน </a:t>
            </a:r>
            <a:r>
              <a:rPr lang="th-TH" sz="1100" b="1" dirty="0">
                <a:solidFill>
                  <a:schemeClr val="tx1"/>
                </a:solidFill>
              </a:rPr>
              <a:t>รวบรวมจากรายงาน </a:t>
            </a:r>
            <a:r>
              <a:rPr lang="en-US" sz="1100" b="1" dirty="0">
                <a:solidFill>
                  <a:schemeClr val="tx1"/>
                </a:solidFill>
              </a:rPr>
              <a:t>R506 </a:t>
            </a:r>
            <a:r>
              <a:rPr lang="th-TH" sz="1100" b="1" dirty="0">
                <a:solidFill>
                  <a:schemeClr val="tx1"/>
                </a:solidFill>
              </a:rPr>
              <a:t>ตั้งแต่</a:t>
            </a:r>
            <a:r>
              <a:rPr lang="th-TH" sz="1100" b="1" dirty="0" smtClean="0">
                <a:solidFill>
                  <a:schemeClr val="tx1"/>
                </a:solidFill>
              </a:rPr>
              <a:t>วันที่พบผู้ป่วย </a:t>
            </a:r>
            <a:r>
              <a:rPr lang="th-TH" sz="1100" b="1" dirty="0" smtClean="0">
                <a:solidFill>
                  <a:srgbClr val="FF0000"/>
                </a:solidFill>
              </a:rPr>
              <a:t>21 </a:t>
            </a:r>
            <a:r>
              <a:rPr lang="th-TH" sz="1100" b="1" dirty="0" err="1" smtClean="0">
                <a:solidFill>
                  <a:srgbClr val="FF0000"/>
                </a:solidFill>
              </a:rPr>
              <a:t>มิย</a:t>
            </a:r>
            <a:r>
              <a:rPr lang="th-TH" sz="1100" b="1" dirty="0" smtClean="0">
                <a:solidFill>
                  <a:srgbClr val="FF0000"/>
                </a:solidFill>
              </a:rPr>
              <a:t> </a:t>
            </a:r>
            <a:r>
              <a:rPr lang="th-TH" sz="1100" b="1" dirty="0" smtClean="0">
                <a:solidFill>
                  <a:srgbClr val="FF0000"/>
                </a:solidFill>
              </a:rPr>
              <a:t>62</a:t>
            </a:r>
            <a:r>
              <a:rPr lang="th-TH" sz="1100" b="1" dirty="0" smtClean="0">
                <a:solidFill>
                  <a:schemeClr val="tx1"/>
                </a:solidFill>
              </a:rPr>
              <a:t> ถึง </a:t>
            </a:r>
            <a:r>
              <a:rPr lang="th-TH" sz="1100" b="1" dirty="0" smtClean="0">
                <a:solidFill>
                  <a:srgbClr val="FF0000"/>
                </a:solidFill>
              </a:rPr>
              <a:t>24 </a:t>
            </a:r>
            <a:r>
              <a:rPr lang="th-TH" sz="1100" b="1" dirty="0" err="1" smtClean="0">
                <a:solidFill>
                  <a:srgbClr val="FF0000"/>
                </a:solidFill>
              </a:rPr>
              <a:t>มิย</a:t>
            </a:r>
            <a:r>
              <a:rPr lang="th-TH" sz="1100" b="1" dirty="0" smtClean="0">
                <a:solidFill>
                  <a:srgbClr val="FF0000"/>
                </a:solidFill>
              </a:rPr>
              <a:t> </a:t>
            </a:r>
            <a:r>
              <a:rPr lang="th-TH" sz="1100" b="1" dirty="0">
                <a:solidFill>
                  <a:srgbClr val="FF0000"/>
                </a:solidFill>
              </a:rPr>
              <a:t>62 </a:t>
            </a:r>
            <a:r>
              <a:rPr lang="th-TH" sz="1200" b="1" u="sng" dirty="0">
                <a:solidFill>
                  <a:schemeClr val="tx1"/>
                </a:solidFill>
              </a:rPr>
              <a:t>ทั้งหมด </a:t>
            </a:r>
            <a:r>
              <a:rPr lang="th-TH" sz="1200" b="1" u="sng" dirty="0" smtClean="0">
                <a:solidFill>
                  <a:srgbClr val="FF0000"/>
                </a:solidFill>
              </a:rPr>
              <a:t>60</a:t>
            </a:r>
            <a:r>
              <a:rPr lang="th-TH" sz="1200" b="1" u="sng" dirty="0" smtClean="0">
                <a:solidFill>
                  <a:schemeClr val="tx1"/>
                </a:solidFill>
              </a:rPr>
              <a:t> </a:t>
            </a:r>
            <a:r>
              <a:rPr lang="th-TH" sz="1200" b="1" u="sng" dirty="0" smtClean="0">
                <a:solidFill>
                  <a:schemeClr val="tx1"/>
                </a:solidFill>
              </a:rPr>
              <a:t>ฉบับ</a:t>
            </a:r>
            <a:r>
              <a:rPr lang="th-TH" sz="1100" b="1" u="sng" dirty="0">
                <a:solidFill>
                  <a:schemeClr val="tx1"/>
                </a:solidFill>
              </a:rPr>
              <a:t> </a:t>
            </a:r>
            <a:r>
              <a:rPr lang="th-TH" sz="1100" b="1" dirty="0" smtClean="0">
                <a:solidFill>
                  <a:schemeClr val="tx1"/>
                </a:solidFill>
              </a:rPr>
              <a:t>มี</a:t>
            </a:r>
            <a:r>
              <a:rPr lang="th-TH" sz="1200" b="1" dirty="0">
                <a:solidFill>
                  <a:schemeClr val="tx1"/>
                </a:solidFill>
              </a:rPr>
              <a:t>แบบสอบสวน</a:t>
            </a:r>
            <a:r>
              <a:rPr lang="th-TH" sz="1100" b="1" dirty="0">
                <a:solidFill>
                  <a:schemeClr val="tx1"/>
                </a:solidFill>
              </a:rPr>
              <a:t>ทั้งหมด</a:t>
            </a:r>
            <a:r>
              <a:rPr lang="th-TH" sz="1200" b="1" dirty="0">
                <a:solidFill>
                  <a:schemeClr val="tx1"/>
                </a:solidFill>
              </a:rPr>
              <a:t> </a:t>
            </a:r>
            <a:r>
              <a:rPr lang="th-TH" sz="1200" b="1" dirty="0" smtClean="0">
                <a:solidFill>
                  <a:srgbClr val="FF0000"/>
                </a:solidFill>
              </a:rPr>
              <a:t>15</a:t>
            </a:r>
            <a:r>
              <a:rPr lang="th-TH" sz="1200" b="1" dirty="0" smtClean="0">
                <a:solidFill>
                  <a:schemeClr val="tx1"/>
                </a:solidFill>
              </a:rPr>
              <a:t> </a:t>
            </a:r>
            <a:r>
              <a:rPr lang="th-TH" sz="1200" b="1" dirty="0" smtClean="0">
                <a:solidFill>
                  <a:schemeClr val="tx1"/>
                </a:solidFill>
              </a:rPr>
              <a:t>ฉบับ</a:t>
            </a:r>
            <a:endParaRPr lang="th-TH" sz="1100" b="1" dirty="0">
              <a:solidFill>
                <a:schemeClr val="tx1"/>
              </a:solidFill>
            </a:endParaRPr>
          </a:p>
        </p:txBody>
      </p:sp>
      <p:graphicFrame>
        <p:nvGraphicFramePr>
          <p:cNvPr id="13" name="ตาราง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053875"/>
              </p:ext>
            </p:extLst>
          </p:nvPr>
        </p:nvGraphicFramePr>
        <p:xfrm>
          <a:off x="150767" y="646328"/>
          <a:ext cx="8923304" cy="4455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864096"/>
                <a:gridCol w="1224136"/>
                <a:gridCol w="1656184"/>
                <a:gridCol w="1800200"/>
                <a:gridCol w="2226560"/>
              </a:tblGrid>
              <a:tr h="340576"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chemeClr val="tx1"/>
                          </a:solidFill>
                          <a:cs typeface="+mn-cs"/>
                        </a:rPr>
                        <a:t>อำเภอ</a:t>
                      </a:r>
                      <a:endParaRPr lang="th-TH" sz="1100" b="1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chemeClr val="tx1"/>
                          </a:solidFill>
                          <a:cs typeface="+mn-cs"/>
                        </a:rPr>
                        <a:t>จำนวนผู้ป่วย</a:t>
                      </a:r>
                      <a:endParaRPr lang="th-TH" sz="1100" b="1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chemeClr val="tx1"/>
                          </a:solidFill>
                          <a:cs typeface="+mn-cs"/>
                        </a:rPr>
                        <a:t>จำนวนแบบสอบสวนที่ส่ง</a:t>
                      </a:r>
                      <a:endParaRPr lang="th-TH" sz="1100" b="1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+mn-cs"/>
                        </a:rPr>
                        <a:t>แจ้งผู้ป่วยภายใน 3 ชม. นับแต่วินิจฉัย</a:t>
                      </a:r>
                      <a:endParaRPr kumimoji="0" lang="th-TH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+mn-cs"/>
                        </a:rPr>
                        <a:t>สอบสวนโรคภายใน 3 ชม. นับแต่ได้รับแจ้ง</a:t>
                      </a:r>
                      <a:endParaRPr kumimoji="0" lang="th-TH" sz="11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h-TH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H SarabunPSK" pitchFamily="34" charset="-34"/>
                          <a:ea typeface="+mn-ea"/>
                          <a:cs typeface="+mn-cs"/>
                        </a:rPr>
                        <a:t>ควบคุมโรคภายใน 24 ชั่วโมง</a:t>
                      </a:r>
                      <a:endParaRPr lang="th-TH" sz="11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68058">
                <a:tc>
                  <a:txBody>
                    <a:bodyPr/>
                    <a:lstStyle/>
                    <a:p>
                      <a:r>
                        <a:rPr lang="th-TH" sz="1100" b="1" dirty="0" smtClean="0">
                          <a:solidFill>
                            <a:schemeClr val="tx1"/>
                          </a:solidFill>
                        </a:rPr>
                        <a:t>พระนครศรีอยุธยา</a:t>
                      </a:r>
                      <a:endParaRPr lang="th-TH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5</a:t>
                      </a:r>
                      <a:endParaRPr lang="th-TH" sz="1200" b="1" i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1200" b="1" i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th-TH" sz="1200" b="1" i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1200" b="1" i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1200" b="1" i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998">
                <a:tc>
                  <a:txBody>
                    <a:bodyPr/>
                    <a:lstStyle/>
                    <a:p>
                      <a:r>
                        <a:rPr lang="th-TH" sz="11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ท่าเรือ</a:t>
                      </a:r>
                      <a:endParaRPr lang="th-TH" sz="1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25</a:t>
                      </a:r>
                      <a:endParaRPr lang="th-TH" sz="1200" b="1" i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1200" b="1" i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th-TH" sz="1200" b="1" i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1200" b="1" i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1200" b="1" i="0" dirty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นครหลวง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1200" b="1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1200" b="1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th-TH" sz="1200" b="1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1200" b="1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1200" b="1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บางไทร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1200" b="1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1200" b="1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1200" b="1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1200" b="1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1200" b="1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บางบาล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th-TH" sz="1200" b="1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th-TH" sz="1200" b="1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th-TH" sz="1200" b="1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th-TH" sz="1200" b="1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th-TH" sz="1200" b="1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บางปะอิน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1200" b="1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th-TH" sz="1200" b="1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th-TH" sz="1200" b="1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th-TH" sz="1200" b="1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th-TH" sz="1200" b="1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บางปะหัน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6</a:t>
                      </a:r>
                      <a:endParaRPr lang="th-TH" sz="1200" b="1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th-TH" sz="1200" b="1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th-TH" sz="1200" b="1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th-TH" sz="1200" b="1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th-TH" sz="1200" b="1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ผักไห่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</a:t>
                      </a:r>
                      <a:endParaRPr lang="th-TH" sz="1200" b="1" i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1200" b="1" i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1200" b="1" i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1200" b="1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1200" b="1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ภาชี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1200" b="1" i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1200" b="1" i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1200" b="1" i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1200" b="1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1200" b="1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วังน้อย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1200" b="1" i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1200" b="1" i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th-TH" sz="1200" b="1" i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1200" b="1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</a:t>
                      </a:r>
                      <a:endParaRPr lang="th-TH" sz="1200" b="1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เสนา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1200" b="1" i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1200" b="1" i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th-TH" sz="1200" b="1" i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1200" b="1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</a:t>
                      </a:r>
                      <a:endParaRPr lang="th-TH" sz="1200" b="1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บางซ้าย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th-TH" sz="1200" b="1" i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th-TH" sz="1200" b="1" i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th-TH" sz="1200" b="1" i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th-TH" sz="1200" b="1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th-TH" sz="1200" b="1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อุทัย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1200" b="1" i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th-TH" sz="1200" b="1" i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th-TH" sz="1200" b="1" i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th-TH" sz="1200" b="1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th-TH" sz="1200" b="1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มหาราช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</a:t>
                      </a:r>
                      <a:endParaRPr lang="th-TH" sz="1200" b="1" i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th-TH" sz="1200" b="1" i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th-TH" sz="1200" b="1" i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th-TH" sz="1200" b="1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th-TH" sz="1200" b="1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2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บ้านแพรก</a:t>
                      </a:r>
                      <a:endParaRPr lang="th-TH" sz="1100" b="1" dirty="0" smtClean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th-TH" sz="1200" b="1" i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th-TH" sz="1200" b="1" i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th-TH" sz="1200" b="1" i="0" dirty="0" smtClean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th-TH" sz="1200" b="1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dirty="0" smtClean="0">
                          <a:solidFill>
                            <a:schemeClr val="tx1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-</a:t>
                      </a:r>
                      <a:endParaRPr lang="th-TH" sz="1200" b="1" i="0" dirty="0" smtClean="0">
                        <a:solidFill>
                          <a:schemeClr val="tx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503033" y="0"/>
            <a:ext cx="3629880" cy="40010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th-TH" sz="2000" b="1" dirty="0" smtClean="0">
                <a:solidFill>
                  <a:prstClr val="black"/>
                </a:solidFill>
              </a:rPr>
              <a:t>การติดตามมาตรการ 3-3-1</a:t>
            </a:r>
          </a:p>
        </p:txBody>
      </p:sp>
    </p:spTree>
    <p:extLst>
      <p:ext uri="{BB962C8B-B14F-4D97-AF65-F5344CB8AC3E}">
        <p14:creationId xmlns:p14="http://schemas.microsoft.com/office/powerpoint/2010/main" val="414441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loud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5486"/>
            <a:ext cx="3888432" cy="976860"/>
          </a:xfrm>
          <a:prstGeom prst="rect">
            <a:avLst/>
          </a:prstGeom>
        </p:spPr>
      </p:pic>
      <p:pic>
        <p:nvPicPr>
          <p:cNvPr id="11" name="Picture 7" descr="clou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548" y="2184277"/>
            <a:ext cx="6781800" cy="19152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79417" y="739809"/>
            <a:ext cx="5409556" cy="830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th-TH" sz="4800" b="1" dirty="0">
                <a:solidFill>
                  <a:prstClr val="black"/>
                </a:solidFill>
              </a:rPr>
              <a:t>วาระที่ </a:t>
            </a:r>
            <a:r>
              <a:rPr lang="th-TH" sz="4800" b="1" dirty="0" smtClean="0">
                <a:solidFill>
                  <a:prstClr val="black"/>
                </a:solidFill>
              </a:rPr>
              <a:t>อื่นๆ</a:t>
            </a:r>
            <a:endParaRPr lang="th-TH" sz="4800" b="1" dirty="0">
              <a:solidFill>
                <a:prstClr val="black"/>
              </a:solidFill>
            </a:endParaRPr>
          </a:p>
        </p:txBody>
      </p:sp>
      <p:pic>
        <p:nvPicPr>
          <p:cNvPr id="6" name="Picture 5" descr="building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3484" y="4156863"/>
            <a:ext cx="2792646" cy="865032"/>
          </a:xfrm>
          <a:prstGeom prst="rect">
            <a:avLst/>
          </a:prstGeom>
        </p:spPr>
      </p:pic>
      <p:pic>
        <p:nvPicPr>
          <p:cNvPr id="10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83569" y="44967"/>
            <a:ext cx="593975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2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11561" y="3867894"/>
            <a:ext cx="593975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3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867301" y="276581"/>
            <a:ext cx="593975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4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795293" y="4099509"/>
            <a:ext cx="593975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5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7897417" y="1388442"/>
            <a:ext cx="1152128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0926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"/>
            <a:ext cx="912495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161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6106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393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114300"/>
            <a:ext cx="6019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2857500"/>
            <a:ext cx="600700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7936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285750"/>
            <a:ext cx="8229600" cy="4400550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endParaRPr lang="th-TH" dirty="0" smtClean="0">
              <a:cs typeface="+mj-cs"/>
            </a:endParaRPr>
          </a:p>
          <a:p>
            <a:r>
              <a:rPr lang="th-TH" dirty="0" smtClean="0">
                <a:solidFill>
                  <a:schemeClr val="bg1"/>
                </a:solidFill>
                <a:cs typeface="+mj-cs"/>
              </a:rPr>
              <a:t>การ</a:t>
            </a:r>
            <a:r>
              <a:rPr lang="th-TH" dirty="0">
                <a:solidFill>
                  <a:schemeClr val="bg1"/>
                </a:solidFill>
                <a:cs typeface="+mj-cs"/>
              </a:rPr>
              <a:t>รณรงค์ฉีดวัคซีนในแต่ละชนิดวัคซีน กลุ่มอายุ พื้นที่ มี</a:t>
            </a:r>
            <a:r>
              <a:rPr lang="th-TH" dirty="0" smtClean="0">
                <a:solidFill>
                  <a:schemeClr val="bg1"/>
                </a:solidFill>
                <a:cs typeface="+mj-cs"/>
              </a:rPr>
              <a:t>ระยะเวลา</a:t>
            </a:r>
          </a:p>
          <a:p>
            <a:pPr marL="0" indent="0">
              <a:buNone/>
            </a:pPr>
            <a:r>
              <a:rPr lang="th-TH" dirty="0" smtClean="0">
                <a:solidFill>
                  <a:schemeClr val="bg1"/>
                </a:solidFill>
                <a:cs typeface="+mj-cs"/>
              </a:rPr>
              <a:t>    ดำเนินการ </a:t>
            </a:r>
            <a:r>
              <a:rPr lang="th-TH" dirty="0">
                <a:solidFill>
                  <a:schemeClr val="bg1"/>
                </a:solidFill>
                <a:cs typeface="+mj-cs"/>
              </a:rPr>
              <a:t>3 เดือน </a:t>
            </a:r>
            <a:r>
              <a:rPr lang="th-TH" dirty="0" smtClean="0">
                <a:solidFill>
                  <a:schemeClr val="bg1"/>
                </a:solidFill>
                <a:cs typeface="+mj-cs"/>
              </a:rPr>
              <a:t>โดย</a:t>
            </a:r>
          </a:p>
          <a:p>
            <a:pPr marL="0" indent="0">
              <a:buNone/>
            </a:pPr>
            <a:r>
              <a:rPr lang="th-TH" dirty="0">
                <a:solidFill>
                  <a:schemeClr val="bg1"/>
                </a:solidFill>
                <a:cs typeface="+mj-cs"/>
              </a:rPr>
              <a:t> </a:t>
            </a:r>
            <a:r>
              <a:rPr lang="th-TH" dirty="0" smtClean="0">
                <a:solidFill>
                  <a:schemeClr val="bg1"/>
                </a:solidFill>
                <a:cs typeface="+mj-cs"/>
              </a:rPr>
              <a:t>    2   </a:t>
            </a:r>
            <a:r>
              <a:rPr lang="th-TH" dirty="0">
                <a:solidFill>
                  <a:schemeClr val="bg1"/>
                </a:solidFill>
                <a:cs typeface="+mj-cs"/>
              </a:rPr>
              <a:t>เดือน</a:t>
            </a:r>
            <a:r>
              <a:rPr lang="th-TH" dirty="0" smtClean="0">
                <a:solidFill>
                  <a:schemeClr val="bg1"/>
                </a:solidFill>
                <a:cs typeface="+mj-cs"/>
              </a:rPr>
              <a:t>แรก    เป็น</a:t>
            </a:r>
            <a:r>
              <a:rPr lang="th-TH" dirty="0">
                <a:solidFill>
                  <a:schemeClr val="bg1"/>
                </a:solidFill>
                <a:cs typeface="+mj-cs"/>
              </a:rPr>
              <a:t>ช่วงที่มีการ</a:t>
            </a:r>
            <a:r>
              <a:rPr lang="th-TH" dirty="0" smtClean="0">
                <a:solidFill>
                  <a:schemeClr val="bg1"/>
                </a:solidFill>
                <a:cs typeface="+mj-cs"/>
              </a:rPr>
              <a:t>รณรงค์แบบ</a:t>
            </a:r>
            <a:r>
              <a:rPr lang="th-TH" dirty="0">
                <a:solidFill>
                  <a:schemeClr val="bg1"/>
                </a:solidFill>
                <a:cs typeface="+mj-cs"/>
              </a:rPr>
              <a:t>เข้มข้นในเชิงรุก </a:t>
            </a:r>
            <a:endParaRPr lang="th-TH" dirty="0" smtClean="0">
              <a:solidFill>
                <a:schemeClr val="bg1"/>
              </a:solidFill>
              <a:cs typeface="+mj-cs"/>
            </a:endParaRPr>
          </a:p>
          <a:p>
            <a:pPr marL="0" indent="0">
              <a:buNone/>
            </a:pPr>
            <a:r>
              <a:rPr lang="th-TH" dirty="0" smtClean="0">
                <a:solidFill>
                  <a:schemeClr val="bg1"/>
                </a:solidFill>
                <a:cs typeface="+mj-cs"/>
              </a:rPr>
              <a:t>     1   เดือนหลัง   เป็นช่วง</a:t>
            </a:r>
            <a:r>
              <a:rPr lang="th-TH" dirty="0">
                <a:solidFill>
                  <a:schemeClr val="bg1"/>
                </a:solidFill>
                <a:cs typeface="+mj-cs"/>
              </a:rPr>
              <a:t>เก็บตกเด็กที่ยังไม่มารับวัคซีน </a:t>
            </a:r>
          </a:p>
        </p:txBody>
      </p:sp>
    </p:spTree>
    <p:extLst>
      <p:ext uri="{BB962C8B-B14F-4D97-AF65-F5344CB8AC3E}">
        <p14:creationId xmlns:p14="http://schemas.microsoft.com/office/powerpoint/2010/main" val="244300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81000" y="205978"/>
            <a:ext cx="8305800" cy="4766072"/>
          </a:xfrm>
          <a:solidFill>
            <a:schemeClr val="accent1"/>
          </a:solidFill>
        </p:spPr>
        <p:txBody>
          <a:bodyPr/>
          <a:lstStyle/>
          <a:p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07" y="285750"/>
            <a:ext cx="7804714" cy="195007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92" y="2286000"/>
            <a:ext cx="782420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292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4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0933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0050"/>
            <a:ext cx="85344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5740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loud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5486"/>
            <a:ext cx="3888432" cy="976860"/>
          </a:xfrm>
          <a:prstGeom prst="rect">
            <a:avLst/>
          </a:prstGeom>
        </p:spPr>
      </p:pic>
      <p:pic>
        <p:nvPicPr>
          <p:cNvPr id="11" name="Picture 7" descr="clou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548" y="2184277"/>
            <a:ext cx="6781800" cy="19152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79417" y="739809"/>
            <a:ext cx="5409556" cy="30469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th-TH" sz="4800" b="1" dirty="0">
                <a:solidFill>
                  <a:prstClr val="black"/>
                </a:solidFill>
              </a:rPr>
              <a:t>วาระที่ </a:t>
            </a:r>
            <a:r>
              <a:rPr lang="th-TH" sz="4800" b="1" dirty="0" smtClean="0">
                <a:solidFill>
                  <a:prstClr val="black"/>
                </a:solidFill>
              </a:rPr>
              <a:t>2 สรุปการประชุม </a:t>
            </a:r>
            <a:r>
              <a:rPr lang="en-US" sz="4800" b="1" dirty="0" smtClean="0">
                <a:solidFill>
                  <a:prstClr val="black"/>
                </a:solidFill>
              </a:rPr>
              <a:t>WARROOM</a:t>
            </a:r>
          </a:p>
          <a:p>
            <a:pPr algn="ctr"/>
            <a:r>
              <a:rPr lang="th-TH" sz="4800" b="1" dirty="0" smtClean="0">
                <a:solidFill>
                  <a:prstClr val="black"/>
                </a:solidFill>
              </a:rPr>
              <a:t>โรคติดต่อและไข้เลือดออก เดือนมิถุนายน 2562</a:t>
            </a:r>
            <a:endParaRPr lang="th-TH" sz="4800" b="1" dirty="0">
              <a:solidFill>
                <a:prstClr val="black"/>
              </a:solidFill>
            </a:endParaRPr>
          </a:p>
        </p:txBody>
      </p:sp>
      <p:pic>
        <p:nvPicPr>
          <p:cNvPr id="6" name="Picture 5" descr="building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3484" y="4156863"/>
            <a:ext cx="2792646" cy="865032"/>
          </a:xfrm>
          <a:prstGeom prst="rect">
            <a:avLst/>
          </a:prstGeom>
        </p:spPr>
      </p:pic>
      <p:pic>
        <p:nvPicPr>
          <p:cNvPr id="10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83569" y="44967"/>
            <a:ext cx="593975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2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11561" y="3867894"/>
            <a:ext cx="593975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3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867301" y="276581"/>
            <a:ext cx="593975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4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795293" y="4099509"/>
            <a:ext cx="593975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5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7897417" y="1388442"/>
            <a:ext cx="1152128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90087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91440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806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7544" y="987574"/>
            <a:ext cx="8229600" cy="857250"/>
          </a:xfrm>
          <a:solidFill>
            <a:srgbClr val="FFFF00"/>
          </a:solidFill>
        </p:spPr>
        <p:txBody>
          <a:bodyPr/>
          <a:lstStyle/>
          <a:p>
            <a:r>
              <a:rPr lang="th-TH" dirty="0" smtClean="0"/>
              <a:t>การติดตามเฝ้าระวังผู้เดินทางไปประกอบพิธี</a:t>
            </a:r>
            <a:r>
              <a:rPr lang="th-TH" dirty="0" err="1" smtClean="0"/>
              <a:t>ฮัจย์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67544" y="2067694"/>
            <a:ext cx="8229600" cy="1731639"/>
          </a:xfrm>
        </p:spPr>
        <p:txBody>
          <a:bodyPr/>
          <a:lstStyle/>
          <a:p>
            <a:pPr algn="ctr"/>
            <a:r>
              <a:rPr lang="en-US" u="sng" dirty="0">
                <a:hlinkClick r:id="rId2"/>
              </a:rPr>
              <a:t>http://www2.sasuk12.com/hajj/</a:t>
            </a:r>
            <a:endParaRPr lang="en-US" dirty="0"/>
          </a:p>
          <a:p>
            <a:pPr marL="0" indent="0" algn="ctr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9876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loud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5486"/>
            <a:ext cx="3888432" cy="976860"/>
          </a:xfrm>
          <a:prstGeom prst="rect">
            <a:avLst/>
          </a:prstGeom>
        </p:spPr>
      </p:pic>
      <p:pic>
        <p:nvPicPr>
          <p:cNvPr id="11" name="Picture 7" descr="clou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172347"/>
            <a:ext cx="6781800" cy="19152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1358" y="232361"/>
            <a:ext cx="8141711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th-TH" sz="3600" b="1" dirty="0">
                <a:solidFill>
                  <a:prstClr val="black"/>
                </a:solidFill>
              </a:rPr>
              <a:t>วาระที่ </a:t>
            </a:r>
            <a:r>
              <a:rPr lang="th-TH" sz="3600" b="1" dirty="0" smtClean="0">
                <a:solidFill>
                  <a:prstClr val="black"/>
                </a:solidFill>
              </a:rPr>
              <a:t>3 </a:t>
            </a:r>
            <a:r>
              <a:rPr lang="th-TH" sz="3600" b="1" dirty="0">
                <a:solidFill>
                  <a:prstClr val="black"/>
                </a:solidFill>
              </a:rPr>
              <a:t>สถานการณ์โรคไข้เลือดออก</a:t>
            </a:r>
          </a:p>
        </p:txBody>
      </p:sp>
      <p:graphicFrame>
        <p:nvGraphicFramePr>
          <p:cNvPr id="10" name="ตาราง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324008"/>
              </p:ext>
            </p:extLst>
          </p:nvPr>
        </p:nvGraphicFramePr>
        <p:xfrm>
          <a:off x="107505" y="1059583"/>
          <a:ext cx="3024335" cy="2654945"/>
        </p:xfrm>
        <a:graphic>
          <a:graphicData uri="http://schemas.openxmlformats.org/drawingml/2006/table">
            <a:tbl>
              <a:tblPr/>
              <a:tblGrid>
                <a:gridCol w="342137"/>
                <a:gridCol w="367856"/>
                <a:gridCol w="730166"/>
                <a:gridCol w="476765"/>
                <a:gridCol w="476306"/>
                <a:gridCol w="261968"/>
                <a:gridCol w="369137"/>
              </a:tblGrid>
              <a:tr h="549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800" b="1" dirty="0">
                          <a:effectLst/>
                        </a:rPr>
                        <a:t>ลำดับ</a:t>
                      </a:r>
                      <a:endParaRPr lang="en-US" sz="300" b="1" dirty="0">
                        <a:effectLst/>
                      </a:endParaRPr>
                    </a:p>
                    <a:p>
                      <a:pPr algn="ctr"/>
                      <a:r>
                        <a:rPr lang="th-TH" sz="800" b="1" dirty="0">
                          <a:effectLst/>
                        </a:rPr>
                        <a:t>เขต ๔</a:t>
                      </a:r>
                      <a:endParaRPr lang="en-US" sz="300" b="1" dirty="0">
                        <a:effectLst/>
                      </a:endParaRPr>
                    </a:p>
                    <a:p>
                      <a:pPr algn="ctr"/>
                      <a:r>
                        <a:rPr lang="th-TH" sz="800" b="1" dirty="0">
                          <a:effectLst/>
                        </a:rPr>
                        <a:t>(อัตราป่วย)</a:t>
                      </a:r>
                      <a:endParaRPr lang="en-US" sz="300" b="1" dirty="0">
                        <a:effectLst/>
                        <a:latin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800" b="1" dirty="0">
                          <a:effectLst/>
                        </a:rPr>
                        <a:t>ลำดับ</a:t>
                      </a:r>
                      <a:endParaRPr lang="en-US" sz="300" b="1" dirty="0">
                        <a:effectLst/>
                      </a:endParaRPr>
                    </a:p>
                    <a:p>
                      <a:pPr algn="ctr"/>
                      <a:r>
                        <a:rPr lang="th-TH" sz="800" b="1" dirty="0">
                          <a:effectLst/>
                        </a:rPr>
                        <a:t>ประเทศ</a:t>
                      </a:r>
                      <a:endParaRPr lang="en-US" sz="300" b="1" dirty="0">
                        <a:effectLst/>
                      </a:endParaRPr>
                    </a:p>
                    <a:p>
                      <a:pPr algn="ctr"/>
                      <a:r>
                        <a:rPr lang="th-TH" sz="800" b="1" dirty="0">
                          <a:effectLst/>
                        </a:rPr>
                        <a:t>(อัตราป่วย)</a:t>
                      </a:r>
                      <a:endParaRPr lang="en-US" sz="300" b="1" dirty="0">
                        <a:effectLst/>
                        <a:latin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800" b="1" dirty="0">
                          <a:effectLst/>
                        </a:rPr>
                        <a:t>จังหวัด</a:t>
                      </a:r>
                      <a:endParaRPr lang="en-US" sz="300" b="1" dirty="0">
                        <a:effectLst/>
                        <a:latin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800" b="1" dirty="0">
                          <a:effectLst/>
                        </a:rPr>
                        <a:t>รวมป่วย</a:t>
                      </a:r>
                      <a:endParaRPr lang="en-US" sz="300" b="1" dirty="0">
                        <a:effectLst/>
                      </a:endParaRPr>
                    </a:p>
                    <a:p>
                      <a:pPr algn="ctr"/>
                      <a:r>
                        <a:rPr lang="th-TH" sz="800" b="1" dirty="0">
                          <a:effectLst/>
                        </a:rPr>
                        <a:t>(ราย)</a:t>
                      </a:r>
                      <a:endParaRPr lang="en-US" sz="300" b="1" dirty="0">
                        <a:effectLst/>
                        <a:latin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800" b="1" dirty="0">
                          <a:effectLst/>
                        </a:rPr>
                        <a:t>อัตราป่วย</a:t>
                      </a:r>
                      <a:endParaRPr lang="en-US" sz="300" b="1" dirty="0">
                        <a:effectLst/>
                      </a:endParaRPr>
                    </a:p>
                    <a:p>
                      <a:pPr algn="ctr"/>
                      <a:r>
                        <a:rPr lang="th-TH" sz="800" b="1" dirty="0">
                          <a:effectLst/>
                        </a:rPr>
                        <a:t>ต่อแสน</a:t>
                      </a:r>
                      <a:endParaRPr lang="en-US" sz="300" b="1" dirty="0">
                        <a:effectLst/>
                        <a:latin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800" b="1" dirty="0">
                          <a:effectLst/>
                        </a:rPr>
                        <a:t>รวมตาย</a:t>
                      </a:r>
                      <a:endParaRPr lang="en-US" sz="300" b="1" dirty="0">
                        <a:effectLst/>
                      </a:endParaRPr>
                    </a:p>
                    <a:p>
                      <a:pPr algn="ctr"/>
                      <a:r>
                        <a:rPr lang="th-TH" sz="800" b="1" dirty="0">
                          <a:effectLst/>
                        </a:rPr>
                        <a:t>(ราย)</a:t>
                      </a:r>
                      <a:endParaRPr lang="en-US" sz="300" b="1" dirty="0">
                        <a:effectLst/>
                        <a:latin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h-TH" sz="800" b="1" dirty="0">
                          <a:effectLst/>
                        </a:rPr>
                        <a:t>อัตราตาย</a:t>
                      </a:r>
                      <a:endParaRPr lang="en-US" sz="300" b="1" dirty="0">
                        <a:effectLst/>
                      </a:endParaRPr>
                    </a:p>
                    <a:p>
                      <a:pPr algn="ctr"/>
                      <a:r>
                        <a:rPr lang="th-TH" sz="800" b="1" dirty="0">
                          <a:effectLst/>
                        </a:rPr>
                        <a:t>ต่อแสน</a:t>
                      </a:r>
                      <a:endParaRPr lang="en-US" sz="300" b="1" dirty="0">
                        <a:effectLst/>
                        <a:latin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966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th-TH" sz="1000" dirty="0">
                          <a:effectLst/>
                          <a:latin typeface="Cordia New"/>
                          <a:cs typeface="TH SarabunPSK"/>
                        </a:rPr>
                        <a:t>๑</a:t>
                      </a:r>
                      <a:endParaRPr lang="en-US" sz="500" dirty="0">
                        <a:effectLst/>
                        <a:latin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๒๕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>
                          <a:effectLst/>
                          <a:latin typeface="TH SarabunPSK"/>
                        </a:rPr>
                        <a:t>ลพบุรี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๖๙๒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๙๑.๓๘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๐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๐.๐๐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966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th-TH" sz="1000" dirty="0">
                          <a:effectLst/>
                          <a:latin typeface="Cordia New"/>
                          <a:cs typeface="TH SarabunPSK"/>
                        </a:rPr>
                        <a:t>๒</a:t>
                      </a:r>
                      <a:endParaRPr lang="en-US" sz="500" dirty="0">
                        <a:effectLst/>
                        <a:latin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๓๙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>
                          <a:effectLst/>
                          <a:latin typeface="TH SarabunPSK"/>
                        </a:rPr>
                        <a:t>นครนายก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๑๗๗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๖๘.๓๘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๐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๐.๐๐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966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th-TH" sz="10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Cordia New"/>
                          <a:cs typeface="TH SarabunPSK"/>
                        </a:rPr>
                        <a:t>๓</a:t>
                      </a:r>
                      <a:endParaRPr lang="en-US" sz="5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๕๐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dirty="0">
                          <a:effectLst/>
                          <a:latin typeface="TH SarabunPSK"/>
                        </a:rPr>
                        <a:t>สิงห์บุรี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๑๑๓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๕๓.๗๒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๐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๐.๐๐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84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th-TH" sz="1000" b="1" dirty="0">
                          <a:effectLst/>
                          <a:latin typeface="Cordia New"/>
                          <a:cs typeface="TH SarabunPSK"/>
                        </a:rPr>
                        <a:t>๔</a:t>
                      </a:r>
                      <a:endParaRPr lang="en-US" sz="500" b="1" dirty="0">
                        <a:effectLst/>
                        <a:latin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๕๒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dirty="0">
                          <a:effectLst/>
                          <a:latin typeface="TH SarabunPSK"/>
                        </a:rPr>
                        <a:t>อ่างทอง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๑๔๕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๕๑.๔๖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๐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๐.๐๐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966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th-TH" sz="1000" b="1" dirty="0">
                          <a:effectLst/>
                          <a:latin typeface="Cordia New"/>
                          <a:cs typeface="TH SarabunPSK"/>
                        </a:rPr>
                        <a:t>๕</a:t>
                      </a:r>
                      <a:endParaRPr lang="en-US" sz="500" b="1" dirty="0">
                        <a:effectLst/>
                        <a:latin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๖๐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100" b="1" i="0" u="none" strike="noStrike" dirty="0">
                          <a:effectLst/>
                          <a:latin typeface="TH SarabunPSK"/>
                        </a:rPr>
                        <a:t>พระนครศรีอยุธยา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๓๓๙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๔๑.๗๔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๒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๐.๒๕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966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th-TH" sz="1000" dirty="0">
                          <a:effectLst/>
                          <a:latin typeface="Cordia New"/>
                          <a:cs typeface="TH SarabunPSK"/>
                        </a:rPr>
                        <a:t>๖</a:t>
                      </a:r>
                      <a:endParaRPr lang="en-US" sz="500" dirty="0">
                        <a:effectLst/>
                        <a:latin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๖๔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>
                          <a:effectLst/>
                          <a:latin typeface="TH SarabunPSK"/>
                        </a:rPr>
                        <a:t>สระบุรี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๒๓๔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๓๖.๕๐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๐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๐.๐๐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966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th-TH" sz="1000" dirty="0">
                          <a:effectLst/>
                          <a:latin typeface="Cordia New"/>
                          <a:cs typeface="TH SarabunPSK"/>
                        </a:rPr>
                        <a:t>๗</a:t>
                      </a:r>
                      <a:endParaRPr lang="en-US" sz="500" dirty="0">
                        <a:effectLst/>
                        <a:latin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๖๙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>
                          <a:effectLst/>
                          <a:latin typeface="TH SarabunPSK"/>
                        </a:rPr>
                        <a:t>นนทบุรี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๓๘๙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๓๑.๘๖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๐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๐.๐๐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966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th-TH" sz="1000" dirty="0">
                          <a:effectLst/>
                          <a:latin typeface="Cordia New"/>
                          <a:cs typeface="TH SarabunPSK"/>
                        </a:rPr>
                        <a:t>๘</a:t>
                      </a:r>
                      <a:endParaRPr lang="en-US" sz="500" dirty="0">
                        <a:effectLst/>
                        <a:latin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๗๒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>
                          <a:effectLst/>
                          <a:latin typeface="TH SarabunPSK"/>
                        </a:rPr>
                        <a:t>ปทุมธานี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๓๒๑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๒๘.๖๕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๐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๐.๐๐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966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800" b="1">
                          <a:solidFill>
                            <a:srgbClr val="FF0000"/>
                          </a:solidFill>
                          <a:effectLst/>
                          <a:latin typeface="TH SarabunPSK"/>
                          <a:cs typeface="Angsana New"/>
                        </a:rPr>
                        <a:t> </a:t>
                      </a:r>
                      <a:endParaRPr lang="en-US" sz="300">
                        <a:effectLst/>
                        <a:latin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effectLst/>
                          <a:latin typeface="TH SarabunPSK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effectLst/>
                          <a:latin typeface="TH SarabunPSK"/>
                        </a:rPr>
                        <a:t>รวมเขต 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๒,๔๑๐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๔๕.๔๕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๒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๐.๐๔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</a:tr>
              <a:tr h="3037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800">
                          <a:solidFill>
                            <a:srgbClr val="FF0000"/>
                          </a:solidFill>
                          <a:effectLst/>
                          <a:latin typeface="TH SarabunPSK"/>
                          <a:cs typeface="Angsana New"/>
                        </a:rPr>
                        <a:t> </a:t>
                      </a:r>
                      <a:endParaRPr lang="en-US" sz="300">
                        <a:effectLst/>
                        <a:latin typeface="Cordia New"/>
                        <a:cs typeface="Angsana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8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>
                          <a:effectLst/>
                          <a:latin typeface="TH SarabunPSK"/>
                        </a:rPr>
                        <a:t>รวมทั้งประเทศ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๕๓,๖๙๙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๘๑.๒๙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๖๕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๐.๑๐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 descr="building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3484" y="4156863"/>
            <a:ext cx="2792646" cy="8650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87825" y="4515966"/>
            <a:ext cx="2599059" cy="3385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91386" tIns="45692" rIns="91386" bIns="45692" rtlCol="0">
            <a:spAutoFit/>
          </a:bodyPr>
          <a:lstStyle/>
          <a:p>
            <a:pPr algn="ctr" defTabSz="913865">
              <a:defRPr/>
            </a:pPr>
            <a:r>
              <a:rPr lang="th-TH" sz="1600" b="1" kern="0" dirty="0">
                <a:solidFill>
                  <a:srgbClr val="444D26">
                    <a:lumMod val="50000"/>
                  </a:srgbClr>
                </a:solidFill>
              </a:rPr>
              <a:t>ข้อมูลวันที่ </a:t>
            </a:r>
            <a:r>
              <a:rPr lang="th-TH" sz="1600" b="1" kern="0" dirty="0" smtClean="0">
                <a:solidFill>
                  <a:srgbClr val="444D26">
                    <a:lumMod val="50000"/>
                  </a:srgbClr>
                </a:solidFill>
              </a:rPr>
              <a:t>24-</a:t>
            </a:r>
            <a:r>
              <a:rPr lang="th-TH" sz="1600" b="1" kern="0" dirty="0" err="1" smtClean="0">
                <a:solidFill>
                  <a:srgbClr val="444D26">
                    <a:lumMod val="50000"/>
                  </a:srgbClr>
                </a:solidFill>
              </a:rPr>
              <a:t>ก.ค</a:t>
            </a:r>
            <a:r>
              <a:rPr lang="th-TH" sz="1600" b="1" kern="0" dirty="0" smtClean="0">
                <a:solidFill>
                  <a:srgbClr val="444D26">
                    <a:lumMod val="50000"/>
                  </a:srgbClr>
                </a:solidFill>
              </a:rPr>
              <a:t>-62 </a:t>
            </a:r>
            <a:r>
              <a:rPr lang="en-US" sz="1600" b="1" kern="0" dirty="0" smtClean="0">
                <a:solidFill>
                  <a:srgbClr val="444D26">
                    <a:lumMod val="50000"/>
                  </a:srgbClr>
                </a:solidFill>
              </a:rPr>
              <a:t>  </a:t>
            </a:r>
            <a:r>
              <a:rPr lang="en-US" sz="1200" b="1" kern="0" dirty="0">
                <a:solidFill>
                  <a:srgbClr val="444D26">
                    <a:lumMod val="50000"/>
                  </a:srgbClr>
                </a:solidFill>
              </a:rPr>
              <a:t>R506</a:t>
            </a:r>
            <a:endParaRPr lang="th-TH" sz="1200" b="1" kern="0" dirty="0">
              <a:solidFill>
                <a:srgbClr val="444D26">
                  <a:lumMod val="50000"/>
                </a:srgbClr>
              </a:solidFill>
            </a:endParaRPr>
          </a:p>
        </p:txBody>
      </p:sp>
      <p:pic>
        <p:nvPicPr>
          <p:cNvPr id="12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2938751" y="627534"/>
            <a:ext cx="515645" cy="402140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5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1115616" y="3784006"/>
            <a:ext cx="648072" cy="402140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6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8101852" y="893344"/>
            <a:ext cx="515645" cy="402140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7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375656" y="4450313"/>
            <a:ext cx="648072" cy="402140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8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179512" y="354455"/>
            <a:ext cx="648072" cy="402140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graphicFrame>
        <p:nvGraphicFramePr>
          <p:cNvPr id="19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1974204"/>
              </p:ext>
            </p:extLst>
          </p:nvPr>
        </p:nvGraphicFramePr>
        <p:xfrm>
          <a:off x="3275856" y="1094413"/>
          <a:ext cx="5868144" cy="3355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7941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loud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5486"/>
            <a:ext cx="3888432" cy="976860"/>
          </a:xfrm>
          <a:prstGeom prst="rect">
            <a:avLst/>
          </a:prstGeom>
        </p:spPr>
      </p:pic>
      <p:pic>
        <p:nvPicPr>
          <p:cNvPr id="11" name="Picture 7" descr="clou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188" y="1529434"/>
            <a:ext cx="6781800" cy="1915231"/>
          </a:xfrm>
          <a:prstGeom prst="rect">
            <a:avLst/>
          </a:prstGeom>
        </p:spPr>
      </p:pic>
      <p:sp>
        <p:nvSpPr>
          <p:cNvPr id="16" name="กล่องข้อความ 17">
            <a:extLst>
              <a:ext uri="{FF2B5EF4-FFF2-40B4-BE49-F238E27FC236}">
                <a16:creationId xmlns="" xmlns:a16="http://schemas.microsoft.com/office/drawing/2014/main" id="{5A72FE7B-22F2-42C1-8BCF-CD6AC6AACD2F}"/>
              </a:ext>
            </a:extLst>
          </p:cNvPr>
          <p:cNvSpPr txBox="1"/>
          <p:nvPr/>
        </p:nvSpPr>
        <p:spPr>
          <a:xfrm>
            <a:off x="3023758" y="1719704"/>
            <a:ext cx="3029353" cy="7502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 defTabSz="913865"/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ตำบลสีแดง          </a:t>
            </a:r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 </a:t>
            </a: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ตำบล</a:t>
            </a:r>
          </a:p>
          <a:p>
            <a:pPr algn="ctr" defTabSz="913865"/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ตำบลสีเหลือง         </a:t>
            </a:r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ตำบล</a:t>
            </a:r>
          </a:p>
          <a:p>
            <a:pPr algn="ctr" defTabSz="913865"/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ตำบลสีเขียว         </a:t>
            </a:r>
            <a:r>
              <a:rPr lang="th-TH" sz="14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29 </a:t>
            </a:r>
            <a:r>
              <a:rPr lang="th-TH" sz="1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ตำบล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34797" y="91945"/>
            <a:ext cx="3264579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th-TH" sz="2000" b="1" dirty="0">
                <a:solidFill>
                  <a:prstClr val="black"/>
                </a:solidFill>
              </a:rPr>
              <a:t>วาระที่ </a:t>
            </a:r>
            <a:r>
              <a:rPr lang="th-TH" sz="2000" b="1" dirty="0" smtClean="0">
                <a:solidFill>
                  <a:prstClr val="black"/>
                </a:solidFill>
              </a:rPr>
              <a:t>3 </a:t>
            </a:r>
            <a:r>
              <a:rPr lang="th-TH" sz="2000" b="1" dirty="0">
                <a:solidFill>
                  <a:prstClr val="black"/>
                </a:solidFill>
              </a:rPr>
              <a:t>สถานการณ์โรคไข้เลือดออก</a:t>
            </a:r>
          </a:p>
        </p:txBody>
      </p:sp>
      <p:graphicFrame>
        <p:nvGraphicFramePr>
          <p:cNvPr id="20" name="ตาราง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111281"/>
              </p:ext>
            </p:extLst>
          </p:nvPr>
        </p:nvGraphicFramePr>
        <p:xfrm>
          <a:off x="6302207" y="602861"/>
          <a:ext cx="2603878" cy="1639081"/>
        </p:xfrm>
        <a:graphic>
          <a:graphicData uri="http://schemas.openxmlformats.org/drawingml/2006/table">
            <a:tbl>
              <a:tblPr/>
              <a:tblGrid>
                <a:gridCol w="585989"/>
                <a:gridCol w="909128"/>
                <a:gridCol w="1108761"/>
              </a:tblGrid>
              <a:tr h="270929">
                <a:tc>
                  <a:txBody>
                    <a:bodyPr/>
                    <a:lstStyle/>
                    <a:p>
                      <a:pPr algn="l" fontAlgn="b"/>
                      <a:endParaRPr lang="th-TH" sz="1100" b="0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อำเภอ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ตำบล</a:t>
                      </a:r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60040">
                <a:tc rowSpan="3"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พื้นที่สีแดง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335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ท่าเรือ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33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ศาลาลอย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3351"/>
                    </a:solidFill>
                  </a:tcPr>
                </a:tc>
              </a:tr>
              <a:tr h="288032">
                <a:tc vMerge="1">
                  <a:txBody>
                    <a:bodyPr/>
                    <a:lstStyle/>
                    <a:p>
                      <a:pPr algn="ctr" fontAlgn="b"/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335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33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ท่าเจ้าสนุก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3351"/>
                    </a:solidFill>
                  </a:tcPr>
                </a:tc>
              </a:tr>
              <a:tr h="288032">
                <a:tc vMerge="1">
                  <a:txBody>
                    <a:bodyPr/>
                    <a:lstStyle/>
                    <a:p>
                      <a:pPr algn="ctr" fontAlgn="b"/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33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บางปะหัน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33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หันสัง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3351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พื้นที่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</a:rPr>
                        <a:t>สีเหลือง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TH SarabunPSK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ท่าเรือ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หนองขนาก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pSp>
        <p:nvGrpSpPr>
          <p:cNvPr id="22" name="กลุ่ม 21"/>
          <p:cNvGrpSpPr/>
          <p:nvPr/>
        </p:nvGrpSpPr>
        <p:grpSpPr>
          <a:xfrm>
            <a:off x="3023757" y="719852"/>
            <a:ext cx="3029353" cy="912683"/>
            <a:chOff x="405312" y="276753"/>
            <a:chExt cx="8136904" cy="1216912"/>
          </a:xfrm>
        </p:grpSpPr>
        <p:grpSp>
          <p:nvGrpSpPr>
            <p:cNvPr id="23" name="กลุ่ม 22"/>
            <p:cNvGrpSpPr/>
            <p:nvPr/>
          </p:nvGrpSpPr>
          <p:grpSpPr>
            <a:xfrm>
              <a:off x="405312" y="276753"/>
              <a:ext cx="8136904" cy="1216912"/>
              <a:chOff x="467544" y="237773"/>
              <a:chExt cx="8136904" cy="1216912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467544" y="237773"/>
                <a:ext cx="8136904" cy="1216912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lIns="80897" tIns="40448" rIns="80897" bIns="40448" rtlCol="0">
                <a:spAutoFit/>
              </a:bodyPr>
              <a:lstStyle/>
              <a:p>
                <a:pPr algn="ctr" defTabSz="913865">
                  <a:defRPr/>
                </a:pPr>
                <a:r>
                  <a:rPr lang="th-TH" sz="1000" b="1" kern="0" dirty="0">
                    <a:solidFill>
                      <a:sysClr val="windowText" lastClr="000000"/>
                    </a:solidFill>
                    <a:latin typeface="TH SarabunPSK" pitchFamily="34" charset="-34"/>
                    <a:cs typeface="TH SarabunPSK" pitchFamily="34" charset="-34"/>
                  </a:rPr>
                  <a:t>ตำบลพื้นที่ระบาดและพื้นที่เสี่ยง</a:t>
                </a:r>
                <a:r>
                  <a:rPr lang="en-US" sz="1000" b="1" kern="0" dirty="0">
                    <a:solidFill>
                      <a:sysClr val="windowText" lastClr="0000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1000" b="1" kern="0" dirty="0">
                    <a:solidFill>
                      <a:sysClr val="windowText" lastClr="000000"/>
                    </a:solidFill>
                    <a:latin typeface="TH SarabunPSK" pitchFamily="34" charset="-34"/>
                    <a:cs typeface="TH SarabunPSK" pitchFamily="34" charset="-34"/>
                  </a:rPr>
                  <a:t>เปรียบเทียบ</a:t>
                </a:r>
                <a:r>
                  <a:rPr lang="en-US" sz="1000" b="1" kern="0" dirty="0">
                    <a:solidFill>
                      <a:sysClr val="windowText" lastClr="0000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1000" b="1" kern="0" dirty="0">
                    <a:solidFill>
                      <a:sysClr val="windowText" lastClr="000000"/>
                    </a:solidFill>
                    <a:latin typeface="TH SarabunPSK" pitchFamily="34" charset="-34"/>
                    <a:cs typeface="TH SarabunPSK" pitchFamily="34" charset="-34"/>
                  </a:rPr>
                  <a:t>สัปดาห์ที่  </a:t>
                </a:r>
                <a:r>
                  <a:rPr lang="th-TH" sz="1000" b="1" kern="0" dirty="0" smtClean="0">
                    <a:solidFill>
                      <a:sysClr val="windowText" lastClr="000000"/>
                    </a:solidFill>
                    <a:latin typeface="TH SarabunPSK" pitchFamily="34" charset="-34"/>
                    <a:cs typeface="TH SarabunPSK" pitchFamily="34" charset="-34"/>
                  </a:rPr>
                  <a:t>25-28</a:t>
                </a:r>
                <a:endParaRPr lang="th-TH" sz="1000" b="1" kern="0" dirty="0">
                  <a:solidFill>
                    <a:sysClr val="windowText" lastClr="0000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ctr" defTabSz="913865">
                  <a:defRPr/>
                </a:pPr>
                <a:r>
                  <a:rPr lang="th-TH" sz="1000" b="1" kern="0" dirty="0">
                    <a:solidFill>
                      <a:sysClr val="windowText" lastClr="000000"/>
                    </a:solidFill>
                    <a:latin typeface="TH SarabunPSK" pitchFamily="34" charset="-34"/>
                    <a:cs typeface="TH SarabunPSK" pitchFamily="34" charset="-34"/>
                  </a:rPr>
                  <a:t>วันที่ </a:t>
                </a:r>
                <a:r>
                  <a:rPr lang="th-TH" sz="1000" b="1" kern="0" dirty="0" smtClean="0">
                    <a:solidFill>
                      <a:sysClr val="windowText" lastClr="000000"/>
                    </a:solidFill>
                    <a:latin typeface="TH SarabunPSK" pitchFamily="34" charset="-34"/>
                    <a:cs typeface="TH SarabunPSK" pitchFamily="34" charset="-34"/>
                  </a:rPr>
                  <a:t>23 มิ.ย. </a:t>
                </a:r>
                <a:r>
                  <a:rPr lang="th-TH" sz="1000" b="1" kern="0" dirty="0">
                    <a:solidFill>
                      <a:sysClr val="windowText" lastClr="000000"/>
                    </a:solidFill>
                    <a:latin typeface="TH SarabunPSK" pitchFamily="34" charset="-34"/>
                    <a:cs typeface="TH SarabunPSK" pitchFamily="34" charset="-34"/>
                  </a:rPr>
                  <a:t>2562 – </a:t>
                </a:r>
                <a:r>
                  <a:rPr lang="th-TH" sz="1000" b="1" kern="0" dirty="0" smtClean="0">
                    <a:solidFill>
                      <a:sysClr val="windowText" lastClr="000000"/>
                    </a:solidFill>
                    <a:latin typeface="TH SarabunPSK" pitchFamily="34" charset="-34"/>
                    <a:cs typeface="TH SarabunPSK" pitchFamily="34" charset="-34"/>
                  </a:rPr>
                  <a:t>20 </a:t>
                </a:r>
                <a:r>
                  <a:rPr lang="th-TH" sz="1000" b="1" kern="0" dirty="0" err="1" smtClean="0">
                    <a:solidFill>
                      <a:sysClr val="windowText" lastClr="000000"/>
                    </a:solidFill>
                    <a:latin typeface="TH SarabunPSK" pitchFamily="34" charset="-34"/>
                    <a:cs typeface="TH SarabunPSK" pitchFamily="34" charset="-34"/>
                  </a:rPr>
                  <a:t>ก.ค</a:t>
                </a:r>
                <a:r>
                  <a:rPr lang="th-TH" sz="1000" b="1" kern="0" dirty="0" smtClean="0">
                    <a:solidFill>
                      <a:sysClr val="windowText" lastClr="0000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1000" b="1" kern="0" dirty="0">
                    <a:solidFill>
                      <a:sysClr val="windowText" lastClr="000000"/>
                    </a:solidFill>
                    <a:latin typeface="TH SarabunPSK" pitchFamily="34" charset="-34"/>
                    <a:cs typeface="TH SarabunPSK" pitchFamily="34" charset="-34"/>
                  </a:rPr>
                  <a:t>2562</a:t>
                </a:r>
              </a:p>
              <a:p>
                <a:pPr algn="ctr" defTabSz="913865">
                  <a:defRPr/>
                </a:pPr>
                <a:endParaRPr lang="th-TH" sz="1100" b="1" kern="0" dirty="0">
                  <a:solidFill>
                    <a:sysClr val="windowText" lastClr="0000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ctr" defTabSz="913865">
                  <a:defRPr/>
                </a:pPr>
                <a:endParaRPr lang="th-TH" sz="1000" b="1" kern="0" dirty="0">
                  <a:solidFill>
                    <a:sysClr val="windowText" lastClr="0000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ctr" defTabSz="913865">
                  <a:defRPr/>
                </a:pPr>
                <a:endParaRPr lang="th-TH" sz="600" b="1" kern="0" dirty="0">
                  <a:solidFill>
                    <a:sysClr val="windowText" lastClr="0000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ctr" defTabSz="913865">
                  <a:defRPr/>
                </a:pPr>
                <a:endParaRPr lang="th-TH" sz="700" b="1" kern="0" dirty="0">
                  <a:solidFill>
                    <a:sysClr val="windowText" lastClr="0000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27" name="สี่เหลี่ยมผืนผ้า 26"/>
              <p:cNvSpPr/>
              <p:nvPr/>
            </p:nvSpPr>
            <p:spPr>
              <a:xfrm>
                <a:off x="884720" y="830866"/>
                <a:ext cx="216024" cy="28803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865"/>
                <a:endParaRPr lang="th-TH" sz="1100">
                  <a:solidFill>
                    <a:srgbClr val="FF0000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117738" y="786842"/>
                <a:ext cx="1452745" cy="4514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3865"/>
                <a:r>
                  <a:rPr lang="th-TH" sz="500" b="1" dirty="0">
                    <a:solidFill>
                      <a:prstClr val="black"/>
                    </a:solidFill>
                  </a:rPr>
                  <a:t>ตำบลที่มีผู้ป่วยมากกว่า</a:t>
                </a:r>
                <a:r>
                  <a:rPr lang="th-TH" sz="600" b="1" dirty="0">
                    <a:solidFill>
                      <a:prstClr val="black"/>
                    </a:solidFill>
                  </a:rPr>
                  <a:t>หรือ</a:t>
                </a:r>
                <a:r>
                  <a:rPr lang="th-TH" sz="500" b="1" dirty="0">
                    <a:solidFill>
                      <a:prstClr val="black"/>
                    </a:solidFill>
                  </a:rPr>
                  <a:t>เท่ากับ 3 สัปดาห์</a:t>
                </a:r>
              </a:p>
            </p:txBody>
          </p:sp>
          <p:sp>
            <p:nvSpPr>
              <p:cNvPr id="29" name="สี่เหลี่ยมผืนผ้า 28"/>
              <p:cNvSpPr/>
              <p:nvPr/>
            </p:nvSpPr>
            <p:spPr>
              <a:xfrm>
                <a:off x="2581364" y="838470"/>
                <a:ext cx="216024" cy="28803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865"/>
                <a:endParaRPr lang="th-TH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815445" y="786839"/>
                <a:ext cx="1484749" cy="328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3865"/>
                <a:r>
                  <a:rPr lang="th-TH" sz="500" b="1" dirty="0">
                    <a:solidFill>
                      <a:prstClr val="black"/>
                    </a:solidFill>
                  </a:rPr>
                  <a:t>ตำบลที่มีผู้ป่วยเท่ากับ 2 สัปดาห์</a:t>
                </a:r>
              </a:p>
            </p:txBody>
          </p:sp>
          <p:sp>
            <p:nvSpPr>
              <p:cNvPr id="31" name="สี่เหลี่ยมผืนผ้า 30"/>
              <p:cNvSpPr/>
              <p:nvPr/>
            </p:nvSpPr>
            <p:spPr>
              <a:xfrm>
                <a:off x="6266064" y="829748"/>
                <a:ext cx="195613" cy="27208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865"/>
                <a:endParaRPr lang="th-TH" sz="110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443136" y="856964"/>
                <a:ext cx="1629700" cy="225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3865"/>
                <a:r>
                  <a:rPr lang="th-TH" sz="500" b="1" dirty="0">
                    <a:solidFill>
                      <a:prstClr val="black"/>
                    </a:solidFill>
                    <a:cs typeface="AngsanaUPC" pitchFamily="18" charset="-34"/>
                  </a:rPr>
                  <a:t>ตำบล</a:t>
                </a:r>
                <a:r>
                  <a:rPr lang="th-TH" sz="500" b="1" dirty="0">
                    <a:solidFill>
                      <a:prstClr val="black"/>
                    </a:solidFill>
                  </a:rPr>
                  <a:t>ที่ไม่มีผู้ป่วย</a:t>
                </a:r>
              </a:p>
            </p:txBody>
          </p:sp>
        </p:grpSp>
        <p:sp>
          <p:nvSpPr>
            <p:cNvPr id="24" name="สี่เหลี่ยมผืนผ้า 23"/>
            <p:cNvSpPr/>
            <p:nvPr/>
          </p:nvSpPr>
          <p:spPr>
            <a:xfrm>
              <a:off x="4267582" y="868728"/>
              <a:ext cx="216024" cy="305476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865"/>
              <a:endParaRPr lang="th-TH" sz="1100">
                <a:solidFill>
                  <a:prstClr val="white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550733" y="834720"/>
              <a:ext cx="1368151" cy="328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3865"/>
              <a:r>
                <a:rPr lang="th-TH" sz="500" b="1" dirty="0">
                  <a:solidFill>
                    <a:prstClr val="black"/>
                  </a:solidFill>
                </a:rPr>
                <a:t>ตำบลที่มีผู้ป่วยเท่ากับ 1 สัปดาห์</a:t>
              </a:r>
            </a:p>
          </p:txBody>
        </p:sp>
      </p:grpSp>
      <p:pic>
        <p:nvPicPr>
          <p:cNvPr id="37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300193" y="164306"/>
            <a:ext cx="593975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44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8244409" y="3444664"/>
            <a:ext cx="515645" cy="402140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6" name="Picture 5" descr="building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4468" y="4659982"/>
            <a:ext cx="2016224" cy="433920"/>
          </a:xfrm>
          <a:prstGeom prst="rect">
            <a:avLst/>
          </a:prstGeom>
        </p:spPr>
      </p:pic>
      <p:pic>
        <p:nvPicPr>
          <p:cNvPr id="43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3074571" y="4675873"/>
            <a:ext cx="515645" cy="402140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40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5706" y="4155927"/>
            <a:ext cx="515645" cy="402140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graphicFrame>
        <p:nvGraphicFramePr>
          <p:cNvPr id="33" name="แผนภูมิ 32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F702692E-6B3F-4778-A96C-D85AA72376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8837537"/>
              </p:ext>
            </p:extLst>
          </p:nvPr>
        </p:nvGraphicFramePr>
        <p:xfrm>
          <a:off x="101415" y="2566028"/>
          <a:ext cx="8931342" cy="2545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" name="รูปภาพ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93" y="47893"/>
            <a:ext cx="2471125" cy="2365003"/>
          </a:xfrm>
          <a:prstGeom prst="rect">
            <a:avLst/>
          </a:prstGeom>
        </p:spPr>
      </p:pic>
      <p:pic>
        <p:nvPicPr>
          <p:cNvPr id="34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-16556" y="1230395"/>
            <a:ext cx="515645" cy="402140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36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2360745" y="-36764"/>
            <a:ext cx="515645" cy="402140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05076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loud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5486"/>
            <a:ext cx="3888432" cy="976860"/>
          </a:xfrm>
          <a:prstGeom prst="rect">
            <a:avLst/>
          </a:prstGeom>
        </p:spPr>
      </p:pic>
      <p:pic>
        <p:nvPicPr>
          <p:cNvPr id="11" name="Picture 7" descr="clou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548" y="2184277"/>
            <a:ext cx="6781800" cy="1915231"/>
          </a:xfrm>
          <a:prstGeom prst="rect">
            <a:avLst/>
          </a:prstGeom>
        </p:spPr>
      </p:pic>
      <p:pic>
        <p:nvPicPr>
          <p:cNvPr id="6" name="Picture 5" descr="building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3484" y="4156863"/>
            <a:ext cx="2792646" cy="865032"/>
          </a:xfrm>
          <a:prstGeom prst="rect">
            <a:avLst/>
          </a:prstGeom>
        </p:spPr>
      </p:pic>
      <p:pic>
        <p:nvPicPr>
          <p:cNvPr id="10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83569" y="44967"/>
            <a:ext cx="593975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2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11561" y="3867894"/>
            <a:ext cx="593975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3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867301" y="276581"/>
            <a:ext cx="593975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4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795293" y="4099509"/>
            <a:ext cx="593975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5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7897417" y="1388442"/>
            <a:ext cx="1152128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04064"/>
              </p:ext>
            </p:extLst>
          </p:nvPr>
        </p:nvGraphicFramePr>
        <p:xfrm>
          <a:off x="908548" y="218915"/>
          <a:ext cx="6349860" cy="4779255"/>
        </p:xfrm>
        <a:graphic>
          <a:graphicData uri="http://schemas.openxmlformats.org/drawingml/2006/table">
            <a:tbl>
              <a:tblPr/>
              <a:tblGrid>
                <a:gridCol w="616713"/>
                <a:gridCol w="616713"/>
                <a:gridCol w="616713"/>
                <a:gridCol w="616713"/>
                <a:gridCol w="616713"/>
                <a:gridCol w="616713"/>
                <a:gridCol w="616713"/>
                <a:gridCol w="616713"/>
                <a:gridCol w="616713"/>
                <a:gridCol w="799443"/>
              </a:tblGrid>
              <a:tr h="180020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อำเภอ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ตำบล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หมู่ที่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0-24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25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26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27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25-28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ผลรวมทั้งหมด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71019">
                <a:tc rowSpan="23">
                  <a:txBody>
                    <a:bodyPr/>
                    <a:lstStyle/>
                    <a:p>
                      <a:pPr algn="ctr" fontAlgn="ctr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ท่าเรือ</a:t>
                      </a:r>
                    </a:p>
                  </a:txBody>
                  <a:tcPr marL="7071" marR="7071" marT="7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ท่าเจ้าสนุก</a:t>
                      </a:r>
                    </a:p>
                  </a:txBody>
                  <a:tcPr marL="7071" marR="7071" marT="70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01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0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101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02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0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101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03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0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101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04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0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101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06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4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3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7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002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08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0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101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ท่าเรือ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99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11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101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ท่าหลวง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0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101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บ้าน</a:t>
                      </a:r>
                      <a:r>
                        <a:rPr lang="th-TH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ร่อม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7071" marR="7071" marT="7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01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3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4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101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03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0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101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04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0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101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05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0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101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ปากท่า</a:t>
                      </a:r>
                    </a:p>
                  </a:txBody>
                  <a:tcPr marL="7071" marR="7071" marT="707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02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0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101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08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0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002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วังแดง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02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3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0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3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101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ศาลาลอย</a:t>
                      </a:r>
                    </a:p>
                  </a:txBody>
                  <a:tcPr marL="7071" marR="7071" marT="70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01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101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03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0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101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04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0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101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05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3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4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101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07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0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002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15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0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101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หนองขนาก</a:t>
                      </a:r>
                    </a:p>
                  </a:txBody>
                  <a:tcPr marL="7071" marR="7071" marT="70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04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0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0020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12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0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4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1019"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ท่าเรือ ผลรวม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37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0" i="0" u="none" strike="noStrike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18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ahoma"/>
                        </a:rPr>
                        <a:t>55</a:t>
                      </a:r>
                    </a:p>
                  </a:txBody>
                  <a:tcPr marL="7071" marR="7071" marT="707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723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loud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5486"/>
            <a:ext cx="3888432" cy="976860"/>
          </a:xfrm>
          <a:prstGeom prst="rect">
            <a:avLst/>
          </a:prstGeom>
        </p:spPr>
      </p:pic>
      <p:pic>
        <p:nvPicPr>
          <p:cNvPr id="6" name="Picture 5" descr="building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484" y="4156863"/>
            <a:ext cx="2792646" cy="865032"/>
          </a:xfrm>
          <a:prstGeom prst="rect">
            <a:avLst/>
          </a:prstGeom>
        </p:spPr>
      </p:pic>
      <p:pic>
        <p:nvPicPr>
          <p:cNvPr id="10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83569" y="44967"/>
            <a:ext cx="593975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2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11561" y="3867894"/>
            <a:ext cx="593975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3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867301" y="276581"/>
            <a:ext cx="593975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4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795293" y="4099509"/>
            <a:ext cx="593975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5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7897417" y="1388442"/>
            <a:ext cx="1152128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sp>
        <p:nvSpPr>
          <p:cNvPr id="17" name="TextBox 16"/>
          <p:cNvSpPr txBox="1"/>
          <p:nvPr/>
        </p:nvSpPr>
        <p:spPr>
          <a:xfrm>
            <a:off x="611561" y="83752"/>
            <a:ext cx="8141711" cy="830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th-TH" sz="2000" b="1" dirty="0">
                <a:solidFill>
                  <a:prstClr val="black"/>
                </a:solidFill>
              </a:rPr>
              <a:t>วาระที่ </a:t>
            </a:r>
            <a:r>
              <a:rPr lang="th-TH" sz="2000" b="1" dirty="0" smtClean="0">
                <a:solidFill>
                  <a:prstClr val="black"/>
                </a:solidFill>
              </a:rPr>
              <a:t>3 </a:t>
            </a:r>
            <a:r>
              <a:rPr lang="th-TH" sz="2000" b="1" dirty="0">
                <a:solidFill>
                  <a:prstClr val="black"/>
                </a:solidFill>
              </a:rPr>
              <a:t>สถานการณ์โรค</a:t>
            </a:r>
            <a:r>
              <a:rPr lang="th-TH" sz="2000" b="1" dirty="0" smtClean="0">
                <a:solidFill>
                  <a:prstClr val="black"/>
                </a:solidFill>
              </a:rPr>
              <a:t>ไข้เลือดออก</a:t>
            </a:r>
          </a:p>
          <a:p>
            <a:pPr algn="ctr"/>
            <a:r>
              <a:rPr lang="th-TH" sz="1400" b="1" dirty="0" smtClean="0">
                <a:solidFill>
                  <a:prstClr val="black"/>
                </a:solidFill>
              </a:rPr>
              <a:t>-จำนวน</a:t>
            </a:r>
            <a:r>
              <a:rPr lang="th-TH" sz="1400" b="1" dirty="0">
                <a:solidFill>
                  <a:prstClr val="black"/>
                </a:solidFill>
              </a:rPr>
              <a:t>ผู้ป่วยด้วยโรค  ไข้เลือดออกรวม(26,27,66)  จำแนกรายเดือน   จ.พระนครศรีอยุธยา</a:t>
            </a:r>
          </a:p>
          <a:p>
            <a:pPr algn="ctr"/>
            <a:r>
              <a:rPr lang="th-TH" sz="1400" b="1" dirty="0">
                <a:solidFill>
                  <a:prstClr val="black"/>
                </a:solidFill>
              </a:rPr>
              <a:t>   ระหว่างวันที่    01/01/2562  ถึงวันที่     </a:t>
            </a:r>
            <a:r>
              <a:rPr lang="th-TH" sz="1400" b="1" dirty="0" smtClean="0">
                <a:solidFill>
                  <a:prstClr val="black"/>
                </a:solidFill>
              </a:rPr>
              <a:t>24/07/2562</a:t>
            </a:r>
            <a:endParaRPr lang="th-TH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443880"/>
              </p:ext>
            </p:extLst>
          </p:nvPr>
        </p:nvGraphicFramePr>
        <p:xfrm>
          <a:off x="601330" y="987574"/>
          <a:ext cx="8195211" cy="34639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1195"/>
                <a:gridCol w="443376"/>
                <a:gridCol w="443376"/>
                <a:gridCol w="443376"/>
                <a:gridCol w="443376"/>
                <a:gridCol w="443376"/>
                <a:gridCol w="443376"/>
                <a:gridCol w="443376"/>
                <a:gridCol w="443376"/>
                <a:gridCol w="443376"/>
                <a:gridCol w="443376"/>
                <a:gridCol w="443376"/>
                <a:gridCol w="443376"/>
                <a:gridCol w="443376"/>
                <a:gridCol w="443376"/>
                <a:gridCol w="443376"/>
                <a:gridCol w="443376"/>
              </a:tblGrid>
              <a:tr h="20983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 dirty="0">
                          <a:effectLst/>
                        </a:rPr>
                        <a:t>พื้นที่/เดือน</a:t>
                      </a:r>
                      <a:endParaRPr lang="th-TH" sz="1100" b="1" i="0" u="none" strike="noStrike" dirty="0">
                        <a:solidFill>
                          <a:srgbClr val="120000"/>
                        </a:solidFill>
                        <a:effectLst/>
                        <a:latin typeface="AngsanaUPC"/>
                      </a:endParaRPr>
                    </a:p>
                  </a:txBody>
                  <a:tcPr marL="8743" marR="8743" marT="87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</a:rPr>
                        <a:t>ม.ค.</a:t>
                      </a:r>
                      <a:endParaRPr lang="th-TH" sz="1100" b="1" i="0" u="none" strike="noStrike">
                        <a:solidFill>
                          <a:srgbClr val="120000"/>
                        </a:solidFill>
                        <a:effectLst/>
                        <a:latin typeface="AngsanaUPC"/>
                      </a:endParaRPr>
                    </a:p>
                  </a:txBody>
                  <a:tcPr marL="8743" marR="8743" marT="87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</a:rPr>
                        <a:t>ก.พ.</a:t>
                      </a:r>
                      <a:endParaRPr lang="th-TH" sz="1100" b="1" i="0" u="none" strike="noStrike">
                        <a:solidFill>
                          <a:srgbClr val="120000"/>
                        </a:solidFill>
                        <a:effectLst/>
                        <a:latin typeface="AngsanaUPC"/>
                      </a:endParaRPr>
                    </a:p>
                  </a:txBody>
                  <a:tcPr marL="8743" marR="8743" marT="87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</a:rPr>
                        <a:t>มี.ค.</a:t>
                      </a:r>
                      <a:endParaRPr lang="th-TH" sz="1100" b="1" i="0" u="none" strike="noStrike">
                        <a:solidFill>
                          <a:srgbClr val="120000"/>
                        </a:solidFill>
                        <a:effectLst/>
                        <a:latin typeface="AngsanaUPC"/>
                      </a:endParaRPr>
                    </a:p>
                  </a:txBody>
                  <a:tcPr marL="8743" marR="8743" marT="87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</a:rPr>
                        <a:t>เม.ย.</a:t>
                      </a:r>
                      <a:endParaRPr lang="th-TH" sz="1100" b="1" i="0" u="none" strike="noStrike">
                        <a:solidFill>
                          <a:srgbClr val="120000"/>
                        </a:solidFill>
                        <a:effectLst/>
                        <a:latin typeface="AngsanaUPC"/>
                      </a:endParaRPr>
                    </a:p>
                  </a:txBody>
                  <a:tcPr marL="8743" marR="8743" marT="87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</a:rPr>
                        <a:t>พ.ค.</a:t>
                      </a:r>
                      <a:endParaRPr lang="th-TH" sz="1100" b="1" i="0" u="none" strike="noStrike">
                        <a:solidFill>
                          <a:srgbClr val="120000"/>
                        </a:solidFill>
                        <a:effectLst/>
                        <a:latin typeface="AngsanaUPC"/>
                      </a:endParaRPr>
                    </a:p>
                  </a:txBody>
                  <a:tcPr marL="8743" marR="8743" marT="87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</a:rPr>
                        <a:t>มิ.ย.</a:t>
                      </a:r>
                      <a:endParaRPr lang="th-TH" sz="1100" b="1" i="0" u="none" strike="noStrike">
                        <a:solidFill>
                          <a:srgbClr val="120000"/>
                        </a:solidFill>
                        <a:effectLst/>
                        <a:latin typeface="AngsanaUPC"/>
                      </a:endParaRPr>
                    </a:p>
                  </a:txBody>
                  <a:tcPr marL="8743" marR="8743" marT="87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100" b="1" u="none" strike="noStrike" dirty="0">
                          <a:effectLst/>
                        </a:rPr>
                        <a:t>ก.ค.</a:t>
                      </a:r>
                      <a:endParaRPr lang="th-TH" sz="1100" b="1" i="0" u="none" strike="noStrike" dirty="0">
                        <a:solidFill>
                          <a:srgbClr val="120000"/>
                        </a:solidFill>
                        <a:effectLst/>
                        <a:latin typeface="AngsanaUPC"/>
                      </a:endParaRPr>
                    </a:p>
                  </a:txBody>
                  <a:tcPr marL="8743" marR="8743" marT="87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</a:rPr>
                        <a:t>รวม</a:t>
                      </a:r>
                      <a:endParaRPr lang="th-TH" sz="110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20983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 dirty="0">
                          <a:effectLst/>
                        </a:rPr>
                        <a:t>ป่วย</a:t>
                      </a:r>
                      <a:endParaRPr lang="th-TH" sz="1100" b="1" i="0" u="none" strike="noStrike" dirty="0">
                        <a:solidFill>
                          <a:srgbClr val="120000"/>
                        </a:solidFill>
                        <a:effectLst/>
                        <a:latin typeface="AngsanaUPC"/>
                      </a:endParaRPr>
                    </a:p>
                  </a:txBody>
                  <a:tcPr marL="8743" marR="8743" marT="87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 dirty="0">
                          <a:effectLst/>
                        </a:rPr>
                        <a:t>ตาย</a:t>
                      </a:r>
                      <a:endParaRPr lang="th-TH" sz="1100" b="1" i="0" u="none" strike="noStrike" dirty="0">
                        <a:solidFill>
                          <a:srgbClr val="120000"/>
                        </a:solidFill>
                        <a:effectLst/>
                        <a:latin typeface="AngsanaUPC"/>
                      </a:endParaRPr>
                    </a:p>
                  </a:txBody>
                  <a:tcPr marL="8743" marR="8743" marT="87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 dirty="0">
                          <a:effectLst/>
                        </a:rPr>
                        <a:t>ป่วย</a:t>
                      </a:r>
                      <a:endParaRPr lang="th-TH" sz="1100" b="1" i="0" u="none" strike="noStrike" dirty="0">
                        <a:solidFill>
                          <a:srgbClr val="120000"/>
                        </a:solidFill>
                        <a:effectLst/>
                        <a:latin typeface="AngsanaUPC"/>
                      </a:endParaRPr>
                    </a:p>
                  </a:txBody>
                  <a:tcPr marL="8743" marR="8743" marT="87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 dirty="0">
                          <a:effectLst/>
                        </a:rPr>
                        <a:t>ตาย</a:t>
                      </a:r>
                      <a:endParaRPr lang="th-TH" sz="1100" b="1" i="0" u="none" strike="noStrike" dirty="0">
                        <a:solidFill>
                          <a:srgbClr val="120000"/>
                        </a:solidFill>
                        <a:effectLst/>
                        <a:latin typeface="AngsanaUPC"/>
                      </a:endParaRPr>
                    </a:p>
                  </a:txBody>
                  <a:tcPr marL="8743" marR="8743" marT="87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 dirty="0">
                          <a:effectLst/>
                        </a:rPr>
                        <a:t>ป่วย</a:t>
                      </a:r>
                      <a:endParaRPr lang="th-TH" sz="1100" b="1" i="0" u="none" strike="noStrike" dirty="0">
                        <a:solidFill>
                          <a:srgbClr val="120000"/>
                        </a:solidFill>
                        <a:effectLst/>
                        <a:latin typeface="AngsanaUPC"/>
                      </a:endParaRPr>
                    </a:p>
                  </a:txBody>
                  <a:tcPr marL="8743" marR="8743" marT="87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 dirty="0">
                          <a:effectLst/>
                        </a:rPr>
                        <a:t>ตาย</a:t>
                      </a:r>
                      <a:endParaRPr lang="th-TH" sz="1100" b="1" i="0" u="none" strike="noStrike" dirty="0">
                        <a:solidFill>
                          <a:srgbClr val="120000"/>
                        </a:solidFill>
                        <a:effectLst/>
                        <a:latin typeface="AngsanaUPC"/>
                      </a:endParaRPr>
                    </a:p>
                  </a:txBody>
                  <a:tcPr marL="8743" marR="8743" marT="87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 dirty="0">
                          <a:effectLst/>
                        </a:rPr>
                        <a:t>ป่วย</a:t>
                      </a:r>
                      <a:endParaRPr lang="th-TH" sz="1100" b="1" i="0" u="none" strike="noStrike" dirty="0">
                        <a:solidFill>
                          <a:srgbClr val="120000"/>
                        </a:solidFill>
                        <a:effectLst/>
                        <a:latin typeface="AngsanaUPC"/>
                      </a:endParaRPr>
                    </a:p>
                  </a:txBody>
                  <a:tcPr marL="8743" marR="8743" marT="87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>
                          <a:effectLst/>
                        </a:rPr>
                        <a:t>ตาย</a:t>
                      </a:r>
                      <a:endParaRPr lang="th-TH" sz="1100" b="1" i="0" u="none" strike="noStrike">
                        <a:solidFill>
                          <a:srgbClr val="120000"/>
                        </a:solidFill>
                        <a:effectLst/>
                        <a:latin typeface="AngsanaUPC"/>
                      </a:endParaRPr>
                    </a:p>
                  </a:txBody>
                  <a:tcPr marL="8743" marR="8743" marT="87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 dirty="0">
                          <a:effectLst/>
                        </a:rPr>
                        <a:t>ป่วย</a:t>
                      </a:r>
                      <a:endParaRPr lang="th-TH" sz="1100" b="1" i="0" u="none" strike="noStrike" dirty="0">
                        <a:solidFill>
                          <a:srgbClr val="120000"/>
                        </a:solidFill>
                        <a:effectLst/>
                        <a:latin typeface="AngsanaUPC"/>
                      </a:endParaRPr>
                    </a:p>
                  </a:txBody>
                  <a:tcPr marL="8743" marR="8743" marT="87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 dirty="0">
                          <a:effectLst/>
                        </a:rPr>
                        <a:t>ตาย</a:t>
                      </a:r>
                      <a:endParaRPr lang="th-TH" sz="1100" b="1" i="0" u="none" strike="noStrike" dirty="0">
                        <a:solidFill>
                          <a:srgbClr val="120000"/>
                        </a:solidFill>
                        <a:effectLst/>
                        <a:latin typeface="AngsanaUPC"/>
                      </a:endParaRPr>
                    </a:p>
                  </a:txBody>
                  <a:tcPr marL="8743" marR="8743" marT="87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 dirty="0">
                          <a:effectLst/>
                        </a:rPr>
                        <a:t>ป่วย</a:t>
                      </a:r>
                      <a:endParaRPr lang="th-TH" sz="1100" b="1" i="0" u="none" strike="noStrike" dirty="0">
                        <a:solidFill>
                          <a:srgbClr val="120000"/>
                        </a:solidFill>
                        <a:effectLst/>
                        <a:latin typeface="AngsanaUPC"/>
                      </a:endParaRPr>
                    </a:p>
                  </a:txBody>
                  <a:tcPr marL="8743" marR="8743" marT="87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 dirty="0">
                          <a:effectLst/>
                        </a:rPr>
                        <a:t>ตาย</a:t>
                      </a:r>
                      <a:endParaRPr lang="th-TH" sz="1100" b="1" i="0" u="none" strike="noStrike" dirty="0">
                        <a:solidFill>
                          <a:srgbClr val="120000"/>
                        </a:solidFill>
                        <a:effectLst/>
                        <a:latin typeface="AngsanaUPC"/>
                      </a:endParaRPr>
                    </a:p>
                  </a:txBody>
                  <a:tcPr marL="8743" marR="8743" marT="87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u="none" strike="noStrike" dirty="0">
                          <a:effectLst/>
                        </a:rPr>
                        <a:t>ป่วย</a:t>
                      </a:r>
                      <a:endParaRPr lang="th-TH" sz="1100" b="1" i="0" u="none" strike="noStrike" dirty="0">
                        <a:solidFill>
                          <a:srgbClr val="120000"/>
                        </a:solidFill>
                        <a:effectLst/>
                        <a:latin typeface="AngsanaUPC"/>
                      </a:endParaRPr>
                    </a:p>
                  </a:txBody>
                  <a:tcPr marL="8743" marR="8743" marT="87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b="1" u="none" strike="noStrike" dirty="0">
                          <a:effectLst/>
                        </a:rPr>
                        <a:t>ตาย</a:t>
                      </a:r>
                      <a:endParaRPr lang="th-TH" sz="1100" b="1" i="0" u="none" strike="noStrike" dirty="0">
                        <a:solidFill>
                          <a:srgbClr val="120000"/>
                        </a:solidFill>
                        <a:effectLst/>
                        <a:latin typeface="AngsanaUPC"/>
                      </a:endParaRPr>
                    </a:p>
                  </a:txBody>
                  <a:tcPr marL="8743" marR="8743" marT="87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 dirty="0">
                          <a:effectLst/>
                        </a:rPr>
                        <a:t>ป่วย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AngsanaUPC"/>
                      </a:endParaRPr>
                    </a:p>
                  </a:txBody>
                  <a:tcPr marL="8743" marR="8743" marT="87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100" u="none" strike="noStrike" dirty="0">
                          <a:effectLst/>
                        </a:rPr>
                        <a:t>ตาย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AngsanaUPC"/>
                      </a:endParaRPr>
                    </a:p>
                  </a:txBody>
                  <a:tcPr marL="8743" marR="8743" marT="874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486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u="none" strike="noStrike" dirty="0">
                          <a:effectLst/>
                        </a:rPr>
                        <a:t>พระนครศรีอยุธยา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 dirty="0">
                          <a:effectLst/>
                        </a:rPr>
                        <a:t>37</a:t>
                      </a:r>
                      <a:endParaRPr lang="th-TH" sz="105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15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8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8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3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u="none" strike="noStrike" dirty="0">
                          <a:effectLst/>
                        </a:rPr>
                        <a:t>5</a:t>
                      </a:r>
                      <a:endParaRPr lang="th-TH" sz="105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u="none" strike="noStrike">
                          <a:effectLst/>
                        </a:rPr>
                        <a:t>0</a:t>
                      </a:r>
                      <a:endParaRPr lang="th-TH" sz="1050" b="1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76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486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u="none" strike="noStrike" dirty="0">
                          <a:effectLst/>
                        </a:rPr>
                        <a:t>ท่าเรือ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3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 dirty="0">
                          <a:effectLst/>
                        </a:rPr>
                        <a:t>0</a:t>
                      </a:r>
                      <a:endParaRPr lang="th-TH" sz="105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 dirty="0">
                          <a:effectLst/>
                        </a:rPr>
                        <a:t>4</a:t>
                      </a:r>
                      <a:endParaRPr lang="th-TH" sz="105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1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8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5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5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20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u="none" strike="noStrike" dirty="0">
                          <a:effectLst/>
                        </a:rPr>
                        <a:t>10</a:t>
                      </a:r>
                      <a:endParaRPr lang="th-TH" sz="105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u="none" strike="noStrike" dirty="0">
                          <a:effectLst/>
                        </a:rPr>
                        <a:t>0</a:t>
                      </a:r>
                      <a:endParaRPr lang="th-TH" sz="105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55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1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486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u="none" strike="noStrike" dirty="0">
                          <a:effectLst/>
                        </a:rPr>
                        <a:t>นครหลวง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2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 dirty="0">
                          <a:effectLst/>
                        </a:rPr>
                        <a:t>1</a:t>
                      </a:r>
                      <a:endParaRPr lang="th-TH" sz="105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3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1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2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1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u="none" strike="noStrike" dirty="0">
                          <a:effectLst/>
                        </a:rPr>
                        <a:t>2</a:t>
                      </a:r>
                      <a:endParaRPr lang="th-TH" sz="105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u="none" strike="noStrike" dirty="0">
                          <a:effectLst/>
                        </a:rPr>
                        <a:t>0</a:t>
                      </a:r>
                      <a:endParaRPr lang="th-TH" sz="105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12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486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u="none" strike="noStrike" dirty="0">
                          <a:effectLst/>
                        </a:rPr>
                        <a:t>บางไทร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4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 dirty="0">
                          <a:effectLst/>
                        </a:rPr>
                        <a:t>0</a:t>
                      </a:r>
                      <a:endParaRPr lang="th-TH" sz="105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1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3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1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u="none" strike="noStrike">
                          <a:effectLst/>
                        </a:rPr>
                        <a:t>2</a:t>
                      </a:r>
                      <a:endParaRPr lang="th-TH" sz="1050" b="1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u="none" strike="noStrike" dirty="0">
                          <a:effectLst/>
                        </a:rPr>
                        <a:t>0</a:t>
                      </a:r>
                      <a:endParaRPr lang="th-TH" sz="105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11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486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u="none" strike="noStrike" dirty="0">
                          <a:effectLst/>
                        </a:rPr>
                        <a:t>บางบาล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7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2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 dirty="0">
                          <a:effectLst/>
                        </a:rPr>
                        <a:t>0</a:t>
                      </a:r>
                      <a:endParaRPr lang="th-TH" sz="105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 dirty="0">
                          <a:effectLst/>
                        </a:rPr>
                        <a:t>1</a:t>
                      </a:r>
                      <a:endParaRPr lang="th-TH" sz="105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 dirty="0">
                          <a:effectLst/>
                        </a:rPr>
                        <a:t>0</a:t>
                      </a:r>
                      <a:endParaRPr lang="th-TH" sz="105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1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u="none" strike="noStrike" dirty="0">
                          <a:effectLst/>
                        </a:rPr>
                        <a:t>0</a:t>
                      </a:r>
                      <a:endParaRPr lang="th-TH" sz="105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u="none" strike="noStrike" dirty="0">
                          <a:effectLst/>
                        </a:rPr>
                        <a:t>0</a:t>
                      </a:r>
                      <a:endParaRPr lang="th-TH" sz="105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11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486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u="none" strike="noStrike" dirty="0">
                          <a:effectLst/>
                        </a:rPr>
                        <a:t>บางปะอิน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3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5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 dirty="0">
                          <a:effectLst/>
                        </a:rPr>
                        <a:t>2</a:t>
                      </a:r>
                      <a:endParaRPr lang="th-TH" sz="105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 dirty="0">
                          <a:effectLst/>
                        </a:rPr>
                        <a:t>0</a:t>
                      </a:r>
                      <a:endParaRPr lang="th-TH" sz="105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1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 dirty="0">
                          <a:effectLst/>
                        </a:rPr>
                        <a:t>0</a:t>
                      </a:r>
                      <a:endParaRPr lang="th-TH" sz="105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1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2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u="none" strike="noStrike">
                          <a:effectLst/>
                        </a:rPr>
                        <a:t>1</a:t>
                      </a:r>
                      <a:endParaRPr lang="th-TH" sz="1050" b="1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u="none" strike="noStrike" dirty="0">
                          <a:effectLst/>
                        </a:rPr>
                        <a:t>0</a:t>
                      </a:r>
                      <a:endParaRPr lang="th-TH" sz="105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15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486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u="none" strike="noStrike" dirty="0">
                          <a:effectLst/>
                        </a:rPr>
                        <a:t>บางปะหัน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1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7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4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 dirty="0">
                          <a:effectLst/>
                        </a:rPr>
                        <a:t>0</a:t>
                      </a:r>
                      <a:endParaRPr lang="th-TH" sz="105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4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2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1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u="none" strike="noStrike">
                          <a:effectLst/>
                        </a:rPr>
                        <a:t>6</a:t>
                      </a:r>
                      <a:endParaRPr lang="th-TH" sz="1050" b="1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u="none" strike="noStrike" dirty="0">
                          <a:effectLst/>
                        </a:rPr>
                        <a:t>0</a:t>
                      </a:r>
                      <a:endParaRPr lang="th-TH" sz="105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25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486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u="none" strike="noStrike" dirty="0">
                          <a:effectLst/>
                        </a:rPr>
                        <a:t>ผักไห่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7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10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17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 dirty="0">
                          <a:effectLst/>
                        </a:rPr>
                        <a:t>6</a:t>
                      </a:r>
                      <a:endParaRPr lang="th-TH" sz="105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2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5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u="none" strike="noStrike">
                          <a:effectLst/>
                        </a:rPr>
                        <a:t>1</a:t>
                      </a:r>
                      <a:endParaRPr lang="th-TH" sz="1050" b="1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u="none" strike="noStrike" dirty="0">
                          <a:effectLst/>
                        </a:rPr>
                        <a:t>0</a:t>
                      </a:r>
                      <a:endParaRPr lang="th-TH" sz="105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48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486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u="none" strike="noStrike" dirty="0">
                          <a:effectLst/>
                        </a:rPr>
                        <a:t>ภาชี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1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2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1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 dirty="0">
                          <a:effectLst/>
                        </a:rPr>
                        <a:t>0</a:t>
                      </a:r>
                      <a:endParaRPr lang="th-TH" sz="105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u="none" strike="noStrike" dirty="0">
                          <a:effectLst/>
                        </a:rPr>
                        <a:t>4</a:t>
                      </a:r>
                      <a:endParaRPr lang="th-TH" sz="105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u="none" strike="noStrike" dirty="0">
                          <a:effectLst/>
                        </a:rPr>
                        <a:t>0</a:t>
                      </a:r>
                      <a:endParaRPr lang="th-TH" sz="105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8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486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u="none" strike="noStrike" dirty="0">
                          <a:effectLst/>
                        </a:rPr>
                        <a:t>ลาดบัวหลวง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1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1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1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1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 dirty="0">
                          <a:effectLst/>
                        </a:rPr>
                        <a:t>0</a:t>
                      </a:r>
                      <a:endParaRPr lang="th-TH" sz="105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u="none" strike="noStrike">
                          <a:effectLst/>
                        </a:rPr>
                        <a:t>0</a:t>
                      </a:r>
                      <a:endParaRPr lang="th-TH" sz="1050" b="1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u="none" strike="noStrike" dirty="0">
                          <a:effectLst/>
                        </a:rPr>
                        <a:t>0</a:t>
                      </a:r>
                      <a:endParaRPr lang="th-TH" sz="105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3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1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486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u="none" strike="noStrike" dirty="0">
                          <a:effectLst/>
                        </a:rPr>
                        <a:t>วังน้อย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3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1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2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3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 dirty="0">
                          <a:effectLst/>
                        </a:rPr>
                        <a:t>0</a:t>
                      </a:r>
                      <a:endParaRPr lang="th-TH" sz="105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3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u="none" strike="noStrike" dirty="0">
                          <a:effectLst/>
                        </a:rPr>
                        <a:t>0</a:t>
                      </a:r>
                      <a:endParaRPr lang="th-TH" sz="105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u="none" strike="noStrike" dirty="0">
                          <a:effectLst/>
                        </a:rPr>
                        <a:t>0</a:t>
                      </a:r>
                      <a:endParaRPr lang="th-TH" sz="105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12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486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u="none" strike="noStrike" dirty="0">
                          <a:effectLst/>
                        </a:rPr>
                        <a:t>เสนา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6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5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7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4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2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 dirty="0">
                          <a:effectLst/>
                        </a:rPr>
                        <a:t>0</a:t>
                      </a:r>
                      <a:endParaRPr lang="th-TH" sz="105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2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u="none" strike="noStrike" dirty="0">
                          <a:effectLst/>
                        </a:rPr>
                        <a:t>1</a:t>
                      </a:r>
                      <a:endParaRPr lang="th-TH" sz="105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u="none" strike="noStrike" dirty="0">
                          <a:effectLst/>
                        </a:rPr>
                        <a:t>0</a:t>
                      </a:r>
                      <a:endParaRPr lang="th-TH" sz="105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27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486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u="none" strike="noStrike" dirty="0">
                          <a:effectLst/>
                        </a:rPr>
                        <a:t>บางซ้าย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2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1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 dirty="0">
                          <a:effectLst/>
                        </a:rPr>
                        <a:t>0</a:t>
                      </a:r>
                      <a:endParaRPr lang="th-TH" sz="105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 dirty="0">
                          <a:effectLst/>
                        </a:rPr>
                        <a:t>0</a:t>
                      </a:r>
                      <a:endParaRPr lang="th-TH" sz="105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u="none" strike="noStrike">
                          <a:effectLst/>
                        </a:rPr>
                        <a:t>0</a:t>
                      </a:r>
                      <a:endParaRPr lang="th-TH" sz="1050" b="1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u="none" strike="noStrike" dirty="0">
                          <a:effectLst/>
                        </a:rPr>
                        <a:t>0</a:t>
                      </a:r>
                      <a:endParaRPr lang="th-TH" sz="105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3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486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u="none" strike="noStrike" dirty="0">
                          <a:effectLst/>
                        </a:rPr>
                        <a:t>อุทัย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5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2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2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 dirty="0">
                          <a:effectLst/>
                        </a:rPr>
                        <a:t>1</a:t>
                      </a:r>
                      <a:endParaRPr lang="th-TH" sz="105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u="none" strike="noStrike" dirty="0">
                          <a:effectLst/>
                        </a:rPr>
                        <a:t>2</a:t>
                      </a:r>
                      <a:endParaRPr lang="th-TH" sz="105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u="none" strike="noStrike" dirty="0">
                          <a:effectLst/>
                        </a:rPr>
                        <a:t>0</a:t>
                      </a:r>
                      <a:endParaRPr lang="th-TH" sz="105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12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486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u="none" strike="noStrike" dirty="0">
                          <a:effectLst/>
                        </a:rPr>
                        <a:t>มหาราช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3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1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7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6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5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3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 dirty="0">
                          <a:effectLst/>
                        </a:rPr>
                        <a:t>0</a:t>
                      </a:r>
                      <a:endParaRPr lang="th-TH" sz="105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u="none" strike="noStrike" dirty="0">
                          <a:effectLst/>
                        </a:rPr>
                        <a:t>0</a:t>
                      </a:r>
                      <a:endParaRPr lang="th-TH" sz="105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u="none" strike="noStrike" dirty="0">
                          <a:effectLst/>
                        </a:rPr>
                        <a:t>0</a:t>
                      </a:r>
                      <a:endParaRPr lang="th-TH" sz="105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25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486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100" b="1" u="none" strike="noStrike" dirty="0">
                          <a:effectLst/>
                        </a:rPr>
                        <a:t>บ้านแพรก</a:t>
                      </a: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1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u="none" strike="noStrike">
                          <a:effectLst/>
                        </a:rPr>
                        <a:t>0</a:t>
                      </a:r>
                      <a:endParaRPr lang="th-TH" sz="1050" b="1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u="none" strike="noStrike" dirty="0">
                          <a:effectLst/>
                        </a:rPr>
                        <a:t>0</a:t>
                      </a:r>
                      <a:endParaRPr lang="th-TH" sz="105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1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u="none" strike="noStrike">
                          <a:effectLst/>
                        </a:rPr>
                        <a:t>0</a:t>
                      </a:r>
                      <a:endParaRPr lang="th-TH" sz="1050" b="0" i="0" u="none" strike="noStrike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611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effectLst/>
                        </a:rPr>
                        <a:t>รวม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dirty="0">
                          <a:effectLst/>
                        </a:rPr>
                        <a:t>86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dirty="0">
                          <a:effectLst/>
                        </a:rPr>
                        <a:t>0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dirty="0">
                          <a:effectLst/>
                        </a:rPr>
                        <a:t>56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dirty="0">
                          <a:effectLst/>
                        </a:rPr>
                        <a:t>1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dirty="0">
                          <a:effectLst/>
                        </a:rPr>
                        <a:t>63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dirty="0">
                          <a:effectLst/>
                        </a:rPr>
                        <a:t>1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dirty="0">
                          <a:effectLst/>
                        </a:rPr>
                        <a:t>43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dirty="0">
                          <a:effectLst/>
                        </a:rPr>
                        <a:t>0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dirty="0">
                          <a:effectLst/>
                        </a:rPr>
                        <a:t>20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dirty="0">
                          <a:effectLst/>
                        </a:rPr>
                        <a:t>0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dirty="0">
                          <a:effectLst/>
                        </a:rPr>
                        <a:t>42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dirty="0">
                          <a:effectLst/>
                        </a:rPr>
                        <a:t>0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dirty="0">
                          <a:effectLst/>
                        </a:rPr>
                        <a:t>34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dirty="0">
                          <a:effectLst/>
                        </a:rPr>
                        <a:t>0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dirty="0">
                          <a:effectLst/>
                        </a:rPr>
                        <a:t>344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dirty="0">
                          <a:effectLst/>
                        </a:rPr>
                        <a:t>2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743" marR="8743" marT="87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171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loud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5486"/>
            <a:ext cx="3888432" cy="976860"/>
          </a:xfrm>
          <a:prstGeom prst="rect">
            <a:avLst/>
          </a:prstGeom>
        </p:spPr>
      </p:pic>
      <p:pic>
        <p:nvPicPr>
          <p:cNvPr id="11" name="Picture 7" descr="clou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548" y="2184277"/>
            <a:ext cx="6781800" cy="19152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61949" y="387517"/>
            <a:ext cx="5409556" cy="156965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th-TH" sz="4800" b="1" dirty="0">
                <a:solidFill>
                  <a:prstClr val="black"/>
                </a:solidFill>
              </a:rPr>
              <a:t>วาระที่ </a:t>
            </a:r>
            <a:r>
              <a:rPr lang="th-TH" sz="4800" b="1" dirty="0" smtClean="0">
                <a:solidFill>
                  <a:prstClr val="black"/>
                </a:solidFill>
              </a:rPr>
              <a:t>4 </a:t>
            </a:r>
            <a:r>
              <a:rPr lang="th-TH" sz="4800" b="1" dirty="0" smtClean="0">
                <a:solidFill>
                  <a:prstClr val="black"/>
                </a:solidFill>
              </a:rPr>
              <a:t>ป้องกันและควบคุม</a:t>
            </a:r>
          </a:p>
          <a:p>
            <a:pPr algn="ctr"/>
            <a:r>
              <a:rPr lang="th-TH" sz="4800" b="1" dirty="0" smtClean="0">
                <a:solidFill>
                  <a:prstClr val="black"/>
                </a:solidFill>
              </a:rPr>
              <a:t>โรคไข้เลือดออก</a:t>
            </a:r>
            <a:endParaRPr lang="th-TH" sz="4800" b="1" dirty="0">
              <a:solidFill>
                <a:prstClr val="black"/>
              </a:solidFill>
            </a:endParaRPr>
          </a:p>
        </p:txBody>
      </p:sp>
      <p:pic>
        <p:nvPicPr>
          <p:cNvPr id="6" name="Picture 5" descr="building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3484" y="4156863"/>
            <a:ext cx="2792646" cy="865032"/>
          </a:xfrm>
          <a:prstGeom prst="rect">
            <a:avLst/>
          </a:prstGeom>
        </p:spPr>
      </p:pic>
      <p:pic>
        <p:nvPicPr>
          <p:cNvPr id="10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83569" y="44967"/>
            <a:ext cx="593975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2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11561" y="3867894"/>
            <a:ext cx="593975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3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867301" y="276581"/>
            <a:ext cx="593975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4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795293" y="4099509"/>
            <a:ext cx="593975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5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7897417" y="1388442"/>
            <a:ext cx="1152128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sp>
        <p:nvSpPr>
          <p:cNvPr id="16" name="TextBox 15"/>
          <p:cNvSpPr txBox="1"/>
          <p:nvPr/>
        </p:nvSpPr>
        <p:spPr>
          <a:xfrm>
            <a:off x="1660281" y="2342230"/>
            <a:ext cx="603076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/>
              <a:t>4.1 </a:t>
            </a:r>
            <a:r>
              <a:rPr lang="th-TH" sz="3200" b="1" dirty="0" smtClean="0"/>
              <a:t>มาตรการป้องกันและควบคุมโรคไข้เลือดออก</a:t>
            </a:r>
            <a:endParaRPr lang="th-TH" sz="3200" b="1" dirty="0"/>
          </a:p>
        </p:txBody>
      </p:sp>
    </p:spTree>
    <p:extLst>
      <p:ext uri="{BB962C8B-B14F-4D97-AF65-F5344CB8AC3E}">
        <p14:creationId xmlns:p14="http://schemas.microsoft.com/office/powerpoint/2010/main" val="377407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loud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5486"/>
            <a:ext cx="3888432" cy="976860"/>
          </a:xfrm>
          <a:prstGeom prst="rect">
            <a:avLst/>
          </a:prstGeom>
        </p:spPr>
      </p:pic>
      <p:pic>
        <p:nvPicPr>
          <p:cNvPr id="11" name="Picture 7" descr="clou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851671"/>
            <a:ext cx="6781800" cy="19152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9712" y="110279"/>
            <a:ext cx="5184576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th-TH" sz="3200" b="1" dirty="0" smtClean="0">
                <a:solidFill>
                  <a:prstClr val="black"/>
                </a:solidFill>
              </a:rPr>
              <a:t>การดำเนินงาน โครงการอาสาปราบยุงลาย</a:t>
            </a:r>
            <a:endParaRPr lang="th-TH" sz="3200" b="1" dirty="0">
              <a:solidFill>
                <a:prstClr val="black"/>
              </a:solidFill>
            </a:endParaRPr>
          </a:p>
        </p:txBody>
      </p:sp>
      <p:pic>
        <p:nvPicPr>
          <p:cNvPr id="10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83569" y="44967"/>
            <a:ext cx="593975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2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11561" y="3867894"/>
            <a:ext cx="593975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3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867300" y="354906"/>
            <a:ext cx="801044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5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7897417" y="1388442"/>
            <a:ext cx="1152128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990" y="779114"/>
            <a:ext cx="2379052" cy="1681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4139951" y="2705572"/>
            <a:ext cx="593975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6" name="Picture 5" descr="building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3484" y="4156863"/>
            <a:ext cx="2792646" cy="86503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"/>
          <a:stretch/>
        </p:blipFill>
        <p:spPr bwMode="auto">
          <a:xfrm>
            <a:off x="6413861" y="700481"/>
            <a:ext cx="1707922" cy="1844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918391"/>
            <a:ext cx="2059104" cy="154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84" y="2544724"/>
            <a:ext cx="1524196" cy="1143405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544723"/>
            <a:ext cx="1645852" cy="1143405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" t="2145" r="2541" b="1155"/>
          <a:stretch/>
        </p:blipFill>
        <p:spPr>
          <a:xfrm>
            <a:off x="323528" y="3766902"/>
            <a:ext cx="1525095" cy="1145867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512" y="3766902"/>
            <a:ext cx="1612051" cy="1209038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870806"/>
            <a:ext cx="1578175" cy="165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625" y="2822099"/>
            <a:ext cx="1466343" cy="1751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455" y="2822098"/>
            <a:ext cx="1536017" cy="181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27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loud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5486"/>
            <a:ext cx="3888432" cy="9768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44649" y="113881"/>
            <a:ext cx="5184576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th-TH" sz="3200" b="1" dirty="0" smtClean="0">
                <a:solidFill>
                  <a:prstClr val="black"/>
                </a:solidFill>
              </a:rPr>
              <a:t>การดำเนินงาน โครงการอาสาปราบยุงลาย</a:t>
            </a:r>
            <a:endParaRPr lang="th-TH" sz="3200" b="1" dirty="0">
              <a:solidFill>
                <a:prstClr val="black"/>
              </a:solidFill>
            </a:endParaRPr>
          </a:p>
        </p:txBody>
      </p:sp>
      <p:pic>
        <p:nvPicPr>
          <p:cNvPr id="10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83569" y="44967"/>
            <a:ext cx="593975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2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11561" y="3867894"/>
            <a:ext cx="593975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5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7897417" y="1388442"/>
            <a:ext cx="1152128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4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4139950" y="2735516"/>
            <a:ext cx="593975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6" name="Picture 5" descr="building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484" y="4156863"/>
            <a:ext cx="2792646" cy="86503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844649" y="803014"/>
            <a:ext cx="518457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prstClr val="black"/>
                </a:solidFill>
              </a:rPr>
              <a:t>แผน</a:t>
            </a:r>
            <a:r>
              <a:rPr lang="th-TH" b="1" dirty="0" smtClean="0">
                <a:solidFill>
                  <a:prstClr val="black"/>
                </a:solidFill>
              </a:rPr>
              <a:t>กิจกรรมอาสาพัฒนาสิ่งแวดล้อมกำจัดแหล่งเพาะพันธุ์ยุงลาย</a:t>
            </a:r>
            <a:endParaRPr lang="th-TH" b="1" dirty="0">
              <a:solidFill>
                <a:prstClr val="black"/>
              </a:solidFill>
            </a:endParaRPr>
          </a:p>
        </p:txBody>
      </p:sp>
      <p:graphicFrame>
        <p:nvGraphicFramePr>
          <p:cNvPr id="20" name="ตาราง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278345"/>
              </p:ext>
            </p:extLst>
          </p:nvPr>
        </p:nvGraphicFramePr>
        <p:xfrm>
          <a:off x="1043608" y="1190658"/>
          <a:ext cx="7344816" cy="3096345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{10A1B5D5-9B99-4C35-A422-299274C87663}</a:tableStyleId>
              </a:tblPr>
              <a:tblGrid>
                <a:gridCol w="864096"/>
                <a:gridCol w="2808312"/>
                <a:gridCol w="792088"/>
                <a:gridCol w="2880320"/>
              </a:tblGrid>
              <a:tr h="442335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</a:rPr>
                        <a:t>ครั้งที่ 1</a:t>
                      </a:r>
                      <a:endParaRPr lang="th-TH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</a:rPr>
                        <a:t>ระหว่างวันที่</a:t>
                      </a:r>
                      <a:endParaRPr lang="th-TH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</a:rPr>
                        <a:t>ครั้งที่ 2 </a:t>
                      </a:r>
                      <a:endParaRPr lang="th-TH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</a:rPr>
                        <a:t>ระหว่างวันที่</a:t>
                      </a:r>
                      <a:endParaRPr lang="th-TH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335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th-TH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chemeClr val="tx1"/>
                          </a:solidFill>
                        </a:rPr>
                        <a:t>28</a:t>
                      </a: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</a:rPr>
                        <a:t> มกราคม – 3 กุมภาพันธ์ 2562</a:t>
                      </a:r>
                      <a:endParaRPr lang="th-TH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th-TH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chemeClr val="tx1"/>
                          </a:solidFill>
                        </a:rPr>
                        <a:t>19 – 28 กรกฎาคม 2562</a:t>
                      </a:r>
                      <a:endParaRPr lang="th-TH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335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th-TH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chemeClr val="tx1"/>
                          </a:solidFill>
                        </a:rPr>
                        <a:t>18 – 24 กุมภาพันธ์</a:t>
                      </a: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</a:rPr>
                        <a:t> 2562</a:t>
                      </a:r>
                      <a:endParaRPr lang="th-TH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</a:rPr>
                        <a:t>8 </a:t>
                      </a:r>
                      <a:endParaRPr lang="th-TH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chemeClr val="tx1"/>
                          </a:solidFill>
                        </a:rPr>
                        <a:t>12 – 18 สิงหาคม 2562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42335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</a:rPr>
                        <a:t>3 </a:t>
                      </a:r>
                      <a:endParaRPr lang="th-TH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chemeClr val="tx1"/>
                          </a:solidFill>
                        </a:rPr>
                        <a:t>11 – 17 มีนาคม 2562</a:t>
                      </a:r>
                      <a:endParaRPr lang="th-TH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th-TH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chemeClr val="tx1"/>
                          </a:solidFill>
                        </a:rPr>
                        <a:t>9 15 กันยายน</a:t>
                      </a: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</a:rPr>
                        <a:t> 2562</a:t>
                      </a:r>
                      <a:endParaRPr lang="th-TH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335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th-TH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</a:rPr>
                        <a:t> – 12 เมษายน 2562</a:t>
                      </a:r>
                      <a:endParaRPr lang="th-TH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</a:rPr>
                        <a:t>10 </a:t>
                      </a:r>
                      <a:endParaRPr lang="th-TH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chemeClr val="tx1"/>
                          </a:solidFill>
                        </a:rPr>
                        <a:t>13 – 23 ตุลาคม 2562 </a:t>
                      </a:r>
                      <a:endParaRPr lang="th-TH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335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th-TH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chemeClr val="tx1"/>
                          </a:solidFill>
                        </a:rPr>
                        <a:t>13 – 18 พฤษภาคม 2562</a:t>
                      </a:r>
                      <a:endParaRPr lang="th-TH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th-TH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chemeClr val="tx1"/>
                          </a:solidFill>
                        </a:rPr>
                        <a:t>4 – 10 พฤศจิกายน</a:t>
                      </a: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</a:rPr>
                        <a:t> 2562</a:t>
                      </a:r>
                      <a:endParaRPr lang="th-TH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335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th-TH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chemeClr val="tx1"/>
                          </a:solidFill>
                        </a:rPr>
                        <a:t>5 –</a:t>
                      </a: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</a:rPr>
                        <a:t> 15 มิถุนายน 2562</a:t>
                      </a:r>
                      <a:endParaRPr lang="th-TH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th-TH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th-TH" sz="2000" b="1" baseline="0" dirty="0" smtClean="0">
                          <a:solidFill>
                            <a:schemeClr val="tx1"/>
                          </a:solidFill>
                        </a:rPr>
                        <a:t> – 11 ธันวาคม 2562 </a:t>
                      </a:r>
                      <a:endParaRPr lang="th-TH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" name="Picture 8" descr="cloud2.png"/>
          <p:cNvPicPr>
            <a:picLocks noChangeAspect="1"/>
          </p:cNvPicPr>
          <p:nvPr/>
        </p:nvPicPr>
        <p:blipFill rotWithShape="1">
          <a:blip r:embed="rId2"/>
          <a:srcRect t="47895" r="90079"/>
          <a:stretch/>
        </p:blipFill>
        <p:spPr>
          <a:xfrm>
            <a:off x="6893548" y="586520"/>
            <a:ext cx="801044" cy="463228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96711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pt-colorfu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กำหนดเอง 1">
      <a:majorFont>
        <a:latin typeface="TH SarabunPSK"/>
        <a:ea typeface=""/>
        <a:cs typeface="TH SarabunPSK"/>
      </a:majorFont>
      <a:minorFont>
        <a:latin typeface="TH SarabunPSK"/>
        <a:ea typeface=""/>
        <a:cs typeface="TH SarabunPS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ppt-colorful</Template>
  <TotalTime>0</TotalTime>
  <Words>1120</Words>
  <Application>Microsoft Office PowerPoint</Application>
  <PresentationFormat>นำเสนอทางหน้าจอ (16:9)</PresentationFormat>
  <Paragraphs>795</Paragraphs>
  <Slides>21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2</vt:i4>
      </vt:variant>
      <vt:variant>
        <vt:lpstr>ชื่อเรื่องภาพนิ่ง</vt:lpstr>
      </vt:variant>
      <vt:variant>
        <vt:i4>21</vt:i4>
      </vt:variant>
    </vt:vector>
  </HeadingPairs>
  <TitlesOfParts>
    <vt:vector size="23" baseType="lpstr">
      <vt:lpstr>1_ppt-colorful</vt:lpstr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การติดตามเฝ้าระวังผู้เดินทางไปประกอบพิธีฮัจย์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2019-03-17T02:34:44Z</dcterms:created>
  <dcterms:modified xsi:type="dcterms:W3CDTF">2019-07-24T06:22:22Z</dcterms:modified>
</cp:coreProperties>
</file>