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256" r:id="rId2"/>
    <p:sldId id="264" r:id="rId3"/>
    <p:sldId id="257" r:id="rId4"/>
    <p:sldId id="259" r:id="rId5"/>
    <p:sldId id="299" r:id="rId6"/>
    <p:sldId id="269" r:id="rId7"/>
    <p:sldId id="260" r:id="rId8"/>
    <p:sldId id="262" r:id="rId9"/>
    <p:sldId id="275" r:id="rId10"/>
    <p:sldId id="303" r:id="rId11"/>
    <p:sldId id="277" r:id="rId12"/>
    <p:sldId id="274" r:id="rId13"/>
    <p:sldId id="280" r:id="rId14"/>
    <p:sldId id="281" r:id="rId15"/>
    <p:sldId id="284" r:id="rId16"/>
    <p:sldId id="285" r:id="rId17"/>
    <p:sldId id="292" r:id="rId18"/>
    <p:sldId id="293" r:id="rId19"/>
    <p:sldId id="295" r:id="rId20"/>
    <p:sldId id="294" r:id="rId21"/>
    <p:sldId id="286" r:id="rId22"/>
    <p:sldId id="296" r:id="rId23"/>
    <p:sldId id="271" r:id="rId24"/>
    <p:sldId id="265" r:id="rId25"/>
    <p:sldId id="266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AE5"/>
    <a:srgbClr val="00CCFF"/>
    <a:srgbClr val="007F91"/>
    <a:srgbClr val="F771D1"/>
    <a:srgbClr val="4D41E7"/>
    <a:srgbClr val="3CD0E4"/>
    <a:srgbClr val="6F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434" autoAdjust="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outlineViewPr>
    <p:cViewPr>
      <p:scale>
        <a:sx n="33" d="100"/>
        <a:sy n="33" d="100"/>
      </p:scale>
      <p:origin x="0" y="-2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68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3C325-3BE0-4CA8-A1DE-57DB67263742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2BA6E-576D-4376-A4DF-78837EA4E9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703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BA6E-576D-4376-A4DF-78837EA4E939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700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BA6E-576D-4376-A4DF-78837EA4E939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21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BA6E-576D-4376-A4DF-78837EA4E939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247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BA6E-576D-4376-A4DF-78837EA4E939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08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2BA6E-576D-4376-A4DF-78837EA4E939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689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6042990"/>
            <a:ext cx="12192000" cy="815010"/>
          </a:xfrm>
          <a:prstGeom prst="rect">
            <a:avLst/>
          </a:prstGeom>
          <a:solidFill>
            <a:srgbClr val="007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0" y="6042990"/>
            <a:ext cx="2782957" cy="828261"/>
          </a:xfrm>
          <a:prstGeom prst="homePlate">
            <a:avLst/>
          </a:prstGeom>
          <a:solidFill>
            <a:srgbClr val="B8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5384627"/>
            <a:ext cx="1086678" cy="1446868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5058698" y="6126217"/>
            <a:ext cx="6973146" cy="727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500" b="1" i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ระบบติดตามข้อมูลการรณรงค์ให้วัคซีน</a:t>
            </a:r>
            <a:r>
              <a:rPr lang="th-TH" sz="2500" b="1" i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โรคหัด</a:t>
            </a:r>
            <a:r>
              <a:rPr lang="en-US" sz="2500" b="1" i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MMR/MR</a:t>
            </a:r>
            <a:br>
              <a:rPr lang="en-US" sz="2500" b="1" i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500" b="1" i="1" u="sng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http://meas.ddc.moph.go.th/ </a:t>
            </a:r>
            <a:endParaRPr lang="en-US" sz="2500" b="1" i="1" u="sng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157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0F66FC-4BED-450B-839C-FC469A608202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381B87-612D-4412-A398-9D39CBA576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34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E162C-256B-45EF-B602-5D51D8225E9C}" type="datetimeFigureOut">
              <a:rPr lang="th-TH" smtClean="0"/>
              <a:t>02/07/62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FADFA-2612-4D75-8613-7CB50B4C95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37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6042990"/>
            <a:ext cx="12192000" cy="815010"/>
          </a:xfrm>
          <a:prstGeom prst="rect">
            <a:avLst/>
          </a:prstGeom>
          <a:solidFill>
            <a:srgbClr val="007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0" y="6042990"/>
            <a:ext cx="2782957" cy="828261"/>
          </a:xfrm>
          <a:prstGeom prst="homePlate">
            <a:avLst/>
          </a:prstGeom>
          <a:solidFill>
            <a:srgbClr val="B8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58698" y="6126217"/>
            <a:ext cx="6973146" cy="727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500" b="1" i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ระบบติดตามข้อมูลการรณรงค์ให้วัคซีน</a:t>
            </a:r>
            <a:r>
              <a:rPr lang="th-TH" sz="2500" b="1" i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โรคหัด</a:t>
            </a:r>
            <a:r>
              <a:rPr lang="en-US" sz="2500" b="1" i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MMR/MR</a:t>
            </a:r>
            <a:br>
              <a:rPr lang="en-US" sz="2500" b="1" i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500" b="1" i="1" u="sng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http://meas.ddc.moph.go.th/ </a:t>
            </a:r>
            <a:endParaRPr lang="en-US" sz="2500" b="1" i="1" u="sng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90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9" b="97363" l="799" r="97923">
                        <a14:foregroundMark x1="2396" y1="4176" x2="83227" y2="96044"/>
                        <a14:foregroundMark x1="2556" y1="27692" x2="799" y2="10549"/>
                        <a14:foregroundMark x1="18371" y1="1099" x2="56230" y2="7253"/>
                        <a14:foregroundMark x1="45527" y1="36484" x2="74601" y2="9231"/>
                        <a14:foregroundMark x1="59744" y1="58242" x2="74121" y2="18242"/>
                        <a14:foregroundMark x1="60703" y1="68352" x2="70607" y2="56264"/>
                        <a14:foregroundMark x1="67093" y1="67912" x2="79233" y2="84615"/>
                        <a14:foregroundMark x1="71086" y1="27912" x2="85144" y2="16044"/>
                        <a14:foregroundMark x1="72204" y1="41538" x2="82268" y2="33846"/>
                        <a14:foregroundMark x1="69329" y1="64176" x2="95687" y2="66154"/>
                        <a14:foregroundMark x1="80351" y1="8132" x2="94409" y2="7253"/>
                        <a14:foregroundMark x1="80192" y1="32527" x2="97923" y2="28571"/>
                        <a14:foregroundMark x1="83227" y1="41319" x2="95847" y2="36044"/>
                        <a14:foregroundMark x1="85304" y1="38022" x2="93770" y2="29670"/>
                        <a14:foregroundMark x1="91853" y1="30110" x2="97764" y2="38901"/>
                        <a14:foregroundMark x1="87061" y1="32527" x2="87700" y2="39560"/>
                        <a14:foregroundMark x1="5112" y1="44176" x2="2556" y2="96923"/>
                        <a14:backgroundMark x1="82109" y1="38681" x2="97923" y2="27912"/>
                        <a14:backgroundMark x1="72045" y1="56923" x2="78275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0" y="1"/>
            <a:ext cx="12192000" cy="6071340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ctrTitle"/>
          </p:nvPr>
        </p:nvSpPr>
        <p:spPr>
          <a:xfrm>
            <a:off x="158945" y="774733"/>
            <a:ext cx="11818189" cy="2795141"/>
          </a:xfrm>
        </p:spPr>
        <p:txBody>
          <a:bodyPr>
            <a:normAutofit/>
          </a:bodyPr>
          <a:lstStyle/>
          <a:p>
            <a:r>
              <a:rPr lang="th-TH" sz="7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แนวทางการบันทึกผลการ</a:t>
            </a:r>
            <a:r>
              <a:rPr lang="th-TH" sz="7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ดำเนินงาน</a:t>
            </a:r>
            <a:br>
              <a:rPr lang="th-TH" sz="7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7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</a:t>
            </a:r>
            <a:r>
              <a:rPr lang="th-TH" sz="7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</a:t>
            </a:r>
            <a:r>
              <a:rPr lang="th-TH" sz="7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</a:t>
            </a:r>
            <a:r>
              <a:rPr lang="th-TH" sz="7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ออนไลน์</a:t>
            </a:r>
            <a:endParaRPr lang="th-TH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2" y="112947"/>
            <a:ext cx="1765803" cy="1769642"/>
          </a:xfrm>
          <a:prstGeom prst="rect">
            <a:avLst/>
          </a:prstGeom>
        </p:spPr>
      </p:pic>
      <p:sp>
        <p:nvSpPr>
          <p:cNvPr id="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96040" y="3852825"/>
            <a:ext cx="9144000" cy="983562"/>
          </a:xfrm>
        </p:spPr>
        <p:txBody>
          <a:bodyPr/>
          <a:lstStyle/>
          <a:p>
            <a:pPr lvl="0"/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 2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กรกฎาคม 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39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9" t="8018" r="1376" b="5339"/>
          <a:stretch/>
        </p:blipFill>
        <p:spPr>
          <a:xfrm>
            <a:off x="388883" y="1054390"/>
            <a:ext cx="11403724" cy="5052120"/>
          </a:xfrm>
          <a:prstGeom prst="rect">
            <a:avLst/>
          </a:prstGeom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271" y="88989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 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11"/>
          <p:cNvSpPr/>
          <p:nvPr/>
        </p:nvSpPr>
        <p:spPr>
          <a:xfrm>
            <a:off x="2271" y="1606812"/>
            <a:ext cx="5887541" cy="4765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บันทึกการสำรวจจำนวนกลุ่มเป้าหมาย</a:t>
            </a:r>
            <a:endParaRPr lang="th-TH" sz="4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10"/>
          <p:cNvSpPr/>
          <p:nvPr/>
        </p:nvSpPr>
        <p:spPr>
          <a:xfrm>
            <a:off x="7477" y="972284"/>
            <a:ext cx="3511893" cy="634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Cup,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 8"/>
          <p:cNvSpPr/>
          <p:nvPr/>
        </p:nvSpPr>
        <p:spPr>
          <a:xfrm>
            <a:off x="327586" y="2465182"/>
            <a:ext cx="2207172" cy="313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7"/>
          <p:cNvSpPr txBox="1"/>
          <p:nvPr/>
        </p:nvSpPr>
        <p:spPr>
          <a:xfrm>
            <a:off x="5329522" y="2112532"/>
            <a:ext cx="37863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1</a:t>
            </a:r>
          </a:p>
        </p:txBody>
      </p:sp>
      <p:sp>
        <p:nvSpPr>
          <p:cNvPr id="12" name="สี่เหลี่ยมผืนผ้า 14"/>
          <p:cNvSpPr/>
          <p:nvPr/>
        </p:nvSpPr>
        <p:spPr>
          <a:xfrm>
            <a:off x="5781724" y="2204310"/>
            <a:ext cx="2601532" cy="7490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5"/>
          <p:cNvSpPr txBox="1"/>
          <p:nvPr/>
        </p:nvSpPr>
        <p:spPr>
          <a:xfrm>
            <a:off x="8358441" y="2551167"/>
            <a:ext cx="37863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2</a:t>
            </a:r>
          </a:p>
        </p:txBody>
      </p:sp>
      <p:sp>
        <p:nvSpPr>
          <p:cNvPr id="14" name="กล่องข้อความ 15"/>
          <p:cNvSpPr txBox="1"/>
          <p:nvPr/>
        </p:nvSpPr>
        <p:spPr>
          <a:xfrm>
            <a:off x="5456137" y="4097109"/>
            <a:ext cx="31611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3</a:t>
            </a:r>
          </a:p>
        </p:txBody>
      </p:sp>
      <p:sp>
        <p:nvSpPr>
          <p:cNvPr id="15" name="กล่องข้อความ 15"/>
          <p:cNvSpPr txBox="1"/>
          <p:nvPr/>
        </p:nvSpPr>
        <p:spPr>
          <a:xfrm>
            <a:off x="8392945" y="4459356"/>
            <a:ext cx="31611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4</a:t>
            </a: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5451097" y="4741987"/>
            <a:ext cx="31611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5</a:t>
            </a:r>
          </a:p>
        </p:txBody>
      </p:sp>
      <p:sp>
        <p:nvSpPr>
          <p:cNvPr id="17" name="กล่องข้อความ 15"/>
          <p:cNvSpPr txBox="1"/>
          <p:nvPr/>
        </p:nvSpPr>
        <p:spPr>
          <a:xfrm>
            <a:off x="8406430" y="5064682"/>
            <a:ext cx="31611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6</a:t>
            </a:r>
          </a:p>
        </p:txBody>
      </p:sp>
      <p:sp>
        <p:nvSpPr>
          <p:cNvPr id="18" name="คำบรรยายภาพแบบสี่เหลี่ยม 6"/>
          <p:cNvSpPr/>
          <p:nvPr/>
        </p:nvSpPr>
        <p:spPr>
          <a:xfrm>
            <a:off x="8920464" y="2187240"/>
            <a:ext cx="3007010" cy="3477836"/>
          </a:xfrm>
          <a:prstGeom prst="wedgeRectCallout">
            <a:avLst>
              <a:gd name="adj1" fmla="val -48729"/>
              <a:gd name="adj2" fmla="val 1387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กรอกข้อมูล </a:t>
            </a:r>
            <a:r>
              <a:rPr lang="th-TH" sz="22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2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2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 คือ </a:t>
            </a:r>
            <a:endParaRPr lang="th-TH" sz="2200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2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1.จำนวน</a:t>
            </a:r>
            <a:r>
              <a:rPr lang="th-TH" sz="22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เด็กทั้งหมด </a:t>
            </a:r>
            <a:r>
              <a:rPr lang="th-TH" sz="22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2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2.ช่อง</a:t>
            </a:r>
            <a:r>
              <a:rPr lang="th-TH" sz="22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จำนวนเด็กที่ได้วัคซีนครบตาม</a:t>
            </a:r>
            <a:r>
              <a:rPr lang="th-TH" sz="22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เกณฑ์ </a:t>
            </a:r>
            <a:r>
              <a:rPr lang="th-TH" sz="2200" dirty="0" smtClean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และข้อมูลจะแสดงอัตโนมัติ </a:t>
            </a:r>
          </a:p>
          <a:p>
            <a:r>
              <a:rPr lang="th-TH" sz="2200" dirty="0" smtClean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ชื่อสกุลผู้รับวัคซีนและเวชภัณฑ์</a:t>
            </a:r>
          </a:p>
          <a:p>
            <a:r>
              <a:rPr lang="th-TH" sz="2200" dirty="0" smtClean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ตำแหน่ง</a:t>
            </a:r>
          </a:p>
          <a:p>
            <a:r>
              <a:rPr lang="th-TH" sz="2200" dirty="0" smtClean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หน่วยงาน / แผนก </a:t>
            </a:r>
          </a:p>
          <a:p>
            <a:r>
              <a:rPr lang="th-TH" sz="2200" dirty="0" smtClean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เบอร์ติดต่อ</a:t>
            </a:r>
            <a:br>
              <a:rPr lang="th-TH" sz="2200" dirty="0" smtClean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200" dirty="0" smtClean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แล้วกดปุ่ม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</a:t>
            </a: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สี่เหลี่ยมผืนผ้า 14"/>
          <p:cNvSpPr/>
          <p:nvPr/>
        </p:nvSpPr>
        <p:spPr>
          <a:xfrm>
            <a:off x="5790237" y="4187029"/>
            <a:ext cx="2601532" cy="1400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9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t="-1" b="20924"/>
          <a:stretch/>
        </p:blipFill>
        <p:spPr>
          <a:xfrm>
            <a:off x="30466" y="994053"/>
            <a:ext cx="12140483" cy="4474417"/>
          </a:xfrm>
          <a:prstGeom prst="rect">
            <a:avLst/>
          </a:prstGeom>
        </p:spPr>
      </p:pic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-11176" y="110760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477" y="972283"/>
            <a:ext cx="3511893" cy="7174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Cup,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-2657" y="1725602"/>
            <a:ext cx="5058751" cy="569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บันทึกการได้รับวัคซีน รอบที่ 1</a:t>
            </a:r>
            <a:endParaRPr lang="th-TH" sz="4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14"/>
          <p:cNvSpPr/>
          <p:nvPr/>
        </p:nvSpPr>
        <p:spPr>
          <a:xfrm>
            <a:off x="6400799" y="2582683"/>
            <a:ext cx="2507973" cy="17055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9312167" y="2851111"/>
            <a:ext cx="2711668" cy="1931096"/>
          </a:xfrm>
          <a:prstGeom prst="wedgeRoundRectCallout">
            <a:avLst>
              <a:gd name="adj1" fmla="val -65927"/>
              <a:gd name="adj2" fmla="val -35613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00B0F0"/>
                </a:solidFill>
                <a:cs typeface="TH Sarabun New" panose="020B0500040200020003"/>
              </a:rPr>
              <a:t>กรอกข้อมูล 2 ช่อง คือ</a:t>
            </a:r>
          </a:p>
          <a:p>
            <a:r>
              <a:rPr lang="th-TH" sz="2400" dirty="0" smtClean="0">
                <a:solidFill>
                  <a:srgbClr val="00B0F0"/>
                </a:solidFill>
                <a:cs typeface="TH Sarabun New" panose="020B0500040200020003"/>
              </a:rPr>
              <a:t>1.จำนวนที่ได้รับวัคซีนทั้งหมดในรอบที่ 1 (ขวด)</a:t>
            </a:r>
          </a:p>
          <a:p>
            <a:r>
              <a:rPr lang="th-TH" sz="2400" dirty="0" smtClean="0">
                <a:solidFill>
                  <a:srgbClr val="00B0F0"/>
                </a:solidFill>
                <a:cs typeface="TH Sarabun New" panose="020B0500040200020003"/>
              </a:rPr>
              <a:t>2. วันที่รับวัคซีนในรอบที่ </a:t>
            </a:r>
            <a:r>
              <a:rPr lang="th-TH" sz="2400" dirty="0" smtClean="0">
                <a:cs typeface="TH Sarabun New" panose="020B0500040200020003"/>
              </a:rPr>
              <a:t>1 </a:t>
            </a:r>
            <a:endParaRPr lang="th-TH" sz="2400" dirty="0">
              <a:cs typeface="TH Sarabun New" panose="020B0500040200020003"/>
            </a:endParaRPr>
          </a:p>
        </p:txBody>
      </p:sp>
      <p:sp>
        <p:nvSpPr>
          <p:cNvPr id="9" name="กล่องข้อความ 7"/>
          <p:cNvSpPr txBox="1"/>
          <p:nvPr/>
        </p:nvSpPr>
        <p:spPr>
          <a:xfrm>
            <a:off x="6094836" y="2708042"/>
            <a:ext cx="37863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1</a:t>
            </a:r>
          </a:p>
        </p:txBody>
      </p:sp>
      <p:sp>
        <p:nvSpPr>
          <p:cNvPr id="10" name="กล่องข้อความ 7"/>
          <p:cNvSpPr txBox="1"/>
          <p:nvPr/>
        </p:nvSpPr>
        <p:spPr>
          <a:xfrm>
            <a:off x="8551653" y="3231262"/>
            <a:ext cx="31611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15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/>
          <a:srcRect l="-118" t="3678" r="3180" b="6030"/>
          <a:stretch/>
        </p:blipFill>
        <p:spPr>
          <a:xfrm>
            <a:off x="103924" y="1077309"/>
            <a:ext cx="11990034" cy="4820023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9953" y="89978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477" y="972283"/>
            <a:ext cx="3511893" cy="6251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Cup,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2657" y="1704820"/>
            <a:ext cx="7317857" cy="569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รายงานผลการฉีดวัคซีน </a:t>
            </a:r>
            <a:r>
              <a:rPr lang="th-TH" sz="4000" b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ทุกวันจันทร์ของสัปดาห์  </a:t>
            </a:r>
            <a:endParaRPr lang="th-TH" sz="4000" b="1" u="sng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คำบรรยายภาพแบบสี่เหลี่ยมมุมมน 7"/>
          <p:cNvSpPr/>
          <p:nvPr/>
        </p:nvSpPr>
        <p:spPr>
          <a:xfrm>
            <a:off x="9150940" y="2274183"/>
            <a:ext cx="2890467" cy="2005950"/>
          </a:xfrm>
          <a:prstGeom prst="wedgeRoundRectCallout">
            <a:avLst>
              <a:gd name="adj1" fmla="val -48992"/>
              <a:gd name="adj2" fmla="val 8448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เลือกสัปดาห์ที่เด็กมารับวัคซีนรวมทั้งหมดของแต่ละสัปดาห์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จำนวนเด็กที่รับวัคซีนในสัปดาห์นั้น 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3. จำนวนวัคซีนที่เปิด</a:t>
            </a:r>
            <a:r>
              <a:rPr lang="th-TH" sz="18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ขวดในสัปดาห์นั้น </a:t>
            </a:r>
            <a:endParaRPr lang="th-TH" sz="18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ตรวจสอบความถูกต้องแล้ว กด </a:t>
            </a:r>
            <a:r>
              <a:rPr lang="th-TH" sz="2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</a:t>
            </a:r>
            <a:endParaRPr lang="th-TH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9168" y="3208912"/>
            <a:ext cx="2478014" cy="249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113455" y="4549315"/>
            <a:ext cx="3148092" cy="319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098941" y="4206773"/>
            <a:ext cx="3148092" cy="319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098941" y="4914525"/>
            <a:ext cx="3148092" cy="319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818910" y="4122700"/>
            <a:ext cx="317876" cy="3586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737020" y="4543286"/>
            <a:ext cx="359048" cy="290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2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689600" y="4900771"/>
            <a:ext cx="365799" cy="3336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3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811605" y="5234398"/>
            <a:ext cx="391886" cy="2916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4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" t="8992" r="21056" b="36869"/>
          <a:stretch/>
        </p:blipFill>
        <p:spPr>
          <a:xfrm>
            <a:off x="7477" y="1226061"/>
            <a:ext cx="11327632" cy="4829682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19433" y="94718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477" y="972283"/>
            <a:ext cx="3511893" cy="6071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Cup,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-2656" y="1684038"/>
            <a:ext cx="5696874" cy="569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บันทึกการปรับจำนวนกลุ่มเป้าหมาย </a:t>
            </a:r>
            <a:endParaRPr lang="th-TH" sz="4000" b="1" u="sng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2656" y="4347991"/>
            <a:ext cx="2711350" cy="2930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คำบรรยายภาพแบบสี่เหลี่ยมมุมมน 10"/>
          <p:cNvSpPr/>
          <p:nvPr/>
        </p:nvSpPr>
        <p:spPr>
          <a:xfrm>
            <a:off x="8197517" y="2555389"/>
            <a:ext cx="3994483" cy="1363579"/>
          </a:xfrm>
          <a:prstGeom prst="wedgeRoundRectCallout">
            <a:avLst>
              <a:gd name="adj1" fmla="val -38153"/>
              <a:gd name="adj2" fmla="val 86194"/>
              <a:gd name="adj3" fmla="val 16667"/>
            </a:avLst>
          </a:prstGeom>
          <a:noFill/>
          <a:ln w="38100">
            <a:solidFill>
              <a:srgbClr val="4D4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 หากพื้นที่ต้องการปรับจำนวนกลุ่มเป้าหมาย </a:t>
            </a:r>
            <a:r>
              <a:rPr lang="th-TH" sz="2400" b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ควรบันทึกก่อน 2 สัปดาห์ </a:t>
            </a:r>
          </a:p>
          <a:p>
            <a:pPr algn="ctr"/>
            <a:r>
              <a:rPr lang="th-TH" sz="2400" b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ก่อนกระจายวัคซีน รอบที่ 2</a:t>
            </a:r>
            <a:endParaRPr lang="th-TH" sz="2400" b="1" u="sng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0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77" t="11007" r="9511" b="34250"/>
          <a:stretch/>
        </p:blipFill>
        <p:spPr>
          <a:xfrm>
            <a:off x="7477" y="1579418"/>
            <a:ext cx="12049300" cy="4390061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51517" y="110760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477" y="972283"/>
            <a:ext cx="3511893" cy="6071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Cup,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-2656" y="1684038"/>
            <a:ext cx="5696874" cy="569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บันทึกการได้รับวัคซีน รอบที่ 2 </a:t>
            </a:r>
            <a:endParaRPr lang="th-TH" sz="4000" b="1" u="sng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 14"/>
          <p:cNvSpPr/>
          <p:nvPr/>
        </p:nvSpPr>
        <p:spPr>
          <a:xfrm>
            <a:off x="6200697" y="2392901"/>
            <a:ext cx="3128723" cy="17055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9339552" y="2980826"/>
            <a:ext cx="2580765" cy="2315793"/>
          </a:xfrm>
          <a:prstGeom prst="wedgeRoundRectCallout">
            <a:avLst>
              <a:gd name="adj1" fmla="val -65927"/>
              <a:gd name="adj2" fmla="val -35613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00B0F0"/>
                </a:solidFill>
                <a:cs typeface="TH Sarabun New" panose="020B0500040200020003"/>
              </a:rPr>
              <a:t>กรอกข้อมูล 2 ช่อง คือ</a:t>
            </a:r>
          </a:p>
          <a:p>
            <a:r>
              <a:rPr lang="th-TH" sz="2400" dirty="0" smtClean="0">
                <a:solidFill>
                  <a:srgbClr val="00B0F0"/>
                </a:solidFill>
                <a:cs typeface="TH Sarabun New" panose="020B0500040200020003"/>
              </a:rPr>
              <a:t>1.จำนวนที่ได้รับวัคซีนทั้งหมดในรอบที่ 2 (ขวด)</a:t>
            </a:r>
          </a:p>
          <a:p>
            <a:r>
              <a:rPr lang="th-TH" sz="2400" dirty="0" smtClean="0">
                <a:solidFill>
                  <a:srgbClr val="00B0F0"/>
                </a:solidFill>
                <a:cs typeface="TH Sarabun New" panose="020B0500040200020003"/>
              </a:rPr>
              <a:t>2. วันที่รับวัคซีนในรอบที่ 2</a:t>
            </a:r>
          </a:p>
          <a:p>
            <a:r>
              <a:rPr lang="th-TH" sz="2400" dirty="0" smtClean="0">
                <a:solidFill>
                  <a:srgbClr val="00B0F0"/>
                </a:solidFill>
                <a:cs typeface="TH Sarabun New" panose="020B0500040200020003"/>
              </a:rPr>
              <a:t>แล้วกด </a:t>
            </a:r>
            <a:r>
              <a:rPr lang="th-TH" sz="2400" b="1" dirty="0" smtClean="0">
                <a:solidFill>
                  <a:srgbClr val="FF0000"/>
                </a:solidFill>
                <a:cs typeface="TH Sarabun New" panose="020B0500040200020003"/>
              </a:rPr>
              <a:t>บันทึก </a:t>
            </a:r>
            <a:endParaRPr lang="th-TH" sz="2400" b="1" dirty="0">
              <a:solidFill>
                <a:srgbClr val="FF0000"/>
              </a:solidFill>
              <a:cs typeface="TH Sarabun New" panose="020B0500040200020003"/>
            </a:endParaRPr>
          </a:p>
        </p:txBody>
      </p:sp>
      <p:sp>
        <p:nvSpPr>
          <p:cNvPr id="11" name="กล่องข้อความ 7"/>
          <p:cNvSpPr txBox="1"/>
          <p:nvPr/>
        </p:nvSpPr>
        <p:spPr>
          <a:xfrm>
            <a:off x="5926846" y="2457606"/>
            <a:ext cx="37863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1</a:t>
            </a:r>
          </a:p>
        </p:txBody>
      </p:sp>
      <p:sp>
        <p:nvSpPr>
          <p:cNvPr id="12" name="กล่องข้อความ 7"/>
          <p:cNvSpPr txBox="1"/>
          <p:nvPr/>
        </p:nvSpPr>
        <p:spPr>
          <a:xfrm>
            <a:off x="8250621" y="2994165"/>
            <a:ext cx="31611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93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8" t="12818" r="905" b="41094"/>
          <a:stretch/>
        </p:blipFill>
        <p:spPr>
          <a:xfrm>
            <a:off x="7477" y="2398592"/>
            <a:ext cx="12133005" cy="3622645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51517" y="110760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477" y="972283"/>
            <a:ext cx="3511893" cy="6071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Cup,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-2658" y="1684038"/>
            <a:ext cx="11607470" cy="569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รายงานผลการฉีดวัคซีน </a:t>
            </a:r>
            <a:r>
              <a:rPr lang="th-TH" sz="4000" b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ทุกวันจันทร์ของสัปดาห์ จนสิ้นสุดการรณรงค์</a:t>
            </a:r>
            <a:endParaRPr lang="th-TH" sz="4000" b="1" u="sng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7477" y="2253400"/>
            <a:ext cx="6621923" cy="569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สรุปผลการดำเนินงานในการรณรงค์</a:t>
            </a:r>
            <a:endParaRPr lang="th-TH" sz="4000" b="1" u="sng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19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3392" y="110760"/>
            <a:ext cx="12195391" cy="883294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994054"/>
            <a:ext cx="3511893" cy="607135"/>
          </a:xfrm>
          <a:prstGeom prst="rect">
            <a:avLst/>
          </a:prstGeom>
          <a:solidFill>
            <a:srgbClr val="F77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134920" y="1601189"/>
            <a:ext cx="12057079" cy="4285548"/>
            <a:chOff x="0" y="1132114"/>
            <a:chExt cx="12140483" cy="4034181"/>
          </a:xfrm>
          <a:solidFill>
            <a:srgbClr val="FF0000"/>
          </a:solidFill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 rotWithShape="1">
            <a:blip r:embed="rId2"/>
            <a:srcRect b="36951"/>
            <a:stretch/>
          </p:blipFill>
          <p:spPr>
            <a:xfrm>
              <a:off x="0" y="1132114"/>
              <a:ext cx="12140483" cy="403418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2" name="ลูกศรซ้าย 11"/>
            <p:cNvSpPr/>
            <p:nvPr/>
          </p:nvSpPr>
          <p:spPr>
            <a:xfrm>
              <a:off x="8547272" y="2659486"/>
              <a:ext cx="354169" cy="566673"/>
            </a:xfrm>
            <a:prstGeom prst="leftArrow">
              <a:avLst>
                <a:gd name="adj1" fmla="val 50000"/>
                <a:gd name="adj2" fmla="val 53637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9070350" y="2659486"/>
              <a:ext cx="2901224" cy="50227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รหัส 5 หลักของหน่วยงาน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8623473" y="4255347"/>
            <a:ext cx="3450060" cy="566673"/>
            <a:chOff x="8598788" y="3685220"/>
            <a:chExt cx="3450060" cy="566673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9096108" y="3731893"/>
              <a:ext cx="2952740" cy="50227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รหัส 9 หลักของหน่วยงาน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ลูกศรซ้าย 15"/>
            <p:cNvSpPr/>
            <p:nvPr/>
          </p:nvSpPr>
          <p:spPr>
            <a:xfrm>
              <a:off x="8598788" y="3685220"/>
              <a:ext cx="354169" cy="566673"/>
            </a:xfrm>
            <a:prstGeom prst="leftArrow">
              <a:avLst>
                <a:gd name="adj1" fmla="val 50000"/>
                <a:gd name="adj2" fmla="val 53637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134920" y="2484483"/>
            <a:ext cx="2829060" cy="965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การเข้า </a:t>
            </a:r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Log in</a:t>
            </a:r>
            <a:endParaRPr lang="th-TH" sz="4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10548" y="3283976"/>
            <a:ext cx="2859109" cy="56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99999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64748" y="4302020"/>
            <a:ext cx="2859109" cy="56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009999900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b="50456"/>
          <a:stretch/>
        </p:blipFill>
        <p:spPr>
          <a:xfrm>
            <a:off x="0" y="2177123"/>
            <a:ext cx="12195391" cy="3838665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3392" y="110760"/>
            <a:ext cx="12195391" cy="883294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1058222"/>
            <a:ext cx="3511893" cy="607135"/>
          </a:xfrm>
          <a:prstGeom prst="rect">
            <a:avLst/>
          </a:prstGeom>
          <a:solidFill>
            <a:srgbClr val="F77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3393" y="1726505"/>
            <a:ext cx="12481143" cy="53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คลิกเลือกวัคซีน เพื่อตรวจสอบความถูกต้องจำนวนกลุ่มเป้าหมายที่ ระดับอำเภอ บันทึกเข้ามา</a:t>
            </a:r>
            <a:endParaRPr lang="th-TH" sz="36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0898" y="3398807"/>
            <a:ext cx="552091" cy="138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0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t="9484" r="1545" b="25782"/>
          <a:stretch/>
        </p:blipFill>
        <p:spPr>
          <a:xfrm>
            <a:off x="-1" y="1633273"/>
            <a:ext cx="12031579" cy="4318348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3392" y="110760"/>
            <a:ext cx="12195391" cy="883294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994054"/>
            <a:ext cx="3511893" cy="607135"/>
          </a:xfrm>
          <a:prstGeom prst="rect">
            <a:avLst/>
          </a:prstGeom>
          <a:solidFill>
            <a:srgbClr val="F77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3336781"/>
            <a:ext cx="2454442" cy="3208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51" y="1601189"/>
            <a:ext cx="12031578" cy="53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32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ตรวจสอบ/แก้ไข ยอดจำนวนกลุ่มเป้าหมาย ที่แต่ละ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Cup, </a:t>
            </a:r>
            <a:r>
              <a:rPr lang="th-TH" sz="32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บันทึกเข้ามา แยกตามรายอำเภอ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539486" y="3497202"/>
            <a:ext cx="2725947" cy="1055598"/>
          </a:xfrm>
          <a:prstGeom prst="wedgeRoundRectCallout">
            <a:avLst>
              <a:gd name="adj1" fmla="val 84406"/>
              <a:gd name="adj2" fmla="val 2981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</a:rPr>
              <a:t>หาก </a:t>
            </a:r>
            <a:r>
              <a:rPr lang="th-TH" dirty="0" err="1" smtClean="0">
                <a:solidFill>
                  <a:schemeClr val="tx1"/>
                </a:solidFill>
              </a:rPr>
              <a:t>สสจ</a:t>
            </a:r>
            <a:r>
              <a:rPr lang="th-TH" dirty="0" smtClean="0">
                <a:solidFill>
                  <a:schemeClr val="tx1"/>
                </a:solidFill>
              </a:rPr>
              <a:t>. ต้องการแก้ไข กด คลิกแก้ไข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t="8607" r="2655" b="50024"/>
          <a:stretch/>
        </p:blipFill>
        <p:spPr>
          <a:xfrm>
            <a:off x="0" y="2028234"/>
            <a:ext cx="11855115" cy="2832521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3392" y="110760"/>
            <a:ext cx="12195391" cy="883294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994054"/>
            <a:ext cx="3511893" cy="607135"/>
          </a:xfrm>
          <a:prstGeom prst="rect">
            <a:avLst/>
          </a:prstGeom>
          <a:solidFill>
            <a:srgbClr val="F77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3391" y="3850128"/>
            <a:ext cx="2169076" cy="3208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661490"/>
            <a:ext cx="12192000" cy="971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คลิกเลือก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สรุปรายงานการสำรวจ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เมื่อ ระดับอำเภอ. แจ้งครบทั้งหมด </a:t>
            </a:r>
            <a:r>
              <a:rPr lang="th-TH" sz="32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ตรวจสอบ/แก้ไข ยอดจำนวนกลุ่มเป้าหมายถูกต้อง ครบถ้วน แล้ว กดคลิก </a:t>
            </a:r>
            <a:r>
              <a:rPr lang="th-TH" sz="3600" b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ส่งรายงานผลการสำรวจ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ให้ส่วนกลางดำเนินการต่อไป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t="72642" r="3148" b="6744"/>
          <a:stretch/>
        </p:blipFill>
        <p:spPr>
          <a:xfrm>
            <a:off x="0" y="4774844"/>
            <a:ext cx="11806989" cy="1363579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2427355" y="5670907"/>
            <a:ext cx="3813024" cy="445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ซ้าย 7"/>
          <p:cNvSpPr/>
          <p:nvPr/>
        </p:nvSpPr>
        <p:spPr>
          <a:xfrm>
            <a:off x="6352674" y="5358063"/>
            <a:ext cx="3155008" cy="103424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กด </a:t>
            </a:r>
            <a:r>
              <a:rPr lang="th-TH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ส่งจำนวนกลุ่มเป้าหมาย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250" y1="76222" x2="11250" y2="76222"/>
                        <a14:foregroundMark x1="18500" y1="94889" x2="2750" y2="30222"/>
                        <a14:foregroundMark x1="12250" y1="97333" x2="375" y2="58444"/>
                        <a14:foregroundMark x1="20500" y1="67111" x2="19750" y2="44667"/>
                        <a14:backgroundMark x1="37750" y1="43333" x2="84875" y2="45333"/>
                        <a14:backgroundMark x1="39875" y1="55333" x2="85625" y2="55778"/>
                        <a14:backgroundMark x1="38250" y1="56000" x2="85375" y2="56222"/>
                        <a14:backgroundMark x1="61125" y1="42667" x2="85375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12192000" cy="6035040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ctrTitle"/>
          </p:nvPr>
        </p:nvSpPr>
        <p:spPr>
          <a:xfrm>
            <a:off x="188850" y="704626"/>
            <a:ext cx="11814299" cy="2312894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ระบบติดตามข้อมูลการรณรงค์ให้วัคซีนโรคหัด</a:t>
            </a:r>
            <a:b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MMR/MR</a:t>
            </a:r>
            <a:endParaRPr lang="th-TH" sz="6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1" y="5143718"/>
            <a:ext cx="1298699" cy="1714282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1981200" y="308039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http://meas.ddc.moph.go.th</a:t>
            </a:r>
            <a:endParaRPr lang="en-US" b="1" i="1" u="sng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04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3392" y="110760"/>
            <a:ext cx="12195391" cy="883294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994054"/>
            <a:ext cx="3511893" cy="607135"/>
          </a:xfrm>
          <a:prstGeom prst="rect">
            <a:avLst/>
          </a:prstGeom>
          <a:solidFill>
            <a:srgbClr val="F77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661490"/>
            <a:ext cx="11964019" cy="110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36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สามารถติดตาม ตรวจสอบ รายงานผลการปฏิบัติงานการรณรงค์ให้วัคซีน และ   </a:t>
            </a:r>
          </a:p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ประเมินผลการรณรงค์ฯ รายอำเภอ </a:t>
            </a:r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ได้ทุก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 </a:t>
            </a:r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และสามารถดาวน์โหลด ไฟล์ </a:t>
            </a:r>
            <a:r>
              <a:rPr lang="en-US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Excel </a:t>
            </a:r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</a:t>
            </a:r>
            <a:endParaRPr lang="th-TH" sz="4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t="14435" r="2032" b="39732"/>
          <a:stretch/>
        </p:blipFill>
        <p:spPr>
          <a:xfrm>
            <a:off x="101600" y="3006997"/>
            <a:ext cx="12090399" cy="3045460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10813143" y="3526971"/>
            <a:ext cx="1150876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9100457" y="3397091"/>
            <a:ext cx="1660190" cy="82767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กด ดาวน์โหลด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16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134920" y="1601189"/>
            <a:ext cx="12057079" cy="4285548"/>
            <a:chOff x="0" y="1132114"/>
            <a:chExt cx="12140483" cy="4034181"/>
          </a:xfrm>
          <a:solidFill>
            <a:srgbClr val="FF0000"/>
          </a:solidFill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/>
            <a:srcRect b="36951"/>
            <a:stretch/>
          </p:blipFill>
          <p:spPr>
            <a:xfrm>
              <a:off x="0" y="1132114"/>
              <a:ext cx="12140483" cy="403418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7" name="ลูกศรซ้าย 6"/>
            <p:cNvSpPr/>
            <p:nvPr/>
          </p:nvSpPr>
          <p:spPr>
            <a:xfrm>
              <a:off x="8547272" y="2659486"/>
              <a:ext cx="354169" cy="566673"/>
            </a:xfrm>
            <a:prstGeom prst="leftArrow">
              <a:avLst>
                <a:gd name="adj1" fmla="val 50000"/>
                <a:gd name="adj2" fmla="val 53637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9070350" y="2659486"/>
              <a:ext cx="2901224" cy="50227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รหัส 5 หลักของหน่วยงาน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51517" y="110760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1095654"/>
            <a:ext cx="3511893" cy="607135"/>
          </a:xfrm>
          <a:prstGeom prst="rect">
            <a:avLst/>
          </a:prstGeom>
          <a:solidFill>
            <a:srgbClr val="007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สคร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8623473" y="4255347"/>
            <a:ext cx="3450060" cy="566673"/>
            <a:chOff x="8598788" y="3685220"/>
            <a:chExt cx="3450060" cy="566673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9096108" y="3731893"/>
              <a:ext cx="2952740" cy="50227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รหัส 9 หลักของหน่วยงาน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" name="ลูกศรซ้าย 10"/>
            <p:cNvSpPr/>
            <p:nvPr/>
          </p:nvSpPr>
          <p:spPr>
            <a:xfrm>
              <a:off x="8598788" y="3685220"/>
              <a:ext cx="354169" cy="566673"/>
            </a:xfrm>
            <a:prstGeom prst="leftArrow">
              <a:avLst>
                <a:gd name="adj1" fmla="val 50000"/>
                <a:gd name="adj2" fmla="val 53637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สี่เหลี่ยมผืนผ้า 11"/>
          <p:cNvSpPr/>
          <p:nvPr/>
        </p:nvSpPr>
        <p:spPr>
          <a:xfrm>
            <a:off x="134920" y="2484483"/>
            <a:ext cx="2829060" cy="965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การเข้า </a:t>
            </a:r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Log in</a:t>
            </a:r>
            <a:endParaRPr lang="th-TH" sz="4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610548" y="3283976"/>
            <a:ext cx="2859109" cy="56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99999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664748" y="4302020"/>
            <a:ext cx="2859109" cy="56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009999900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51517" y="110760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1095654"/>
            <a:ext cx="3511893" cy="607135"/>
          </a:xfrm>
          <a:prstGeom prst="rect">
            <a:avLst/>
          </a:prstGeom>
          <a:solidFill>
            <a:srgbClr val="007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th-TH" sz="4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สคร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-139" t="-1814" r="-59" b="50502"/>
          <a:stretch/>
        </p:blipFill>
        <p:spPr>
          <a:xfrm>
            <a:off x="51517" y="2611713"/>
            <a:ext cx="12140483" cy="347582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1518" y="1599533"/>
            <a:ext cx="12088966" cy="1229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คลิกเลือกวัคซีน เพื่อตรวจสอบ ติดตาม รายงานผล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การปฏิบัติงานการรณรงค์ให้วัคซีน และ 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ประเมินผล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การรณรงค์ฯ 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รายจังหวัด ได้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 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และสามารถดาวน์โหลด ไฟล์ 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Excel 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</a:t>
            </a:r>
            <a:endParaRPr lang="th-TH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87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3911" y="77122"/>
            <a:ext cx="11764649" cy="6858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ความครอบคลุมการรับวัคซีน </a:t>
            </a:r>
            <a:r>
              <a:rPr lang="en-US" sz="4000" b="1" dirty="0" smtClean="0"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MMR/MR</a:t>
            </a:r>
            <a:endParaRPr lang="th-TH" sz="4000" b="1" dirty="0">
              <a:latin typeface="TH Sarabun New" panose="020B0500040200020003" pitchFamily="34" charset="-34"/>
              <a:ea typeface="Tahoma" panose="020B060403050404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555407" y="846050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ระดับเขต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369305"/>
              </p:ext>
            </p:extLst>
          </p:nvPr>
        </p:nvGraphicFramePr>
        <p:xfrm>
          <a:off x="555407" y="1582364"/>
          <a:ext cx="2431175" cy="441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561"/>
                <a:gridCol w="1210614"/>
              </a:tblGrid>
              <a:tr h="67615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สี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  <a:tr h="583473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638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‹20%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91637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20-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97006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61605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54196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0-94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54196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95-100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3368835" y="825268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ระดับจังหวัด</a:t>
            </a:r>
          </a:p>
        </p:txBody>
      </p:sp>
      <p:sp>
        <p:nvSpPr>
          <p:cNvPr id="12" name="Rectangle 8"/>
          <p:cNvSpPr/>
          <p:nvPr/>
        </p:nvSpPr>
        <p:spPr>
          <a:xfrm>
            <a:off x="6182263" y="825268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</a:t>
            </a:r>
          </a:p>
        </p:txBody>
      </p:sp>
      <p:sp>
        <p:nvSpPr>
          <p:cNvPr id="13" name="คำบรรยายภาพแบบเมฆ 12"/>
          <p:cNvSpPr/>
          <p:nvPr/>
        </p:nvSpPr>
        <p:spPr>
          <a:xfrm>
            <a:off x="8995691" y="221690"/>
            <a:ext cx="3078051" cy="1338666"/>
          </a:xfrm>
          <a:prstGeom prst="cloudCallout">
            <a:avLst>
              <a:gd name="adj1" fmla="val -52929"/>
              <a:gd name="adj2" fmla="val 77163"/>
            </a:avLst>
          </a:prstGeom>
          <a:solidFill>
            <a:srgbClr val="92D050"/>
          </a:solidFill>
          <a:ln>
            <a:solidFill>
              <a:srgbClr val="E63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แสดงแผนที่ ระดับ อำเภอ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จังหวัด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เขต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231514"/>
              </p:ext>
            </p:extLst>
          </p:nvPr>
        </p:nvGraphicFramePr>
        <p:xfrm>
          <a:off x="3368835" y="1560356"/>
          <a:ext cx="2448272" cy="432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662113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สี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  <a:tr h="571354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638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‹20%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79349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20-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84606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47864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40609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0-94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40609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95-100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209155"/>
              </p:ext>
            </p:extLst>
          </p:nvPr>
        </p:nvGraphicFramePr>
        <p:xfrm>
          <a:off x="6199554" y="1560356"/>
          <a:ext cx="2413690" cy="482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845"/>
                <a:gridCol w="1206845"/>
              </a:tblGrid>
              <a:tr h="64266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สี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  <a:tr h="554569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638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‹20%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62329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20-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67432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28831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21789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0-94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21789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95-100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21789"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ไม่ดำเนินการ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6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5654040"/>
            <a:ext cx="12192000" cy="120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1432560"/>
            <a:ext cx="5455920" cy="5455920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41960" y="60960"/>
            <a:ext cx="11170920" cy="1676400"/>
          </a:xfrm>
        </p:spPr>
        <p:txBody>
          <a:bodyPr/>
          <a:lstStyle/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แบบสอบถามความพึงพอใจ </a:t>
            </a:r>
            <a:endParaRPr lang="th-TH" sz="36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ประชุมเชิง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ปฏิบัติการถ่ายทอด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แนวทางการรณรงค์ให้วัคซีนป้องกันโรค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หัด</a:t>
            </a:r>
            <a:b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แก่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 เครือข่ายระดับเขตและจังหวัด </a:t>
            </a:r>
          </a:p>
        </p:txBody>
      </p:sp>
    </p:spTree>
    <p:extLst>
      <p:ext uri="{BB962C8B-B14F-4D97-AF65-F5344CB8AC3E}">
        <p14:creationId xmlns:p14="http://schemas.microsoft.com/office/powerpoint/2010/main" val="33399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5654040"/>
            <a:ext cx="12192000" cy="120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0" y="1691640"/>
            <a:ext cx="4907280" cy="490728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300990" y="-33867"/>
            <a:ext cx="11590020" cy="169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</a:t>
            </a:r>
            <a:r>
              <a:rPr lang="th-TH" sz="36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ไลน์</a:t>
            </a:r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สำหรับติดต่อสื่อสารระหว่างเจ้าหน้าที่ผู้ปฏิบัติงานในพื้นที่ รพ. /</a:t>
            </a:r>
            <a:r>
              <a:rPr lang="th-TH" sz="36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./</a:t>
            </a:r>
            <a:r>
              <a:rPr lang="th-TH" sz="36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./</a:t>
            </a:r>
            <a:r>
              <a:rPr lang="th-TH" sz="36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สคร</a:t>
            </a:r>
            <a:r>
              <a:rPr lang="th-TH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กับ ส่วนกลาง กองโรคป้องกันด้วยวัคซีน กรมควบคมโรค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โครงการรณรงค์ให้วัคซีนป้องกันโรคหัดในกลุ่มเด็กอายุ 1-12 ปี ทั่วประเทศ พ.ศ. 2562-2563 </a:t>
            </a:r>
            <a:endParaRPr lang="th-TH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30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0" y="4707"/>
            <a:ext cx="12192000" cy="883765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การบันทึกข้อมูลการรณรงค์ให้วัคซีนโรคหัด</a:t>
            </a:r>
            <a:r>
              <a:rPr lang="en-US" sz="5400" b="1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MMR/MR</a:t>
            </a:r>
            <a:endParaRPr lang="th-TH" sz="48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รูปห้าเหลี่ยม 3"/>
          <p:cNvSpPr/>
          <p:nvPr/>
        </p:nvSpPr>
        <p:spPr>
          <a:xfrm>
            <a:off x="8967" y="960433"/>
            <a:ext cx="5446260" cy="570251"/>
          </a:xfrm>
          <a:prstGeom prst="homePlate">
            <a:avLst/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การบันทึกจำนวนกลุ่มเป้าหมาย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463970" y="1561377"/>
            <a:ext cx="11264060" cy="14230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กำหนดการบันทึกยอดกลุ่มป้าหมาย  </a:t>
            </a:r>
            <a:r>
              <a:rPr lang="th-TH" sz="3600" b="1" u="sng" dirty="0" smtClean="0">
                <a:solidFill>
                  <a:srgbClr val="F23AE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(มิถุนายน – 20 กรกฎาคม 2562)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 </a:t>
            </a:r>
            <a:r>
              <a:rPr lang="th-TH" sz="3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Key-in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ยอดสำรวจ ผ่าน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Online</a:t>
            </a:r>
            <a:endParaRPr lang="th-TH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th-TH" sz="3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ตรวจสอบยอดและแก้ไข แล้วส่งยืนยันยอดกลุ่มเป้าหมาย ส่ง ส่วนกลาง</a:t>
            </a: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463969" y="3627394"/>
            <a:ext cx="9012539" cy="638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 </a:t>
            </a:r>
            <a:r>
              <a:rPr lang="th-TH" sz="3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 บักทึก</a:t>
            </a:r>
            <a:r>
              <a:rPr lang="th-TH" sz="3600" u="sng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จำนวนวัคซีนที่ได้รับกี่ขวด และวันที่รับวัคซีน</a:t>
            </a:r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0" y="4184102"/>
            <a:ext cx="5455227" cy="570837"/>
          </a:xfrm>
          <a:prstGeom prst="homePlate">
            <a:avLst/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 การบันทึกข้อมูลรายงานผลการวัคซีน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ตัวแทนเนื้อหา 2"/>
          <p:cNvSpPr txBox="1">
            <a:spLocks/>
          </p:cNvSpPr>
          <p:nvPr/>
        </p:nvSpPr>
        <p:spPr>
          <a:xfrm>
            <a:off x="463970" y="4776577"/>
            <a:ext cx="11728030" cy="1232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เริ่มการรณรงค์ฉีดวัคซีน หน่วยบริการ ส่งรายงานให้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Cup, </a:t>
            </a:r>
            <a:r>
              <a:rPr lang="th-TH" sz="3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3600" b="1" i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ทุกวันศุกร์ของสัปดาห์</a:t>
            </a:r>
            <a:r>
              <a:rPr lang="en-US" sz="3600" b="1" i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600" b="1" i="1" u="sng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CUP, </a:t>
            </a:r>
            <a:r>
              <a:rPr lang="th-TH" sz="3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บันทึกรายงานผลการฉีดวัคซีน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Online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i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ทุกวันจันทร์ของสัปดาห์</a:t>
            </a: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-1" y="2971053"/>
            <a:ext cx="5590310" cy="570837"/>
          </a:xfrm>
          <a:prstGeom prst="homePlate">
            <a:avLst/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 การบันทึกได้รับวัคซีน (รอบที่ 1) 70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01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0" y="4707"/>
            <a:ext cx="12192000" cy="883765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การบันทึกข้อมูลการรณรงค์ให้วัคซีนโรคหัด</a:t>
            </a:r>
            <a:r>
              <a:rPr lang="en-US" sz="5400" b="1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MMR/MR</a:t>
            </a:r>
            <a:endParaRPr lang="th-TH" sz="48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155865" y="1686721"/>
            <a:ext cx="11932226" cy="399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กรณีพื้นที่มีการปรับจำนวนกลุ่มเป้าหมาย </a:t>
            </a:r>
            <a:r>
              <a:rPr lang="th-TH" sz="3600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ควรบันทึกก่อน 2 สัปดาห์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ในการกระจายวัคซีนรอบที่ 2</a:t>
            </a:r>
            <a:endParaRPr lang="th-TH" sz="3600" u="sng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**บันทึกเมื่อมีการเปลี่ยนแปลงยอดของกลุ่มเป้าหมาย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 	จำนวนเด็กทั้งหมด ทั้งหมด 100 คน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	จำนวนเด็กที่รับวัคซีนครบตามเกณฑ์ 50 คน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จำนวนกลุ่มเป้าหมาย คือ 50 คน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เมื่อถึงช่วงการรณรงค์มีการให้วัคซีน เด็กกลุ่มเป้ามาย ได้ 30 คน อีก 20 คน ได้รับวัคซีนแล้ว </a:t>
            </a:r>
            <a:b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ซึ่งพื้นที่ต้องมีการปรับจำนวนกลุ่มเป้าหมาย เพื่อให้การดำเนินงานครบ 100 </a:t>
            </a:r>
            <a:r>
              <a:rPr lang="en-US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  <a: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th-TH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th-TH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รูปห้าเหลี่ยม 9"/>
          <p:cNvSpPr/>
          <p:nvPr/>
        </p:nvSpPr>
        <p:spPr>
          <a:xfrm>
            <a:off x="-8966" y="1002471"/>
            <a:ext cx="5965114" cy="570251"/>
          </a:xfrm>
          <a:prstGeom prst="homePlate">
            <a:avLst/>
          </a:prstGeom>
          <a:solidFill>
            <a:srgbClr val="003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การบันทึกปรับจำนวนกลุ่มเป้าหมาย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05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0" y="4707"/>
            <a:ext cx="12192000" cy="883765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การบันทึกข้อมูลการรณรงค์ให้วัคซีนโรคหัด</a:t>
            </a:r>
            <a:r>
              <a:rPr lang="en-US" sz="5400" b="1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MMR/MR</a:t>
            </a:r>
            <a:endParaRPr lang="th-TH" sz="48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0" y="3060314"/>
            <a:ext cx="11264060" cy="667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CUP </a:t>
            </a:r>
            <a:r>
              <a:rPr lang="th-TH" sz="3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บันทึก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ข้อมูลการรายงานผลการฉีดวัคซีน / ครบถ้วน/ถูกต้อง</a:t>
            </a:r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15586" y="1017974"/>
            <a:ext cx="5965114" cy="570251"/>
          </a:xfrm>
          <a:prstGeom prst="homePlate">
            <a:avLst/>
          </a:prstGeom>
          <a:solidFill>
            <a:srgbClr val="003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5. การบันทึกได้รับวัคซีน (รอบที่ 2) 30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  <a:endParaRPr lang="th-TH" sz="36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0" y="2274415"/>
            <a:ext cx="5965114" cy="570251"/>
          </a:xfrm>
          <a:prstGeom prst="homePlate">
            <a:avLst/>
          </a:prstGeom>
          <a:solidFill>
            <a:srgbClr val="003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การบันทึกข้อมูลรายงานผลการวัคซีน</a:t>
            </a: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0" y="1668688"/>
            <a:ext cx="10588336" cy="523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ระดับอำเภอ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CUP </a:t>
            </a:r>
            <a:r>
              <a:rPr lang="th-TH" sz="3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สสอ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บักทึก</a:t>
            </a:r>
            <a:r>
              <a:rPr lang="th-TH" sz="3600" u="sng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จำนวนวัคซีนที่ได้รับกี่ขวด และวันที่รับวัคซีน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265333" y="3816179"/>
            <a:ext cx="12047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สสจ</a:t>
            </a:r>
            <a: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และ </a:t>
            </a:r>
            <a:r>
              <a:rPr lang="th-TH" sz="3600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สคร</a:t>
            </a:r>
            <a: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ตรวจสอบ ติดตามผล</a:t>
            </a:r>
            <a:r>
              <a:rPr lang="th-TH" sz="3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</a:t>
            </a:r>
            <a:r>
              <a:rPr lang="th-TH" sz="3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ปฏิบัติงานการรณรงค์ให้วัคซีน </a:t>
            </a:r>
            <a: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th-TH" sz="3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ประเมินผลการรณรงค์ฯ </a:t>
            </a:r>
            <a:r>
              <a:rPr lang="th-TH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รายอำเภอ / ราย</a:t>
            </a:r>
            <a:r>
              <a:rPr lang="th-TH" sz="3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จังหวัด ได้ </a:t>
            </a:r>
            <a:r>
              <a:rPr lang="th-TH" sz="36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ทุกสัปดาห์ 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2563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163" y="174171"/>
            <a:ext cx="12192000" cy="1328058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5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498763" y="2157924"/>
            <a:ext cx="5527964" cy="233094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วัคซีน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MMR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สำหรับเด็ก 1-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&lt;7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317672" y="2157924"/>
            <a:ext cx="5420445" cy="233094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วัคซีน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MR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สำหรับเด็กอายุ 7-12 ปี 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00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83335" y="0"/>
            <a:ext cx="11140226" cy="8628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ระบบติดตามข้อมูลการรณรงค์ให้วัคซีนโรคหัด</a:t>
            </a:r>
            <a:r>
              <a:rPr lang="en-US" sz="4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MMR/MR</a:t>
            </a:r>
            <a:endParaRPr lang="th-TH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-1" r="424" b="24824"/>
          <a:stretch/>
        </p:blipFill>
        <p:spPr>
          <a:xfrm>
            <a:off x="0" y="862885"/>
            <a:ext cx="12192000" cy="51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/>
          <p:cNvGrpSpPr/>
          <p:nvPr/>
        </p:nvGrpSpPr>
        <p:grpSpPr>
          <a:xfrm>
            <a:off x="51517" y="1045538"/>
            <a:ext cx="12140483" cy="4285548"/>
            <a:chOff x="0" y="1132114"/>
            <a:chExt cx="12140483" cy="4034181"/>
          </a:xfrm>
          <a:solidFill>
            <a:srgbClr val="FF0000"/>
          </a:solidFill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/>
            <a:srcRect b="36951"/>
            <a:stretch/>
          </p:blipFill>
          <p:spPr>
            <a:xfrm>
              <a:off x="0" y="1132114"/>
              <a:ext cx="12140483" cy="403418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ลูกศรซ้าย 8"/>
            <p:cNvSpPr/>
            <p:nvPr/>
          </p:nvSpPr>
          <p:spPr>
            <a:xfrm>
              <a:off x="8547272" y="2595090"/>
              <a:ext cx="354169" cy="566673"/>
            </a:xfrm>
            <a:prstGeom prst="leftArrow">
              <a:avLst>
                <a:gd name="adj1" fmla="val 50000"/>
                <a:gd name="adj2" fmla="val 53637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9079604" y="2659486"/>
              <a:ext cx="2901224" cy="50227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รหัส 5 หลักของหน่วยงาน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271" y="110760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9092" y="1944710"/>
            <a:ext cx="2829060" cy="965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การเข้า </a:t>
            </a:r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Log in</a:t>
            </a:r>
            <a:endParaRPr lang="th-TH" sz="4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9096108" y="3731893"/>
            <a:ext cx="2952740" cy="502277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 9 หลักของหน่วยงาน</a:t>
            </a:r>
            <a:endParaRPr lang="th-TH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ลูกศรซ้าย 11"/>
          <p:cNvSpPr/>
          <p:nvPr/>
        </p:nvSpPr>
        <p:spPr>
          <a:xfrm>
            <a:off x="8598788" y="3685220"/>
            <a:ext cx="354169" cy="566673"/>
          </a:xfrm>
          <a:prstGeom prst="leftArrow">
            <a:avLst>
              <a:gd name="adj1" fmla="val 50000"/>
              <a:gd name="adj2" fmla="val 53637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273167" y="5331086"/>
            <a:ext cx="9902834" cy="605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/>
              <a:t>*หมายเหตุ </a:t>
            </a:r>
            <a:r>
              <a:rPr lang="en-US" dirty="0" smtClean="0"/>
              <a:t>: </a:t>
            </a:r>
            <a:r>
              <a:rPr lang="th-TH" dirty="0" smtClean="0"/>
              <a:t>ในระดับอำเภอ </a:t>
            </a:r>
            <a:r>
              <a:rPr lang="en-US" dirty="0" smtClean="0"/>
              <a:t>cup, </a:t>
            </a:r>
            <a:r>
              <a:rPr lang="th-TH" dirty="0" err="1" smtClean="0"/>
              <a:t>สสอ</a:t>
            </a:r>
            <a:r>
              <a:rPr lang="th-TH" dirty="0" smtClean="0"/>
              <a:t>. ใช้ </a:t>
            </a:r>
            <a:r>
              <a:rPr lang="en-US" dirty="0" smtClean="0"/>
              <a:t>User </a:t>
            </a:r>
            <a:r>
              <a:rPr lang="th-TH" dirty="0" smtClean="0"/>
              <a:t>และ </a:t>
            </a:r>
            <a:r>
              <a:rPr lang="en-US" dirty="0" smtClean="0"/>
              <a:t>Password </a:t>
            </a:r>
            <a:r>
              <a:rPr lang="th-TH" dirty="0" smtClean="0"/>
              <a:t>เดียวกัน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705082" y="2735095"/>
            <a:ext cx="2859109" cy="56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99999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4614928" y="3699696"/>
            <a:ext cx="2859109" cy="56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009999900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2271" y="110760"/>
            <a:ext cx="12192000" cy="883294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การบันทึกข้อมูลในระบบติดตามข้อมูลการรณรงค์ฯ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b="37080"/>
          <a:stretch/>
        </p:blipFill>
        <p:spPr>
          <a:xfrm>
            <a:off x="160374" y="1516569"/>
            <a:ext cx="12031626" cy="3860973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2387" y="994567"/>
            <a:ext cx="5911403" cy="60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คลิกเลือกวัคซีนที่จะบันทึกข้อมูล</a:t>
            </a:r>
            <a:endParaRPr lang="th-TH" sz="4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2391" y="2538354"/>
            <a:ext cx="56111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44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งานนำเสนอ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4" id="{62D83C5E-7BE7-4D1F-B5CE-9237C9F6D137}" vid="{0A02B1C0-0179-487C-BDE5-6C5F345ABF1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งานนำเสนอ5</Template>
  <TotalTime>1241</TotalTime>
  <Words>1108</Words>
  <Application>Microsoft Office PowerPoint</Application>
  <PresentationFormat>แบบจอกว้าง</PresentationFormat>
  <Paragraphs>165</Paragraphs>
  <Slides>25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3" baseType="lpstr">
      <vt:lpstr>Angsana New</vt:lpstr>
      <vt:lpstr>Arial</vt:lpstr>
      <vt:lpstr>Calibri</vt:lpstr>
      <vt:lpstr>Calibri Light</vt:lpstr>
      <vt:lpstr>Cordia New</vt:lpstr>
      <vt:lpstr>Tahoma</vt:lpstr>
      <vt:lpstr>TH Sarabun New</vt:lpstr>
      <vt:lpstr>งานนำเสนอ5</vt:lpstr>
      <vt:lpstr>แนวทางการบันทึกผลการดำเนินงาน ผ่านระบบรายงานออนไลน์</vt:lpstr>
      <vt:lpstr>ระบบติดตามข้อมูลการรณรงค์ให้วัคซีนโรคหัด MMR/MR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ความครอบคลุมการรับวัคซีน MMR/MR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แนวทางการบันทึกผลการดำเนินงาน ผ่านระบบรายงานออนไลน์</dc:title>
  <dc:creator>user</dc:creator>
  <cp:lastModifiedBy>pc</cp:lastModifiedBy>
  <cp:revision>71</cp:revision>
  <dcterms:created xsi:type="dcterms:W3CDTF">2019-06-29T13:39:25Z</dcterms:created>
  <dcterms:modified xsi:type="dcterms:W3CDTF">2019-07-01T23:05:04Z</dcterms:modified>
</cp:coreProperties>
</file>