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7" r:id="rId3"/>
    <p:sldId id="294" r:id="rId4"/>
    <p:sldId id="305" r:id="rId5"/>
    <p:sldId id="307" r:id="rId6"/>
    <p:sldId id="309" r:id="rId7"/>
    <p:sldId id="310" r:id="rId8"/>
    <p:sldId id="311" r:id="rId9"/>
    <p:sldId id="312" r:id="rId10"/>
    <p:sldId id="271" r:id="rId11"/>
    <p:sldId id="279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99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713" autoAdjust="0"/>
  </p:normalViewPr>
  <p:slideViewPr>
    <p:cSldViewPr>
      <p:cViewPr varScale="1">
        <p:scale>
          <a:sx n="65" d="100"/>
          <a:sy n="65" d="100"/>
        </p:scale>
        <p:origin x="-12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DC46A-AA95-4A67-A072-49C0777EC327}" type="datetimeFigureOut">
              <a:rPr lang="th-TH" smtClean="0"/>
              <a:pPr/>
              <a:t>01/08/62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5B58B-B943-4BE8-BC91-7EC573C811A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00179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8361E-D984-46F4-9B93-F4E13C30390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1739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8361E-D984-46F4-9B93-F4E13C30390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608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674-CFAD-4516-AA28-946418BDC9B7}" type="datetimeFigureOut">
              <a:rPr lang="th-TH" smtClean="0"/>
              <a:pPr/>
              <a:t>01/08/62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EE71-6E07-4638-B718-E06891173C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674-CFAD-4516-AA28-946418BDC9B7}" type="datetimeFigureOut">
              <a:rPr lang="th-TH" smtClean="0"/>
              <a:pPr/>
              <a:t>01/08/62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EE71-6E07-4638-B718-E06891173C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674-CFAD-4516-AA28-946418BDC9B7}" type="datetimeFigureOut">
              <a:rPr lang="th-TH" smtClean="0"/>
              <a:pPr/>
              <a:t>01/08/62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EE71-6E07-4638-B718-E06891173C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674-CFAD-4516-AA28-946418BDC9B7}" type="datetimeFigureOut">
              <a:rPr lang="th-TH" smtClean="0"/>
              <a:pPr/>
              <a:t>01/08/62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EE71-6E07-4638-B718-E06891173C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674-CFAD-4516-AA28-946418BDC9B7}" type="datetimeFigureOut">
              <a:rPr lang="th-TH" smtClean="0"/>
              <a:pPr/>
              <a:t>01/08/62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EE71-6E07-4638-B718-E06891173C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674-CFAD-4516-AA28-946418BDC9B7}" type="datetimeFigureOut">
              <a:rPr lang="th-TH" smtClean="0"/>
              <a:pPr/>
              <a:t>01/08/62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EE71-6E07-4638-B718-E06891173C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674-CFAD-4516-AA28-946418BDC9B7}" type="datetimeFigureOut">
              <a:rPr lang="th-TH" smtClean="0"/>
              <a:pPr/>
              <a:t>01/08/62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EE71-6E07-4638-B718-E06891173C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674-CFAD-4516-AA28-946418BDC9B7}" type="datetimeFigureOut">
              <a:rPr lang="th-TH" smtClean="0"/>
              <a:pPr/>
              <a:t>01/08/62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EE71-6E07-4638-B718-E06891173C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674-CFAD-4516-AA28-946418BDC9B7}" type="datetimeFigureOut">
              <a:rPr lang="th-TH" smtClean="0"/>
              <a:pPr/>
              <a:t>01/08/62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EE71-6E07-4638-B718-E06891173C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674-CFAD-4516-AA28-946418BDC9B7}" type="datetimeFigureOut">
              <a:rPr lang="th-TH" smtClean="0"/>
              <a:pPr/>
              <a:t>01/08/62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EE71-6E07-4638-B718-E06891173C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C0674-CFAD-4516-AA28-946418BDC9B7}" type="datetimeFigureOut">
              <a:rPr lang="th-TH" smtClean="0"/>
              <a:pPr/>
              <a:t>01/08/62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EE71-6E07-4638-B718-E06891173CD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C0674-CFAD-4516-AA28-946418BDC9B7}" type="datetimeFigureOut">
              <a:rPr lang="th-TH" smtClean="0"/>
              <a:pPr/>
              <a:t>01/08/62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7EE71-6E07-4638-B718-E06891173CD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eas.ddc.moph.go.th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43988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b="1" dirty="0"/>
              <a:t>กา</a:t>
            </a:r>
            <a:r>
              <a:rPr lang="th-TH" b="1" dirty="0" smtClean="0"/>
              <a:t>รบริหารจัดการวัคซีนและการกระจายวัคซีน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  <a:solidFill>
            <a:srgbClr val="FFFF00"/>
          </a:solidFill>
        </p:spPr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กลุ่มบริหารจัดการวัคซีน</a:t>
            </a:r>
          </a:p>
          <a:p>
            <a:r>
              <a:rPr lang="th-TH" b="1" dirty="0" smtClean="0">
                <a:solidFill>
                  <a:schemeClr val="tx1"/>
                </a:solidFill>
              </a:rPr>
              <a:t>กองโรคป้องกันด้วยวัคซีน</a:t>
            </a:r>
            <a:endParaRPr lang="th-TH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96752"/>
            <a:ext cx="8229600" cy="540088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th-TH" sz="2800" b="1" dirty="0" smtClean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ตรวจสอบ</a:t>
            </a:r>
            <a:r>
              <a:rPr lang="th-TH" sz="2800" b="1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ปริมาณความจุ</a:t>
            </a:r>
            <a:r>
              <a:rPr lang="th-TH" sz="2800" b="1" dirty="0" smtClean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ตู้เย็น</a:t>
            </a:r>
          </a:p>
          <a:p>
            <a:pPr marL="0" indent="0">
              <a:buNone/>
            </a:pPr>
            <a:r>
              <a:rPr lang="th-TH" sz="2800" b="1" dirty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sz="2800" b="1" dirty="0" smtClean="0">
                <a:solidFill>
                  <a:srgbClr val="0000CC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     </a:t>
            </a:r>
            <a:r>
              <a:rPr lang="th-TH" sz="28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- โรงพยาบาลที่เป็นคลังวัคซีนตรวจสอบปริมาณความจุของตู้เย็นที่ใช้เก็บวัคซีน</a:t>
            </a:r>
          </a:p>
          <a:p>
            <a:pPr marL="363538" indent="0">
              <a:buNone/>
            </a:pPr>
            <a:r>
              <a:rPr lang="th-TH" sz="28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th-TH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1</a:t>
            </a:r>
            <a:r>
              <a:rPr lang="en-US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) </a:t>
            </a:r>
            <a:r>
              <a:rPr lang="th-TH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วัคซีน </a:t>
            </a:r>
            <a:r>
              <a:rPr lang="en-US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EPI Routine </a:t>
            </a:r>
            <a:r>
              <a:rPr lang="th-TH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ในแผนงานสร้างเสริมภูมิคุ้มกันโรค </a:t>
            </a:r>
            <a:endParaRPr lang="th-TH" sz="2800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63538" indent="0">
              <a:buNone/>
            </a:pPr>
            <a:r>
              <a:rPr lang="th-TH" sz="28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th-TH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2</a:t>
            </a:r>
            <a:r>
              <a:rPr lang="en-US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) </a:t>
            </a:r>
            <a:r>
              <a:rPr lang="th-TH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วัคซีนนักเรียน (วัคซีนเก็บตกในเด็กนักเรียนชั้นประถมศึกษาปีที่ 1</a:t>
            </a:r>
            <a:r>
              <a:rPr lang="en-US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, </a:t>
            </a:r>
            <a:r>
              <a:rPr lang="th-TH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วัคซีน</a:t>
            </a:r>
            <a:r>
              <a:rPr lang="en-US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HPV</a:t>
            </a:r>
            <a:r>
              <a:rPr lang="th-TH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ในเด็กนักเรียนหญิงชั้นประถมศึกษาปีที่ </a:t>
            </a:r>
            <a:r>
              <a:rPr lang="en-US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5 </a:t>
            </a:r>
            <a:r>
              <a:rPr lang="th-TH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และวัคซีน </a:t>
            </a:r>
            <a:r>
              <a:rPr lang="en-US" sz="2800" b="1" dirty="0" err="1" smtClean="0">
                <a:latin typeface="BrowalliaUPC" panose="020B0604020202020204" pitchFamily="34" charset="-34"/>
                <a:cs typeface="BrowalliaUPC" panose="020B0604020202020204" pitchFamily="34" charset="-34"/>
              </a:rPr>
              <a:t>dT</a:t>
            </a:r>
            <a:r>
              <a:rPr lang="th-TH" sz="28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ใน</a:t>
            </a:r>
            <a:r>
              <a:rPr lang="th-TH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เด็กนักเรียนชั้นประถมศึกษาปีที่ 6) </a:t>
            </a:r>
            <a:endParaRPr lang="th-TH" sz="2800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63538" indent="0">
              <a:buNone/>
            </a:pPr>
            <a:r>
              <a:rPr lang="th-TH" sz="28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en-US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3) </a:t>
            </a:r>
            <a:r>
              <a:rPr lang="th-TH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วัคซีนไข้หวัดใหญ่ตามฤดูกาลในประชาชนและบุคลากรทางการแพทย์และสาธารณสุขกลุ่มเสี่ยง</a:t>
            </a:r>
            <a:r>
              <a:rPr lang="en-US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endParaRPr lang="en-US" sz="2800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63538" indent="0">
              <a:buNone/>
            </a:pPr>
            <a:r>
              <a:rPr lang="en-US" sz="2800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en-US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4) </a:t>
            </a:r>
            <a:r>
              <a:rPr lang="th-TH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วัคซีนโครงการรณรงค์ในการกำจัดโรคหัดตามพันธะสัญญานานาชาติ (วัคซีน</a:t>
            </a:r>
            <a:r>
              <a:rPr lang="en-US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 MMR </a:t>
            </a:r>
            <a:r>
              <a:rPr lang="th-TH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และ </a:t>
            </a:r>
            <a:r>
              <a:rPr lang="en-US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MR) </a:t>
            </a:r>
            <a:endParaRPr lang="th-TH" sz="2800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63538" indent="0">
              <a:buNone/>
            </a:pPr>
            <a:endParaRPr lang="en-US" sz="28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h-TH" b="1" dirty="0" smtClean="0"/>
              <a:t>การรับวัคซีนสำหรับโรงพยาบาลแม่ข่าย</a:t>
            </a:r>
            <a:r>
              <a:rPr lang="en-US" b="1" dirty="0" smtClean="0"/>
              <a:t> (CUP)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03272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363538" indent="0"/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r>
              <a:rPr lang="th-TH" b="1" dirty="0" smtClean="0">
                <a:solidFill>
                  <a:srgbClr val="FF0000"/>
                </a:solidFill>
                <a:latin typeface="BrowalliaUPC" panose="020B0604020202020204" pitchFamily="34" charset="-34"/>
                <a:cs typeface="BrowalliaUPC" panose="020B0604020202020204" pitchFamily="34" charset="-34"/>
              </a:rPr>
              <a:t>ข้อแนะนำในกรณีที่สำรวจแล้ว ความจุตู้เย็นไม่เพียงพอ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ต่อปริมาณวัคซีนที่จะเบิกเพื่อให้บริการในช่วงเวลาดังกล่าว ขอให้</a:t>
            </a:r>
            <a:r>
              <a:rPr lang="th-TH" b="1" i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โรงพยาบาลที่เป็นคลังวัคซีน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แต่ละแห่ง วางแผนการกระจายวัคซีนโดยเบิกจ่ายให้กับหน่วยบริการในระดับ รพสต.และหน่วยบริการใน รพ. ทันที่เมื่อวัคซีนแต่ละชนิดได้มีการจัดส่งถึงคลังวัคซีน เพื่อให้ตู้เย็นมีพื้นที่เพียงพอในการจัดเก็บวัคซีน</a:t>
            </a:r>
            <a:endParaRPr lang="en-US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63538" indent="0">
              <a:buNone/>
            </a:pPr>
            <a:endParaRPr lang="th-TH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363538" indent="0"/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การรับและเบิกจ่ายวัคซีน ให้จัดทำทะเบียนรับ-จ่ายวัคซีน 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MMR 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สำหรับการรณรงค์ แยกออกจากวัคซีน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routine </a:t>
            </a:r>
          </a:p>
          <a:p>
            <a:endParaRPr lang="th-TH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th-TH" b="1" dirty="0" smtClean="0"/>
              <a:t>การรับวัคซีนสำหรับโรงพยาบาลแม่ข่าย</a:t>
            </a:r>
            <a:r>
              <a:rPr lang="en-US" b="1" dirty="0" smtClean="0"/>
              <a:t> (CUP)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82597"/>
            <a:ext cx="7772400" cy="1790700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รายละเอียดวัคซีนป้องกันโรคหัด</a:t>
            </a:r>
            <a:endParaRPr lang="en-US" sz="4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8227314" cy="1241822"/>
          </a:xfrm>
        </p:spPr>
        <p:txBody>
          <a:bodyPr>
            <a:normAutofit fontScale="85000" lnSpcReduction="20000"/>
          </a:bodyPr>
          <a:lstStyle/>
          <a:p>
            <a:r>
              <a:rPr lang="th-TH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สำหรับการรณรงค์ให้วัคซีนในกลุ่มเด็กอายุ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1-12</a:t>
            </a:r>
            <a:r>
              <a:rPr lang="th-TH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ปี ทั่วประเทศ พ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th-TH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ศ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.2562-2563</a:t>
            </a:r>
            <a:endParaRPr lang="th-TH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ตามแผนเร่งรัดการกำจัดโรคหัดของประเทศไทย</a:t>
            </a:r>
            <a:endPara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696806" y="5082016"/>
            <a:ext cx="2553462" cy="122072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กลุ่มบริหารจัดการวัคซีน</a:t>
            </a:r>
          </a:p>
          <a:p>
            <a:r>
              <a:rPr lang="th-TH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กองโรคป้องกันด้วยวัคซีน</a:t>
            </a:r>
          </a:p>
          <a:p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th-TH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กรกฎาคม </a:t>
            </a:r>
            <a:r>
              <a:rPr lang="en-US" sz="13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2562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492309"/>
            <a:ext cx="2649050" cy="135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720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3907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วัคซีนที่ใช้ในการรณรงค์</a:t>
            </a:r>
            <a:endPara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2628" y="1981605"/>
            <a:ext cx="4272534" cy="3813405"/>
          </a:xfrm>
          <a:prstGeom prst="round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 dirty="0"/>
          </a:p>
        </p:txBody>
      </p:sp>
      <p:sp>
        <p:nvSpPr>
          <p:cNvPr id="7" name="Rounded Rectangle 6"/>
          <p:cNvSpPr/>
          <p:nvPr/>
        </p:nvSpPr>
        <p:spPr>
          <a:xfrm>
            <a:off x="4721914" y="1981605"/>
            <a:ext cx="4273496" cy="3813405"/>
          </a:xfrm>
          <a:prstGeom prst="round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/>
          </a:p>
        </p:txBody>
      </p:sp>
      <p:sp>
        <p:nvSpPr>
          <p:cNvPr id="9" name="Oval 8"/>
          <p:cNvSpPr/>
          <p:nvPr/>
        </p:nvSpPr>
        <p:spPr>
          <a:xfrm>
            <a:off x="452628" y="1769364"/>
            <a:ext cx="624078" cy="624078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4724201" y="1769364"/>
            <a:ext cx="624078" cy="624078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923545" y="4467486"/>
            <a:ext cx="3541014" cy="128068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7175" indent="-257175">
              <a:buFont typeface="Arial" panose="020B0604020202020204" pitchFamily="34" charset="0"/>
              <a:buChar char="•"/>
            </a:pPr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เป็นวัคซีนรวมป้องกันโรคหัด คางทูม และหัดเยอรมัน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th-TH" sz="15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th-TH" sz="1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ใช้ในการรณรงค์ให้วัคซีนในเด็ก</a:t>
            </a:r>
          </a:p>
          <a:p>
            <a:r>
              <a:rPr lang="th-TH" sz="1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อายุ </a:t>
            </a:r>
            <a:r>
              <a:rPr lang="en-US" sz="1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sz="1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ถึง ต่ำกว่า </a:t>
            </a:r>
            <a:r>
              <a:rPr lang="en-US" sz="1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th-TH" sz="1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(เด็กเล็ก)</a:t>
            </a:r>
          </a:p>
          <a:p>
            <a:endParaRPr lang="en-US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รูปแบบ </a:t>
            </a:r>
            <a:r>
              <a:rPr lang="en-US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Single-dose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202847" y="3237141"/>
            <a:ext cx="2821488" cy="2022946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57175" indent="-257175">
              <a:buFont typeface="Arial" panose="020B0604020202020204" pitchFamily="34" charset="0"/>
              <a:buChar char="•"/>
            </a:pPr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เป็นวัคซีนรวมป้องกันโรคหัด และหัดเยอรมัน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th-TH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th-TH" sz="1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ใช้ในการรณรงค์ให้วัคซีนในเด็กอายุ </a:t>
            </a:r>
            <a:r>
              <a:rPr lang="en-US" sz="1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th-TH" sz="1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ถึง </a:t>
            </a:r>
            <a:r>
              <a:rPr lang="en-US" sz="1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 </a:t>
            </a:r>
            <a:r>
              <a:rPr lang="th-TH" sz="15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(เด็กโต)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รูปแบบ </a:t>
            </a:r>
            <a:r>
              <a:rPr lang="en-US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Multi-dose </a:t>
            </a:r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ที่มีขนาดบรรจุ </a:t>
            </a:r>
            <a:r>
              <a:rPr lang="en-US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</a:t>
            </a:r>
            <a:r>
              <a:rPr lang="th-TH" sz="1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โด๊สต่อ</a:t>
            </a:r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ขวด</a:t>
            </a:r>
            <a:endParaRPr lang="en-US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274445" y="2069569"/>
            <a:ext cx="2625652" cy="832721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วัคซีน</a:t>
            </a:r>
            <a:r>
              <a:rPr 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MMR</a:t>
            </a:r>
          </a:p>
        </p:txBody>
      </p:sp>
      <p:sp>
        <p:nvSpPr>
          <p:cNvPr id="16" name="Oval 15"/>
          <p:cNvSpPr/>
          <p:nvPr/>
        </p:nvSpPr>
        <p:spPr>
          <a:xfrm>
            <a:off x="5546979" y="2069569"/>
            <a:ext cx="2625652" cy="832721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วัคซีน</a:t>
            </a:r>
            <a:r>
              <a:rPr 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MR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17" t="9254" r="11801" b="9262"/>
          <a:stretch/>
        </p:blipFill>
        <p:spPr>
          <a:xfrm>
            <a:off x="4802157" y="3066999"/>
            <a:ext cx="1450302" cy="203042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3628" y="3070618"/>
            <a:ext cx="795568" cy="123343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24490" y="3067000"/>
            <a:ext cx="1145279" cy="122867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49393" y="3070618"/>
            <a:ext cx="924899" cy="123863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B384-52C5-45EE-A3D8-FB44A9308F0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536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วัคซีน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MMR</a:t>
            </a:r>
            <a:endPara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7635969" cy="1298340"/>
          </a:xfrm>
        </p:spPr>
        <p:txBody>
          <a:bodyPr>
            <a:normAutofit/>
          </a:bodyPr>
          <a:lstStyle/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ถูกเตรียมขึ้นจากเชื้อ</a:t>
            </a:r>
            <a:r>
              <a:rPr lang="th-TH" sz="1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ไวรัส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ชนิด ที่ถูกทำให้อ่อนฤทธิ์ลง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หรือเรียกว่า ชนิดเชื้อเป็นอ่อนฤทธิ์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Live-attenuated vaccine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th-TH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7600" y="304800"/>
            <a:ext cx="1250124" cy="19381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533400"/>
            <a:ext cx="1324884" cy="14213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457200"/>
            <a:ext cx="1104581" cy="1479271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457200" y="4495800"/>
            <a:ext cx="2483246" cy="19705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0" y="5257800"/>
            <a:ext cx="2020824" cy="1110932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เชื้อ</a:t>
            </a:r>
            <a:r>
              <a:rPr lang="th-TH" sz="18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ไวรัส</a:t>
            </a:r>
            <a:r>
              <a:rPr lang="th-TH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หัด </a:t>
            </a:r>
            <a:endParaRPr lang="th-TH" sz="1800" b="1" dirty="0" smtClean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1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สายพันธุ์ </a:t>
            </a:r>
            <a:endParaRPr lang="en-US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Schwarz </a:t>
            </a:r>
            <a:r>
              <a:rPr lang="th-TH" sz="15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</a:t>
            </a:r>
            <a:endParaRPr lang="en-US" sz="15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Edmonston</a:t>
            </a:r>
            <a:r>
              <a:rPr lang="en-US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-Zagreb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2895600"/>
            <a:ext cx="7886700" cy="104075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วัคซีนรูปแบบผงแห้ง (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Freeze-dried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พร้อมน้ำยาละลาย (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Diluent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วัคซีนลักษณะเป็นผงยา (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powder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สีขาวถึงสีชมพูอ่อน </a:t>
            </a:r>
            <a:r>
              <a:rPr lang="th-TH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ผงแห้งแข็ง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(dry cake) 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สีขาวออกเหลือง</a:t>
            </a:r>
          </a:p>
          <a:p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867400" y="4495800"/>
            <a:ext cx="2514600" cy="1981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/>
          </a:p>
        </p:txBody>
      </p:sp>
      <p:sp>
        <p:nvSpPr>
          <p:cNvPr id="12" name="Rounded Rectangle 11"/>
          <p:cNvSpPr/>
          <p:nvPr/>
        </p:nvSpPr>
        <p:spPr>
          <a:xfrm>
            <a:off x="3124200" y="4495800"/>
            <a:ext cx="2601110" cy="19705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4648200"/>
            <a:ext cx="621382" cy="62138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28800" y="4648200"/>
            <a:ext cx="423267" cy="423267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2971800" y="5257800"/>
            <a:ext cx="3158052" cy="1110932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95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เชื้อ</a:t>
            </a:r>
            <a:r>
              <a:rPr lang="th-TH" sz="195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ไวรัส</a:t>
            </a:r>
            <a:r>
              <a:rPr lang="th-TH" sz="195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คางทูม </a:t>
            </a:r>
            <a:endParaRPr lang="en-US" sz="195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สายพันธุ์</a:t>
            </a:r>
            <a:endParaRPr lang="en-US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RIT 4385 </a:t>
            </a:r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ที่พัฒนามาจาก</a:t>
            </a:r>
          </a:p>
          <a:p>
            <a:pPr algn="ctr"/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สายพันธุ์ </a:t>
            </a:r>
            <a:r>
              <a:rPr lang="en-US" sz="1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Jeryl</a:t>
            </a:r>
            <a:r>
              <a:rPr lang="en-US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Lynn </a:t>
            </a:r>
            <a:r>
              <a:rPr lang="th-TH" sz="15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</a:t>
            </a:r>
            <a:endParaRPr lang="en-US" sz="15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Leningrad-Zagreb (L-Z)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6019800" y="5410200"/>
            <a:ext cx="2187233" cy="958532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เชื้อ</a:t>
            </a:r>
            <a:r>
              <a:rPr lang="th-TH" sz="18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ไวรัส</a:t>
            </a:r>
            <a:r>
              <a:rPr lang="th-TH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หัด</a:t>
            </a:r>
            <a:r>
              <a:rPr lang="th-TH" sz="1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เยอรมัน</a:t>
            </a:r>
          </a:p>
          <a:p>
            <a:pPr algn="ctr"/>
            <a:endParaRPr lang="en-US" sz="15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สายพันธุ์ </a:t>
            </a:r>
            <a:endParaRPr lang="en-US" sz="1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Wistar</a:t>
            </a:r>
            <a:r>
              <a:rPr lang="en-US" sz="1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 27/3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7600" y="4648200"/>
            <a:ext cx="621382" cy="62138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200" y="4724400"/>
            <a:ext cx="423267" cy="42326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4600" y="4648200"/>
            <a:ext cx="621382" cy="62138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34200" y="4724400"/>
            <a:ext cx="423267" cy="423267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B384-52C5-45EE-A3D8-FB44A9308F0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164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58343" y="2110836"/>
            <a:ext cx="8227314" cy="153619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ข้อควรระวังของวัคซีน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MMR</a:t>
            </a:r>
            <a:endPara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366" y="2415898"/>
            <a:ext cx="7886700" cy="115452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th-TH" sz="27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วัคซีนที่เชื้อ</a:t>
            </a:r>
            <a:r>
              <a:rPr lang="th-TH" sz="2700" b="1" dirty="0" err="1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ไวรัส</a:t>
            </a:r>
            <a:r>
              <a:rPr lang="th-TH" sz="27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คางทูมเตรียมจาก</a:t>
            </a:r>
            <a:endParaRPr lang="en-US" sz="27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th-TH" sz="27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สายพันธุ์ </a:t>
            </a:r>
            <a:r>
              <a:rPr lang="en-US" sz="27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Leningrad-Zagreb (L-Z)</a:t>
            </a:r>
            <a:r>
              <a:rPr lang="th-TH" sz="27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7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th-TH" sz="27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ต้องฉีดในเด็กเล็ก อายุ</a:t>
            </a:r>
            <a:r>
              <a:rPr lang="en-US" sz="27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</a:t>
            </a:r>
            <a:r>
              <a:rPr lang="th-TH" sz="27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ถึงต่ำกว่า </a:t>
            </a:r>
            <a:r>
              <a:rPr lang="en-US" sz="27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th-TH" sz="27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เท่านั้น </a:t>
            </a:r>
            <a:r>
              <a:rPr lang="en-US" sz="27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!!</a:t>
            </a:r>
            <a:endParaRPr lang="th-TH" sz="27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49468" y="1244722"/>
            <a:ext cx="991151" cy="1536668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458343" y="3842589"/>
            <a:ext cx="8057007" cy="202481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เพื่อหลีกเลี่ยงอาการต่อมน้ำลายอักเสบ (</a:t>
            </a:r>
            <a:r>
              <a:rPr lang="en-US" sz="1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Parotitis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และเยื่อหุ้มสมองอักเสบ</a:t>
            </a:r>
            <a:r>
              <a:rPr lang="th-TH" sz="1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ชนิดอะ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เซ</a:t>
            </a:r>
            <a:r>
              <a:rPr lang="th-TH" sz="1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ปติก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Aseptic meningitis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ซึ่งจะพบมากขึ้นเมื่อให้วัคซีนในเด็กโต วัยรุ่น และผู้ใหญ่ แต่อุบัติการณ์ยังคงพบน้อยมาก</a:t>
            </a:r>
          </a:p>
          <a:p>
            <a:r>
              <a:rPr lang="th-TH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ดังนั้น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พื้นที่ที่ได้รับวัคซีนนี้ (เขตสุขภาพที่ </a:t>
            </a:r>
            <a:r>
              <a:rPr lang="en-US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1,2,5</a:t>
            </a:r>
            <a:r>
              <a:rPr lang="th-TH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เมื่อรณรงค์ให้วัคซีนในกลุ่มเด็กเล็ก อายุ</a:t>
            </a:r>
            <a:r>
              <a:rPr lang="en-US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</a:t>
            </a:r>
            <a:r>
              <a:rPr lang="th-TH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ถึงต่ำกว่า </a:t>
            </a:r>
            <a:r>
              <a:rPr lang="en-US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th-TH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แล้วเสร็จ และยังคงเหลือวัคซีน ให้พิจารณาให้เฉพาะในเด็กเล็ก อายุ</a:t>
            </a:r>
            <a:r>
              <a:rPr lang="en-US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 </a:t>
            </a:r>
            <a:r>
              <a:rPr lang="th-TH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ถึงต่ำกว่า </a:t>
            </a:r>
            <a:r>
              <a:rPr lang="en-US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 </a:t>
            </a:r>
            <a:r>
              <a:rPr lang="th-TH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ปี เท่านั้น </a:t>
            </a:r>
            <a:endParaRPr lang="en-US" sz="1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1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B384-52C5-45EE-A3D8-FB44A9308F0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785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วัคซีน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</a:t>
            </a:r>
            <a:endPara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37315"/>
            <a:ext cx="7635969" cy="1298340"/>
          </a:xfrm>
        </p:spPr>
        <p:txBody>
          <a:bodyPr>
            <a:normAutofit/>
          </a:bodyPr>
          <a:lstStyle/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ถูกเตรียมขึ้นจากเชื้อ</a:t>
            </a:r>
            <a:r>
              <a:rPr lang="th-TH" sz="18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ไวรัส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ชนิด ที่ถูกทำให้อ่อนฤทธิ์ลง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หรือเรียกว่า ชนิดเชื้อเป็นอ่อนฤทธิ์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Live-attenuated vaccine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endParaRPr lang="th-TH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32367" y="2798064"/>
            <a:ext cx="2178446" cy="174193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111178" y="3670618"/>
            <a:ext cx="2020824" cy="958532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เชื้อ</a:t>
            </a:r>
            <a:r>
              <a:rPr lang="th-TH" sz="18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ไวรัส</a:t>
            </a:r>
            <a:r>
              <a:rPr lang="th-TH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หัด </a:t>
            </a:r>
            <a:endParaRPr lang="en-US" sz="1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สายพันธุ์ </a:t>
            </a:r>
            <a:endParaRPr lang="en-US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Edmonston</a:t>
            </a:r>
            <a:r>
              <a:rPr lang="en-US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-Zagreb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28650" y="4781689"/>
            <a:ext cx="7886700" cy="104075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วัคซีนรูปแบบผงแห้ง (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Freeze-dried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พร้อมน้ำยาละลาย (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Diluent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วัคซีนลักษณะเป็นผงแห้งแข็ง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(dry cake) 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สีขาวออกเหลือง</a:t>
            </a:r>
          </a:p>
          <a:p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445912" y="2817796"/>
            <a:ext cx="2178446" cy="17419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4167" y="2944587"/>
            <a:ext cx="621382" cy="62138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5549" y="3170122"/>
            <a:ext cx="423267" cy="423267"/>
          </a:xfrm>
          <a:prstGeom prst="rect">
            <a:avLst/>
          </a:prstGeom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4430266" y="3675685"/>
            <a:ext cx="2187233" cy="958532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เชื้อ</a:t>
            </a:r>
            <a:r>
              <a:rPr lang="th-TH" sz="1800" b="1" dirty="0" err="1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ไวรัส</a:t>
            </a:r>
            <a:r>
              <a:rPr lang="th-TH" sz="1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หัดเยอรมัน</a:t>
            </a:r>
            <a:endParaRPr lang="en-US" sz="15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สายพันธุ์ </a:t>
            </a:r>
            <a:endParaRPr lang="en-US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5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Wistar</a:t>
            </a:r>
            <a:r>
              <a:rPr lang="en-US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RA 27/3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2370" y="2952288"/>
            <a:ext cx="621382" cy="62138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23751" y="3177822"/>
            <a:ext cx="423267" cy="42326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117" t="9254" r="11801" b="9262"/>
          <a:stretch/>
        </p:blipFill>
        <p:spPr>
          <a:xfrm>
            <a:off x="7391400" y="228600"/>
            <a:ext cx="1295400" cy="181355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B384-52C5-45EE-A3D8-FB44A9308F0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024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743" y="1308259"/>
            <a:ext cx="2543175" cy="19073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th-TH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การฉีดวัคซีน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MMR </a:t>
            </a:r>
            <a:r>
              <a:rPr lang="th-TH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</a:t>
            </a:r>
            <a:endPara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89309"/>
            <a:ext cx="5296662" cy="1319117"/>
          </a:xfrm>
        </p:spPr>
        <p:txBody>
          <a:bodyPr>
            <a:normAutofit fontScale="70000" lnSpcReduction="20000"/>
          </a:bodyPr>
          <a:lstStyle/>
          <a:p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ฉีดวัคซีน ครั้งละ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0.5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มล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เข้าใต้ผิวหนัง (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Subcutaneous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บริเวณต้นขาในเด็กเล็ก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MMR)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และ บริเวณต้นแขนในเด็กโต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MR)</a:t>
            </a:r>
            <a:endParaRPr lang="th-TH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8650" y="3419713"/>
            <a:ext cx="7886700" cy="154085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ละลายวัคซีนด้วยน้ำยาละลายเฉพาะของแต่ละยี่ห้อเท่านั้น</a:t>
            </a:r>
          </a:p>
          <a:p>
            <a:r>
              <a:rPr lang="th-TH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ควรใช้วัคซีนทันทีหลังผสมกับน้ำยาละลาย</a:t>
            </a:r>
          </a:p>
          <a:p>
            <a:r>
              <a:rPr lang="th-TH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กรณีวัคซีนรูปแบบ </a:t>
            </a:r>
            <a:r>
              <a:rPr 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Multi-dose </a:t>
            </a:r>
            <a:r>
              <a:rPr lang="th-TH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สามารถเก็บไว้เพื่อรอให้บริการได้นาน </a:t>
            </a:r>
            <a:r>
              <a:rPr 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</a:t>
            </a:r>
            <a:r>
              <a:rPr lang="th-TH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ชม</a:t>
            </a:r>
            <a:r>
              <a:rPr 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โดยต้องเก็บที่อุณหภูมิ </a:t>
            </a:r>
            <a:r>
              <a:rPr 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+2</a:t>
            </a:r>
            <a:r>
              <a:rPr lang="en-US" sz="27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◦</a:t>
            </a:r>
            <a:r>
              <a:rPr 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</a:t>
            </a:r>
            <a:r>
              <a:rPr lang="th-TH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ถึง </a:t>
            </a:r>
            <a:r>
              <a:rPr 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+8</a:t>
            </a:r>
            <a:r>
              <a:rPr lang="en-US" sz="27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◦</a:t>
            </a:r>
            <a:r>
              <a:rPr lang="en-US" sz="21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209800" y="5334000"/>
            <a:ext cx="6204204" cy="964741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362200" y="5410200"/>
            <a:ext cx="6503670" cy="79455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h-TH" sz="15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น้ำยาละลายวัคซีน (</a:t>
            </a:r>
            <a:r>
              <a:rPr lang="en-US" sz="15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Diluent</a:t>
            </a:r>
            <a:r>
              <a:rPr lang="th-TH" sz="15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5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h-TH" sz="15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ผลิตจาก น้ำที่ปราศจากเชื้อสำหรับฉีด (</a:t>
            </a:r>
            <a:r>
              <a:rPr lang="en-US" sz="15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Sterile Water for Injection</a:t>
            </a:r>
            <a:r>
              <a:rPr lang="th-TH" sz="15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5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h-TH" sz="15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ควรสังเกตวันหมดอายุก่อนใช้ผสมวัคซีน</a:t>
            </a:r>
            <a:endParaRPr lang="en-US" sz="15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 rot="1101763">
            <a:off x="7679299" y="4953027"/>
            <a:ext cx="1056132" cy="54716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เพิ่มเติม</a:t>
            </a:r>
            <a:endParaRPr lang="en-US" sz="21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B384-52C5-45EE-A3D8-FB44A9308F0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8828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อาการไม่พึงประสงค์</a:t>
            </a:r>
            <a:br>
              <a:rPr lang="th-TH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th-TH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ของวัคซีน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MMR </a:t>
            </a:r>
            <a:r>
              <a:rPr lang="th-TH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</a:t>
            </a:r>
            <a:endPara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4178" y="2493931"/>
            <a:ext cx="6585966" cy="3263504"/>
          </a:xfrm>
        </p:spPr>
        <p:txBody>
          <a:bodyPr>
            <a:normAutofit fontScale="92500" lnSpcReduction="20000"/>
          </a:bodyPr>
          <a:lstStyle/>
          <a:p>
            <a:r>
              <a:rPr lang="th-TH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ปวด แดง และบวมเฉพาะที่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ภายใน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ชม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หลังฉีด </a:t>
            </a:r>
          </a:p>
          <a:p>
            <a:pPr marL="0" indent="0">
              <a:buNone/>
            </a:pPr>
            <a:r>
              <a:rPr lang="th-TH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อาการจะดีขึ้นเองภายใน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2-3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th-TH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th-TH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ไข้ต่ำๆ</a:t>
            </a:r>
            <a:r>
              <a:rPr lang="th-TH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หลังฉีดไปแล้ว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7-12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</a:t>
            </a:r>
          </a:p>
          <a:p>
            <a:endParaRPr lang="th-TH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ผื่น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หลังฉีดไปแล้ว 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7-1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</a:t>
            </a:r>
          </a:p>
          <a:p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B384-52C5-45EE-A3D8-FB44A9308F0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296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060" y="1040273"/>
            <a:ext cx="3790188" cy="994172"/>
          </a:xfrm>
        </p:spPr>
        <p:txBody>
          <a:bodyPr>
            <a:normAutofit fontScale="90000"/>
          </a:bodyPr>
          <a:lstStyle/>
          <a:p>
            <a:pPr algn="r"/>
            <a:r>
              <a:rPr lang="th-TH" sz="30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การเก็บรักษาวัคซีนและน้ำยาละลาย</a:t>
            </a:r>
            <a:endParaRPr lang="en-US" sz="30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059" y="858265"/>
            <a:ext cx="4493699" cy="5142485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170200" y="2219611"/>
            <a:ext cx="3925062" cy="3263504"/>
          </a:xfrm>
          <a:prstGeom prst="rect">
            <a:avLst/>
          </a:prstGeom>
        </p:spPr>
        <p:txBody>
          <a:bodyPr vert="horz" lIns="68580" tIns="34290" rIns="68580" bIns="3429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h-TH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วัคซีน</a:t>
            </a:r>
          </a:p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เก็บในชั้นที่เย็นสุดของช่องแช่เย็น (ส่วนใหญ่คือชั้นที่ 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เก็บป้องกันแสง</a:t>
            </a:r>
          </a:p>
          <a:p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th-TH" sz="18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น้ำยาละลาย</a:t>
            </a:r>
          </a:p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หน่วยบริการให้เก็บไว้คู่กับวัคซีนภายในตู้เย็น กรณีที่พื้นที่ภายในตู้เย็นไม่เพียงพอให้เก็บที่อุณหภูมิห้องเช่นเดียวกับคลังวัคซีนโรงพยาบาล</a:t>
            </a:r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ห้ามแช่แข็ง</a:t>
            </a:r>
            <a:endParaRPr lang="en-US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584198" y="3079242"/>
            <a:ext cx="507492" cy="48006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/>
          </a:p>
        </p:txBody>
      </p:sp>
      <p:sp>
        <p:nvSpPr>
          <p:cNvPr id="7" name="Oval 6"/>
          <p:cNvSpPr/>
          <p:nvPr/>
        </p:nvSpPr>
        <p:spPr>
          <a:xfrm>
            <a:off x="1999107" y="3079242"/>
            <a:ext cx="507492" cy="480060"/>
          </a:xfrm>
          <a:prstGeom prst="ellipse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/>
          </a:p>
        </p:txBody>
      </p:sp>
      <p:sp>
        <p:nvSpPr>
          <p:cNvPr id="8" name="Down Arrow 7"/>
          <p:cNvSpPr/>
          <p:nvPr/>
        </p:nvSpPr>
        <p:spPr>
          <a:xfrm rot="5036720">
            <a:off x="3764339" y="1593380"/>
            <a:ext cx="169094" cy="2681698"/>
          </a:xfrm>
          <a:prstGeom prst="downArrow">
            <a:avLst>
              <a:gd name="adj1" fmla="val 50000"/>
              <a:gd name="adj2" fmla="val 11416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2864" y="3044952"/>
            <a:ext cx="1056716" cy="79151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69579" y="3030405"/>
            <a:ext cx="1021259" cy="812922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B384-52C5-45EE-A3D8-FB44A9308F0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067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2968" cy="184482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วัคซีนป้องกันโรคหัด</a:t>
            </a:r>
            <a:b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</a:b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สำหรับเด็กอายุ 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1-12 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ปี ทั่วประเทศ พ.ศ.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2562-2563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         ตาม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แผนเร่งรัดการกำจัดโรคหัดของประเทศ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ไทย</a:t>
            </a:r>
            <a:endParaRPr lang="th-TH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199"/>
            <a:ext cx="8686800" cy="3781445"/>
          </a:xfrm>
          <a:solidFill>
            <a:srgbClr val="FFFF00"/>
          </a:solidFill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วัคซีนรวมป้องกัน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โรคหัด-คางทูม-หัดเยอรมัน </a:t>
            </a:r>
            <a:endParaRPr lang="en-US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514350" indent="-514350">
              <a:buNone/>
            </a:pP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	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Measles-Mumps-Rubella Vaccine: MMR</a:t>
            </a:r>
            <a:r>
              <a:rPr lang="en-GB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  <a:endParaRPr lang="th-TH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สำหรับ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ให้บริการในกลุ่มเด็กอายุ 1 - ต่ำกว่า 7 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ปี</a:t>
            </a:r>
            <a:endParaRPr lang="en-US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lvl="1">
              <a:buNone/>
            </a:pPr>
            <a:endParaRPr lang="en-US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514350" indent="-514350">
              <a:buNone/>
            </a:pP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2.   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วัคซีนรวมป้องกัน</a:t>
            </a:r>
            <a:r>
              <a:rPr lang="th-TH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โรคหัด-หัดเยอรมัน </a:t>
            </a:r>
            <a:endParaRPr lang="en-US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514350" indent="-514350">
              <a:buNone/>
            </a:pP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	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</a:t>
            </a:r>
            <a:r>
              <a:rPr lang="en-US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Measles-Rubella Vaccine: 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MR</a:t>
            </a:r>
            <a:r>
              <a:rPr lang="en-GB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)</a:t>
            </a:r>
            <a:endParaRPr lang="th-TH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711200" indent="-261938"/>
            <a:r>
              <a:rPr lang="th-TH" sz="2800" b="1" dirty="0">
                <a:latin typeface="BrowalliaUPC" panose="020B0604020202020204" pitchFamily="34" charset="-34"/>
                <a:cs typeface="BrowalliaUPC" panose="020B0604020202020204" pitchFamily="34" charset="-34"/>
              </a:rPr>
              <a:t>สำหรับให้บริการในกลุ่มเด็กอายุ 7 - 12 ปี</a:t>
            </a:r>
            <a:endParaRPr lang="en-US" sz="2800" b="1" dirty="0">
              <a:latin typeface="BrowalliaUPC" panose="020B0604020202020204" pitchFamily="34" charset="-34"/>
              <a:cs typeface="BrowalliaUPC" panose="020B0604020202020204" pitchFamily="34" charset="-34"/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latin typeface="BrowalliaUPC" panose="020B0604020202020204" pitchFamily="34" charset="-34"/>
              <a:cs typeface="Browallia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936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450342" y="2193846"/>
            <a:ext cx="4016502" cy="3554730"/>
          </a:xfrm>
          <a:prstGeom prst="round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อุปกรณ์การฉีดวัคซีน</a:t>
            </a:r>
            <a:endParaRPr lang="en-US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65213" y="2760774"/>
            <a:ext cx="1823657" cy="2846427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/>
          </a:p>
        </p:txBody>
      </p:sp>
      <p:sp>
        <p:nvSpPr>
          <p:cNvPr id="6" name="Rounded Rectangle 5"/>
          <p:cNvSpPr/>
          <p:nvPr/>
        </p:nvSpPr>
        <p:spPr>
          <a:xfrm>
            <a:off x="2489454" y="2750058"/>
            <a:ext cx="1844802" cy="1371600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68630" y="2960071"/>
            <a:ext cx="2020824" cy="958532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เข็มเบอร์ 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 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ความยาว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1.5 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นิ้ว</a:t>
            </a:r>
            <a:endParaRPr lang="en-US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448181" y="2321742"/>
            <a:ext cx="2020824" cy="484250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</a:t>
            </a:r>
            <a:r>
              <a:rPr lang="th-TH" sz="2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</a:t>
            </a:r>
            <a:r>
              <a:rPr lang="en-US" sz="21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draw</a:t>
            </a:r>
            <a:endParaRPr lang="en-US" sz="18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677156" y="2193846"/>
            <a:ext cx="4016502" cy="355473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/>
          </a:p>
        </p:txBody>
      </p:sp>
      <p:sp>
        <p:nvSpPr>
          <p:cNvPr id="15" name="Rounded Rectangle 14"/>
          <p:cNvSpPr/>
          <p:nvPr/>
        </p:nvSpPr>
        <p:spPr>
          <a:xfrm>
            <a:off x="4792027" y="2760774"/>
            <a:ext cx="1823657" cy="2846427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/>
          </a:p>
        </p:txBody>
      </p:sp>
      <p:sp>
        <p:nvSpPr>
          <p:cNvPr id="16" name="Rounded Rectangle 15"/>
          <p:cNvSpPr/>
          <p:nvPr/>
        </p:nvSpPr>
        <p:spPr>
          <a:xfrm>
            <a:off x="6716268" y="2761234"/>
            <a:ext cx="1844802" cy="2845967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4695444" y="2964343"/>
            <a:ext cx="2020824" cy="958532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เข็มเบอร์ 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 </a:t>
            </a:r>
            <a:endParaRPr lang="th-TH" sz="1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ความยาว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0.5 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นิ้ว</a:t>
            </a:r>
            <a:endParaRPr lang="en-US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674995" y="2321742"/>
            <a:ext cx="2020824" cy="48425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210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สำหรับการฉีด</a:t>
            </a:r>
            <a:endParaRPr lang="en-US" sz="18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2226278" y="2765920"/>
            <a:ext cx="2403158" cy="262952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กระบอกฉีดยา </a:t>
            </a:r>
            <a:r>
              <a:rPr lang="en-US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มล</a:t>
            </a:r>
            <a:r>
              <a:rPr lang="en-US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13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615684" y="2960070"/>
            <a:ext cx="2020824" cy="958532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กระบอกฉีดยา</a:t>
            </a:r>
          </a:p>
          <a:p>
            <a:pPr algn="ctr"/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มล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54914" y="5150835"/>
            <a:ext cx="2020824" cy="35137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 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MMR,MR</a:t>
            </a:r>
            <a:endParaRPr lang="en-US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475738" y="4241427"/>
            <a:ext cx="1844802" cy="1365775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00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227993" y="3894599"/>
            <a:ext cx="2403158" cy="262952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 </a:t>
            </a:r>
            <a:r>
              <a:rPr lang="en-US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</a:t>
            </a:r>
            <a:endParaRPr lang="en-US" sz="13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2196846" y="4254118"/>
            <a:ext cx="2403158" cy="262952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กระบอกฉีดยา </a:t>
            </a:r>
            <a:r>
              <a:rPr lang="en-US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มล</a:t>
            </a:r>
            <a:r>
              <a:rPr lang="en-US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13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2198560" y="5382797"/>
            <a:ext cx="2403158" cy="262952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 </a:t>
            </a:r>
            <a:r>
              <a:rPr lang="en-US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MMR</a:t>
            </a:r>
            <a:endParaRPr lang="en-US" sz="13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4688586" y="5150834"/>
            <a:ext cx="2020824" cy="35137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 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MMR,MR</a:t>
            </a:r>
            <a:endParaRPr lang="en-US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6621399" y="5155049"/>
            <a:ext cx="2020824" cy="35137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สำหรับ </a:t>
            </a:r>
            <a:r>
              <a:rPr lang="en-US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MMR,MR</a:t>
            </a:r>
            <a:endParaRPr lang="en-US" sz="15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9878" y="3559741"/>
            <a:ext cx="1548690" cy="154869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933" t="31066" r="933" b="6134"/>
          <a:stretch/>
        </p:blipFill>
        <p:spPr>
          <a:xfrm>
            <a:off x="4793923" y="3730595"/>
            <a:ext cx="1810151" cy="113677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2230" y="2968593"/>
            <a:ext cx="937403" cy="93740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1140" y="3529964"/>
            <a:ext cx="1608201" cy="1608201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61656" y="4449658"/>
            <a:ext cx="945968" cy="94596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B384-52C5-45EE-A3D8-FB44A9308F0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2307289" y="1825342"/>
            <a:ext cx="4552855" cy="397820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1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ควรเก็บในที่แห้ง และมี</a:t>
            </a:r>
            <a:r>
              <a:rPr lang="th-TH" sz="13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อุณหภูมิห้อง</a:t>
            </a:r>
            <a:endParaRPr lang="en-US" sz="135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838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6271" y="2300519"/>
            <a:ext cx="7020158" cy="36000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84840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th-TH" sz="4050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ขอขอบพระคุณ</a:t>
            </a:r>
            <a:endParaRPr lang="en-US" sz="405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B384-52C5-45EE-A3D8-FB44A9308F0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75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  <a:solidFill>
            <a:srgbClr val="92D050"/>
          </a:solidFill>
        </p:spPr>
        <p:txBody>
          <a:bodyPr/>
          <a:lstStyle/>
          <a:p>
            <a:r>
              <a:rPr lang="th-TH" b="1" dirty="0" smtClean="0"/>
              <a:t>แนวทางการเบิกวัคซีน</a:t>
            </a:r>
            <a:endParaRPr lang="th-TH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286380" y="1500174"/>
            <a:ext cx="198808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1571612"/>
            <a:ext cx="2286016" cy="2614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714480" y="1214422"/>
            <a:ext cx="22145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i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แบบ </a:t>
            </a:r>
            <a:r>
              <a:rPr lang="en-GB" b="1" i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MMR-MR 2.1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4857752" y="1214422"/>
            <a:ext cx="21771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i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แบบ</a:t>
            </a:r>
            <a:r>
              <a:rPr lang="en-GB" b="1" i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MMR-MR 2.</a:t>
            </a:r>
            <a:r>
              <a:rPr lang="th-TH" b="1" i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2)</a:t>
            </a:r>
            <a:endParaRPr lang="th-TH" dirty="0"/>
          </a:p>
        </p:txBody>
      </p:sp>
      <p:sp>
        <p:nvSpPr>
          <p:cNvPr id="14" name="Rectangle 13"/>
          <p:cNvSpPr/>
          <p:nvPr/>
        </p:nvSpPr>
        <p:spPr>
          <a:xfrm>
            <a:off x="4071935" y="4357694"/>
            <a:ext cx="1500198" cy="138499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โรงพยาบาลแม่ข่าย 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(CUP) </a:t>
            </a:r>
            <a:endParaRPr lang="th-TH" dirty="0"/>
          </a:p>
        </p:txBody>
      </p:sp>
      <p:sp>
        <p:nvSpPr>
          <p:cNvPr id="15" name="Rectangle 14"/>
          <p:cNvSpPr/>
          <p:nvPr/>
        </p:nvSpPr>
        <p:spPr>
          <a:xfrm>
            <a:off x="7000892" y="4286256"/>
            <a:ext cx="1880643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กรมควบคุมโรค</a:t>
            </a:r>
            <a:endParaRPr lang="th-TH" dirty="0"/>
          </a:p>
        </p:txBody>
      </p:sp>
      <p:sp>
        <p:nvSpPr>
          <p:cNvPr id="19" name="TextBox 18"/>
          <p:cNvSpPr txBox="1"/>
          <p:nvPr/>
        </p:nvSpPr>
        <p:spPr>
          <a:xfrm>
            <a:off x="214282" y="4286256"/>
            <a:ext cx="2500298" cy="22467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หน่วยบริการ         (รพ.สต./คลินิกเด็กสุขภาพดี </a:t>
            </a:r>
            <a:r>
              <a:rPr lang="en-US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(WBC)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/ศูนย์บริการสาธารณสุข) </a:t>
            </a:r>
            <a:endParaRPr lang="th-TH" dirty="0"/>
          </a:p>
        </p:txBody>
      </p:sp>
      <p:sp>
        <p:nvSpPr>
          <p:cNvPr id="20" name="Right Arrow 19"/>
          <p:cNvSpPr/>
          <p:nvPr/>
        </p:nvSpPr>
        <p:spPr>
          <a:xfrm>
            <a:off x="2857488" y="4429132"/>
            <a:ext cx="1000132" cy="571504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Right Arrow 20"/>
          <p:cNvSpPr/>
          <p:nvPr/>
        </p:nvSpPr>
        <p:spPr>
          <a:xfrm>
            <a:off x="5786446" y="4357694"/>
            <a:ext cx="1143008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7000892" y="5000636"/>
            <a:ext cx="1857388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 smtClean="0">
                <a:latin typeface="BrowalliaUPC" panose="020B0604020202020204" pitchFamily="34" charset="-34"/>
                <a:cs typeface="BrowalliaUPC" panose="020B0604020202020204" pitchFamily="34" charset="-34"/>
                <a:hlinkClick r:id="rId4"/>
              </a:rPr>
              <a:t>http://meas.ddc.moph.go.th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  <a:hlinkClick r:id="rId4"/>
              </a:rPr>
              <a:t>/</a:t>
            </a:r>
            <a:r>
              <a:rPr lang="th-TH" b="1" dirty="0" smtClean="0">
                <a:latin typeface="BrowalliaUPC" panose="020B0604020202020204" pitchFamily="34" charset="-34"/>
                <a:cs typeface="BrowalliaUPC" panose="020B0604020202020204" pitchFamily="34" charset="-34"/>
              </a:rPr>
              <a:t>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FF0000"/>
                </a:solidFill>
              </a:rPr>
              <a:t>กำหนดการรณรงค์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53400" cy="4525963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th-TH" b="1" dirty="0" smtClean="0">
                <a:solidFill>
                  <a:srgbClr val="0000CC"/>
                </a:solidFill>
              </a:rPr>
              <a:t>การรณรงค์ </a:t>
            </a:r>
            <a:r>
              <a:rPr lang="en-US" b="1" dirty="0" smtClean="0">
                <a:solidFill>
                  <a:srgbClr val="0000CC"/>
                </a:solidFill>
              </a:rPr>
              <a:t>MMR </a:t>
            </a:r>
            <a:r>
              <a:rPr lang="th-TH" b="1" dirty="0" smtClean="0">
                <a:solidFill>
                  <a:srgbClr val="0000CC"/>
                </a:solidFill>
              </a:rPr>
              <a:t>เด็กอายุ 1 - ต่ำกว่า 7 ปี</a:t>
            </a:r>
          </a:p>
          <a:p>
            <a:pPr>
              <a:buFontTx/>
              <a:buChar char="-"/>
            </a:pPr>
            <a:r>
              <a:rPr lang="th-TH" b="1" dirty="0" smtClean="0"/>
              <a:t>กลุ่มที่ 1 เขตสุขภาพที่  1, 2 และ 5  	</a:t>
            </a:r>
            <a:r>
              <a:rPr lang="en-US" b="1" dirty="0" smtClean="0"/>
              <a:t>	        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th-TH" b="1" dirty="0" smtClean="0"/>
              <a:t>ก.ย. - พ.ย. 2562</a:t>
            </a:r>
          </a:p>
          <a:p>
            <a:pPr>
              <a:buFontTx/>
              <a:buChar char="-"/>
            </a:pPr>
            <a:r>
              <a:rPr lang="th-TH" b="1" dirty="0" smtClean="0"/>
              <a:t>กลุ่มที่ 2 เขตสุขภาพที่  3,4,6,7,8,9,10,11,12, กทม. </a:t>
            </a:r>
            <a:r>
              <a:rPr lang="en-US" b="1" dirty="0" smtClean="0"/>
              <a:t>    </a:t>
            </a:r>
          </a:p>
          <a:p>
            <a:pPr>
              <a:buNone/>
            </a:pPr>
            <a:r>
              <a:rPr lang="en-US" b="1" dirty="0" smtClean="0"/>
              <a:t>		</a:t>
            </a:r>
            <a:r>
              <a:rPr lang="th-TH" b="1" dirty="0" smtClean="0"/>
              <a:t>ม.ค. - มี.ค. 2563		</a:t>
            </a:r>
            <a:r>
              <a:rPr lang="en-US" dirty="0" smtClean="0"/>
              <a:t>						</a:t>
            </a:r>
            <a:endParaRPr lang="th-TH" dirty="0" smtClean="0"/>
          </a:p>
          <a:p>
            <a:r>
              <a:rPr lang="th-TH" b="1" dirty="0" smtClean="0">
                <a:solidFill>
                  <a:srgbClr val="0000CC"/>
                </a:solidFill>
              </a:rPr>
              <a:t>การรณรงค์ </a:t>
            </a:r>
            <a:r>
              <a:rPr lang="en-US" b="1" dirty="0" smtClean="0">
                <a:solidFill>
                  <a:srgbClr val="0000CC"/>
                </a:solidFill>
              </a:rPr>
              <a:t>MR </a:t>
            </a:r>
            <a:r>
              <a:rPr lang="th-TH" b="1" dirty="0" smtClean="0">
                <a:solidFill>
                  <a:srgbClr val="0000CC"/>
                </a:solidFill>
              </a:rPr>
              <a:t>เด็กอายุ 7-12 ปี พร้อมกันทุกจังหวัด</a:t>
            </a:r>
            <a:r>
              <a:rPr lang="th-TH" dirty="0" smtClean="0"/>
              <a:t>	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th-TH" b="1" dirty="0" smtClean="0"/>
              <a:t>ต.ค. - ธ.ค. 2562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/>
              <a:t>กำหนดการกระจายวัคซีน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35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MMR </a:t>
            </a:r>
            <a:r>
              <a:rPr lang="th-TH" sz="35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พื้นที่เขตสุขภาพที่ 1, 2 และ 5 </a:t>
            </a:r>
          </a:p>
          <a:p>
            <a:pPr marL="971550" lvl="1" indent="-514350"/>
            <a:r>
              <a:rPr lang="th-TH" sz="2800" b="1" dirty="0" smtClean="0"/>
              <a:t>ดำเนินการให้วัคซีนช่วงเดือน</a:t>
            </a:r>
            <a:r>
              <a:rPr lang="th-TH" b="1" dirty="0" smtClean="0"/>
              <a:t>ก.ย.</a:t>
            </a:r>
            <a:r>
              <a:rPr lang="th-TH" sz="2800" b="1" dirty="0" smtClean="0"/>
              <a:t> – พ.ย. 2562</a:t>
            </a:r>
          </a:p>
          <a:p>
            <a:pPr lvl="2">
              <a:buFont typeface="Wingdings" pitchFamily="2" charset="2"/>
              <a:buChar char="q"/>
            </a:pPr>
            <a:r>
              <a:rPr lang="th-TH" sz="2800" b="1" dirty="0" smtClean="0">
                <a:solidFill>
                  <a:srgbClr val="0000CC"/>
                </a:solidFill>
              </a:rPr>
              <a:t> รอบที่ 1 จัดส่งวัคซีนร้อยละ 70 ของปริมาณวัคซีน ให้โรงพยาบาลแม่ข่ายก่อนรณรงค์ให้วัคซีนประมาณ 2 สัปดาห์ ภายในเดือน </a:t>
            </a:r>
            <a:r>
              <a:rPr lang="th-TH" sz="3200" b="1" dirty="0" smtClean="0">
                <a:solidFill>
                  <a:srgbClr val="FF0000"/>
                </a:solidFill>
              </a:rPr>
              <a:t>สิงหาคม </a:t>
            </a:r>
            <a:r>
              <a:rPr lang="en-US" sz="3200" b="1" dirty="0" smtClean="0">
                <a:solidFill>
                  <a:srgbClr val="FF0000"/>
                </a:solidFill>
              </a:rPr>
              <a:t>2562</a:t>
            </a:r>
            <a:endParaRPr lang="th-TH" sz="3200" b="1" dirty="0" smtClean="0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Char char="q"/>
            </a:pPr>
            <a:r>
              <a:rPr lang="th-TH" sz="2800" b="1" dirty="0" smtClean="0">
                <a:solidFill>
                  <a:srgbClr val="0000CC"/>
                </a:solidFill>
              </a:rPr>
              <a:t> รอบที่ 2 จัดส่งวัคซีนส่วนที่เหลืออีกร้อยละ 30 ให้โรงพยาบาลแม่ข่ายในเดือน </a:t>
            </a:r>
            <a:r>
              <a:rPr lang="th-TH" sz="3200" b="1" dirty="0" smtClean="0">
                <a:solidFill>
                  <a:srgbClr val="FF0000"/>
                </a:solidFill>
              </a:rPr>
              <a:t>ตุลาคม </a:t>
            </a:r>
            <a:r>
              <a:rPr lang="en-US" sz="3200" b="1" dirty="0" smtClean="0">
                <a:solidFill>
                  <a:srgbClr val="FF0000"/>
                </a:solidFill>
              </a:rPr>
              <a:t>2562</a:t>
            </a:r>
            <a:r>
              <a:rPr lang="th-TH" sz="3200" b="1" dirty="0" smtClean="0">
                <a:solidFill>
                  <a:srgbClr val="FF0000"/>
                </a:solidFill>
              </a:rPr>
              <a:t> </a:t>
            </a:r>
            <a:r>
              <a:rPr lang="th-TH" sz="2800" b="1" dirty="0" smtClean="0">
                <a:solidFill>
                  <a:srgbClr val="0000CC"/>
                </a:solidFill>
              </a:rPr>
              <a:t>สำหรับช่วงเก็บตกเด็กที่ยังไม่มารับวัคซีนในช่วงที่มีการรณรงค์ </a:t>
            </a:r>
          </a:p>
          <a:p>
            <a:pPr lvl="2">
              <a:buFont typeface="Wingdings" pitchFamily="2" charset="2"/>
              <a:buChar char="q"/>
            </a:pPr>
            <a:r>
              <a:rPr lang="th-TH" sz="2800" b="1" dirty="0" smtClean="0">
                <a:solidFill>
                  <a:srgbClr val="0000CC"/>
                </a:solidFill>
              </a:rPr>
              <a:t>กล่องบรรจุภัณฑ์ และใบส่งของให้คลังวัคซีน โรงพยาบาลแม่ข่าย จะมีข้อความ </a:t>
            </a:r>
            <a:r>
              <a:rPr lang="en-US" sz="2800" b="1" dirty="0" smtClean="0">
                <a:solidFill>
                  <a:srgbClr val="0000CC"/>
                </a:solidFill>
              </a:rPr>
              <a:t>“</a:t>
            </a:r>
            <a:r>
              <a:rPr lang="th-TH" sz="2800" b="1" dirty="0" smtClean="0">
                <a:solidFill>
                  <a:srgbClr val="0000CC"/>
                </a:solidFill>
              </a:rPr>
              <a:t> </a:t>
            </a:r>
            <a:r>
              <a:rPr lang="th-TH" sz="2800" b="1" dirty="0" smtClean="0">
                <a:solidFill>
                  <a:srgbClr val="FF00FF"/>
                </a:solidFill>
              </a:rPr>
              <a:t>โครงการรณรงค์ให้วัคซีนป้องกันโรคหัดตามแผนเร่งรัดกำจัดโรคหัดของประเทศไทย ประจำปี 2562 </a:t>
            </a:r>
            <a:r>
              <a:rPr lang="en-US" sz="2800" b="1" dirty="0" smtClean="0">
                <a:solidFill>
                  <a:srgbClr val="0000CC"/>
                </a:solidFill>
              </a:rPr>
              <a:t>”</a:t>
            </a:r>
            <a:endParaRPr lang="th-TH" sz="2800" b="1" dirty="0" smtClean="0">
              <a:solidFill>
                <a:srgbClr val="0000CC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b="1" dirty="0" smtClean="0"/>
              <a:t>กำหนดการกระจายวัคซีน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971550" lvl="1" indent="-514350">
              <a:buNone/>
            </a:pPr>
            <a:r>
              <a:rPr lang="th-TH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2. </a:t>
            </a:r>
            <a:r>
              <a:rPr lang="en-US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MMR </a:t>
            </a:r>
            <a:r>
              <a:rPr lang="th-TH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พื้นที่เขตสุขภาพที่ 3, 4, 6, 7, 8, 9, 10, 11, 12</a:t>
            </a:r>
          </a:p>
          <a:p>
            <a:pPr marL="971550" lvl="1" indent="-514350"/>
            <a:r>
              <a:rPr lang="th-TH" b="1" dirty="0" smtClean="0"/>
              <a:t>ดำเนินการให้วัคซีนช่วงเดือนมกราคม - มีนาคม 2563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th-TH" sz="2800" b="1" dirty="0" smtClean="0">
                <a:solidFill>
                  <a:srgbClr val="0000CC"/>
                </a:solidFill>
              </a:rPr>
              <a:t> รอบที่ 1 จัดส่งวัคซีนร้อยละ 70 ของปริมาณวัคซีน ให้โรงพยาบาลแม่ข่ายก่อนรณรงค์ให้วัคซีนประมาณ 2 สัปดาห์ ภายในเดือน</a:t>
            </a:r>
            <a:r>
              <a:rPr lang="th-TH" sz="3200" b="1" dirty="0" smtClean="0">
                <a:solidFill>
                  <a:srgbClr val="FF0000"/>
                </a:solidFill>
              </a:rPr>
              <a:t>ธันวาคม </a:t>
            </a:r>
            <a:r>
              <a:rPr lang="en-US" sz="3200" b="1" dirty="0" smtClean="0">
                <a:solidFill>
                  <a:srgbClr val="FF0000"/>
                </a:solidFill>
              </a:rPr>
              <a:t>2562</a:t>
            </a:r>
            <a:endParaRPr lang="th-TH" sz="3200" b="1" dirty="0" smtClean="0">
              <a:solidFill>
                <a:srgbClr val="FF0000"/>
              </a:solidFill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th-TH" sz="2800" b="1" dirty="0" smtClean="0">
                <a:solidFill>
                  <a:srgbClr val="0000CC"/>
                </a:solidFill>
              </a:rPr>
              <a:t> รอบที่ 2 จัดส่งวัคซีนส่วนที่เหลืออีกร้อยละ 30 ให้โรงพยาบาลแม่ข่ายในเดือน</a:t>
            </a:r>
            <a:r>
              <a:rPr lang="th-TH" sz="3200" b="1" dirty="0" smtClean="0">
                <a:solidFill>
                  <a:srgbClr val="FF0000"/>
                </a:solidFill>
              </a:rPr>
              <a:t>กุมภาพันธ์ </a:t>
            </a:r>
            <a:r>
              <a:rPr lang="en-US" sz="3200" b="1" dirty="0" smtClean="0">
                <a:solidFill>
                  <a:srgbClr val="FF0000"/>
                </a:solidFill>
              </a:rPr>
              <a:t>2563</a:t>
            </a:r>
            <a:r>
              <a:rPr lang="th-TH" sz="3200" b="1" dirty="0" smtClean="0">
                <a:solidFill>
                  <a:srgbClr val="FF0000"/>
                </a:solidFill>
              </a:rPr>
              <a:t> </a:t>
            </a:r>
            <a:r>
              <a:rPr lang="th-TH" sz="2800" b="1" dirty="0" smtClean="0">
                <a:solidFill>
                  <a:srgbClr val="0000CC"/>
                </a:solidFill>
              </a:rPr>
              <a:t>สำหรับช่วงเก็บตกเด็กที่ยังไม่มารับวัคซีนในช่วงที่มีการรณรงค์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b="1" dirty="0" smtClean="0"/>
              <a:t>กำหนดการกระจายวัคซีน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971550" lvl="1" indent="-514350">
              <a:buNone/>
            </a:pPr>
            <a:r>
              <a:rPr lang="th-TH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2. </a:t>
            </a:r>
            <a:r>
              <a:rPr lang="en-US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MR </a:t>
            </a:r>
            <a:r>
              <a:rPr lang="th-TH" sz="3600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ทุกเขตสุขภาพ</a:t>
            </a:r>
          </a:p>
          <a:p>
            <a:pPr marL="971550" lvl="1" indent="-514350"/>
            <a:r>
              <a:rPr lang="th-TH" b="1" dirty="0" smtClean="0"/>
              <a:t>ดำเนินการให้วัคซีนช่วงเดือนตุลาคม - ธันวาคม 2562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th-TH" sz="2800" b="1" dirty="0" smtClean="0">
                <a:solidFill>
                  <a:srgbClr val="0000CC"/>
                </a:solidFill>
              </a:rPr>
              <a:t> รอบที่ 1 จัดส่งวัคซีนให้โรงพยาบาลแม่ข่ายก่อนรณรงค์ให้วัคซีนประมาณ 2 สัปดาห์ ภายในเดือน</a:t>
            </a:r>
            <a:r>
              <a:rPr lang="th-TH" sz="3200" b="1" dirty="0" smtClean="0">
                <a:solidFill>
                  <a:srgbClr val="FF0000"/>
                </a:solidFill>
              </a:rPr>
              <a:t>กันยายน </a:t>
            </a:r>
            <a:r>
              <a:rPr lang="en-US" sz="3200" b="1" dirty="0" smtClean="0">
                <a:solidFill>
                  <a:srgbClr val="FF0000"/>
                </a:solidFill>
              </a:rPr>
              <a:t>2562</a:t>
            </a:r>
            <a:endParaRPr lang="th-TH" sz="3200" b="1" dirty="0" smtClean="0">
              <a:solidFill>
                <a:srgbClr val="FF0000"/>
              </a:solidFill>
            </a:endParaRPr>
          </a:p>
          <a:p>
            <a:pPr lvl="2">
              <a:buFont typeface="Wingdings" panose="05000000000000000000" pitchFamily="2" charset="2"/>
              <a:buChar char="q"/>
            </a:pPr>
            <a:r>
              <a:rPr lang="th-TH" sz="3200" b="1" dirty="0" smtClean="0">
                <a:solidFill>
                  <a:srgbClr val="FF0000"/>
                </a:solidFill>
              </a:rPr>
              <a:t> </a:t>
            </a:r>
            <a:r>
              <a:rPr lang="th-TH" sz="2800" b="1" dirty="0" smtClean="0">
                <a:solidFill>
                  <a:srgbClr val="0000CC"/>
                </a:solidFill>
              </a:rPr>
              <a:t>รอบ</a:t>
            </a:r>
            <a:r>
              <a:rPr lang="th-TH" sz="2800" b="1" dirty="0" smtClean="0">
                <a:solidFill>
                  <a:srgbClr val="0000CC"/>
                </a:solidFill>
              </a:rPr>
              <a:t>ที่ </a:t>
            </a:r>
            <a:r>
              <a:rPr lang="th-TH" sz="2800" b="1" dirty="0" smtClean="0">
                <a:solidFill>
                  <a:srgbClr val="0000CC"/>
                </a:solidFill>
              </a:rPr>
              <a:t>2 </a:t>
            </a:r>
            <a:r>
              <a:rPr lang="th-TH" sz="2800" b="1" dirty="0" smtClean="0">
                <a:solidFill>
                  <a:srgbClr val="0000CC"/>
                </a:solidFill>
              </a:rPr>
              <a:t>จัดส่งวัคซีนให้โรงพยาบาลแม่ข่ายก่อนรณรงค์ให้วัคซีนประมาณ 2 สัปดาห์ ภายใน</a:t>
            </a:r>
            <a:r>
              <a:rPr lang="th-TH" sz="2800" b="1" dirty="0" smtClean="0">
                <a:solidFill>
                  <a:srgbClr val="0000CC"/>
                </a:solidFill>
              </a:rPr>
              <a:t>เดือน</a:t>
            </a:r>
            <a:r>
              <a:rPr lang="th-TH" sz="4000" b="1" dirty="0" smtClean="0">
                <a:solidFill>
                  <a:srgbClr val="FF0000"/>
                </a:solidFill>
              </a:rPr>
              <a:t>พฤศจิกายน </a:t>
            </a:r>
            <a:r>
              <a:rPr lang="en-US" sz="4000" b="1" dirty="0" smtClean="0">
                <a:solidFill>
                  <a:srgbClr val="FF0000"/>
                </a:solidFill>
              </a:rPr>
              <a:t>2562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40343"/>
          </a:xfrm>
          <a:solidFill>
            <a:srgbClr val="FFFF99"/>
          </a:solidFill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q"/>
            </a:pPr>
            <a:r>
              <a:rPr lang="th-TH" b="1" dirty="0">
                <a:solidFill>
                  <a:srgbClr val="0000CC"/>
                </a:solidFill>
              </a:rPr>
              <a:t> กรมควบคุมโรค สนับสนุนอุปกรณ์การฉีดวัคซีนทั้งเข็มและกระบอกฉีดยา (</a:t>
            </a:r>
            <a:r>
              <a:rPr lang="en-US" b="1" dirty="0">
                <a:solidFill>
                  <a:srgbClr val="0000CC"/>
                </a:solidFill>
              </a:rPr>
              <a:t>Needle/Syringe)</a:t>
            </a:r>
            <a:r>
              <a:rPr lang="th-TH" b="1" dirty="0">
                <a:solidFill>
                  <a:srgbClr val="0000CC"/>
                </a:solidFill>
              </a:rPr>
              <a:t> ตามจำนวนกลุ่มเป้าหมาย โดยจำแนกเป็น </a:t>
            </a:r>
            <a:r>
              <a:rPr lang="en-US" b="1" dirty="0">
                <a:solidFill>
                  <a:srgbClr val="0000CC"/>
                </a:solidFill>
              </a:rPr>
              <a:t>4 </a:t>
            </a:r>
            <a:r>
              <a:rPr lang="th-TH" b="1" dirty="0">
                <a:solidFill>
                  <a:srgbClr val="0000CC"/>
                </a:solidFill>
              </a:rPr>
              <a:t>รายการ ดังนี้ </a:t>
            </a:r>
          </a:p>
          <a:p>
            <a:pPr marL="1371600" lvl="2" indent="-457200">
              <a:buFont typeface="+mj-lt"/>
              <a:buAutoNum type="arabicPeriod"/>
            </a:pPr>
            <a:r>
              <a:rPr lang="th-TH" b="1" dirty="0">
                <a:solidFill>
                  <a:srgbClr val="0000CC"/>
                </a:solidFill>
              </a:rPr>
              <a:t>เข็มฉีดยาปราศจากเชื้อใช้ครั้งเดียวทิ้ง เบอร์ </a:t>
            </a:r>
            <a:r>
              <a:rPr lang="en-US" b="1" dirty="0" smtClean="0">
                <a:solidFill>
                  <a:srgbClr val="0000CC"/>
                </a:solidFill>
              </a:rPr>
              <a:t>26 </a:t>
            </a:r>
            <a:r>
              <a:rPr lang="th-TH" b="1" dirty="0">
                <a:solidFill>
                  <a:srgbClr val="0000CC"/>
                </a:solidFill>
              </a:rPr>
              <a:t>สำหรับฉีดวัคซีน</a:t>
            </a:r>
            <a:r>
              <a:rPr lang="en-US" b="1" dirty="0">
                <a:solidFill>
                  <a:srgbClr val="0000CC"/>
                </a:solidFill>
              </a:rPr>
              <a:t> </a:t>
            </a:r>
          </a:p>
          <a:p>
            <a:pPr marL="1371600" lvl="2" indent="-457200">
              <a:buFont typeface="+mj-lt"/>
              <a:buAutoNum type="arabicPeriod"/>
            </a:pPr>
            <a:r>
              <a:rPr lang="th-TH" b="1" dirty="0">
                <a:solidFill>
                  <a:srgbClr val="0000CC"/>
                </a:solidFill>
              </a:rPr>
              <a:t>เข็มฉีดยาปราศจากเชื้อใช้ครั้งเดียวทิ้ง เบอร์ </a:t>
            </a:r>
            <a:r>
              <a:rPr lang="en-US" b="1" dirty="0">
                <a:solidFill>
                  <a:srgbClr val="0000CC"/>
                </a:solidFill>
              </a:rPr>
              <a:t>21 </a:t>
            </a:r>
            <a:r>
              <a:rPr lang="th-TH" b="1" dirty="0">
                <a:solidFill>
                  <a:srgbClr val="0000CC"/>
                </a:solidFill>
              </a:rPr>
              <a:t>สำหรับดูดตัวทำละลายเพื่อผสมวัคซีนพร้อมใช้</a:t>
            </a:r>
          </a:p>
          <a:p>
            <a:pPr marL="1371600" lvl="2" indent="-457200">
              <a:buFont typeface="+mj-lt"/>
              <a:buAutoNum type="arabicPeriod"/>
            </a:pPr>
            <a:r>
              <a:rPr lang="th-TH" b="1" dirty="0">
                <a:solidFill>
                  <a:srgbClr val="0000CC"/>
                </a:solidFill>
              </a:rPr>
              <a:t>กระบอกฉีดยาปราศจากเชื้อใช้ครั้งเดียวทิ้ง ขนาด </a:t>
            </a:r>
            <a:r>
              <a:rPr lang="en-US" b="1" dirty="0">
                <a:solidFill>
                  <a:srgbClr val="0000CC"/>
                </a:solidFill>
              </a:rPr>
              <a:t>1 CC </a:t>
            </a:r>
            <a:r>
              <a:rPr lang="th-TH" b="1" dirty="0">
                <a:solidFill>
                  <a:srgbClr val="0000CC"/>
                </a:solidFill>
              </a:rPr>
              <a:t>สำหรับฉีดวัคซีน</a:t>
            </a:r>
          </a:p>
          <a:p>
            <a:pPr marL="1371600" lvl="2" indent="-457200">
              <a:buFont typeface="+mj-lt"/>
              <a:buAutoNum type="arabicPeriod"/>
            </a:pPr>
            <a:r>
              <a:rPr lang="th-TH" b="1" dirty="0">
                <a:solidFill>
                  <a:srgbClr val="0000CC"/>
                </a:solidFill>
              </a:rPr>
              <a:t>กระบอกฉีดยาปราศจากเชื้อใช้ครั้งเดียวทิ้ง ขนาด </a:t>
            </a:r>
            <a:r>
              <a:rPr lang="en-US" b="1" dirty="0">
                <a:solidFill>
                  <a:srgbClr val="0000CC"/>
                </a:solidFill>
              </a:rPr>
              <a:t>5 CC </a:t>
            </a:r>
            <a:r>
              <a:rPr lang="th-TH" b="1" dirty="0">
                <a:solidFill>
                  <a:srgbClr val="0000CC"/>
                </a:solidFill>
              </a:rPr>
              <a:t>สำหรับดูดตัวทำละลายเพื่อผสมวัคซีนพร้อมใช้</a:t>
            </a:r>
          </a:p>
          <a:p>
            <a:pPr lvl="1">
              <a:buNone/>
            </a:pPr>
            <a:endParaRPr lang="th-TH" b="1" dirty="0">
              <a:solidFill>
                <a:srgbClr val="0000CC"/>
              </a:solidFill>
            </a:endParaRPr>
          </a:p>
          <a:p>
            <a:pPr lvl="1">
              <a:buFont typeface="Wingdings" pitchFamily="2" charset="2"/>
              <a:buChar char="q"/>
            </a:pPr>
            <a:endParaRPr lang="en-US" b="1" dirty="0">
              <a:solidFill>
                <a:srgbClr val="0000CC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th-TH" b="1" dirty="0" smtClean="0">
              <a:solidFill>
                <a:srgbClr val="0000CC"/>
              </a:solidFill>
            </a:endParaRPr>
          </a:p>
          <a:p>
            <a:pPr marL="1371600" lvl="2" indent="-457200">
              <a:buFont typeface="+mj-lt"/>
              <a:buAutoNum type="arabicPeriod"/>
            </a:pPr>
            <a:endParaRPr lang="th-TH" b="1" dirty="0" smtClean="0">
              <a:solidFill>
                <a:srgbClr val="0000CC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b="1" dirty="0" smtClean="0"/>
              <a:t>การเบิกอุปกรณ์การฉีดวัคซีน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84528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99"/>
          </a:solidFill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th-TH" b="1" dirty="0" smtClean="0">
                <a:solidFill>
                  <a:srgbClr val="0000CC"/>
                </a:solidFill>
              </a:rPr>
              <a:t>การจัดส่งเข็มและกระบอกฉีดยา (</a:t>
            </a:r>
            <a:r>
              <a:rPr lang="en-US" b="1" dirty="0" smtClean="0">
                <a:solidFill>
                  <a:srgbClr val="0000CC"/>
                </a:solidFill>
              </a:rPr>
              <a:t>Needle/Syringe)</a:t>
            </a:r>
            <a:r>
              <a:rPr lang="th-TH" b="1" dirty="0" smtClean="0">
                <a:solidFill>
                  <a:srgbClr val="0000CC"/>
                </a:solidFill>
              </a:rPr>
              <a:t> ถึงโรงพยาบาลแม่ข่าย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th-TH" b="1" dirty="0" smtClean="0">
                <a:solidFill>
                  <a:srgbClr val="0000CC"/>
                </a:solidFill>
              </a:rPr>
              <a:t>ในเดือน </a:t>
            </a:r>
            <a:r>
              <a:rPr lang="th-TH" sz="3200" b="1" dirty="0" smtClean="0">
                <a:solidFill>
                  <a:srgbClr val="FF0000"/>
                </a:solidFill>
              </a:rPr>
              <a:t>สิงหาคม </a:t>
            </a:r>
            <a:r>
              <a:rPr lang="en-US" sz="3200" b="1" dirty="0" smtClean="0">
                <a:solidFill>
                  <a:srgbClr val="FF0000"/>
                </a:solidFill>
              </a:rPr>
              <a:t>2562</a:t>
            </a:r>
            <a:endParaRPr lang="th-TH" b="1" dirty="0" smtClean="0">
              <a:solidFill>
                <a:srgbClr val="0000CC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th-TH" b="1" dirty="0" smtClean="0">
                <a:solidFill>
                  <a:srgbClr val="0000CC"/>
                </a:solidFill>
              </a:rPr>
              <a:t>ผู้รับผิดชอบ </a:t>
            </a:r>
            <a:r>
              <a:rPr lang="en-US" b="1" dirty="0" smtClean="0">
                <a:solidFill>
                  <a:srgbClr val="0000CC"/>
                </a:solidFill>
              </a:rPr>
              <a:t>: </a:t>
            </a:r>
            <a:r>
              <a:rPr lang="th-TH" b="1" dirty="0" smtClean="0">
                <a:solidFill>
                  <a:srgbClr val="0000CC"/>
                </a:solidFill>
              </a:rPr>
              <a:t>กำหนดให้เภสัชกรผู้รับผิดชอบงานบริหารจัดการวัคซีนของคลังวัคซีนในโรงพยาบาลแม่ข่ายเป็นผู้รับอุปกรณ์การฉีด โดยให้ระบุชื่อ ตำแหน่ง หน่วยงาน เบอร์ติดต่อ ตามเว็บไซต์กรมควบคุมโรคทำการสำรวจ</a:t>
            </a:r>
          </a:p>
          <a:p>
            <a:pPr lvl="1">
              <a:buFont typeface="Wingdings" pitchFamily="2" charset="2"/>
              <a:buChar char="q"/>
            </a:pPr>
            <a:r>
              <a:rPr lang="th-TH" b="1" dirty="0" smtClean="0">
                <a:solidFill>
                  <a:srgbClr val="0000CC"/>
                </a:solidFill>
              </a:rPr>
              <a:t>กล่องบรรจุภัณฑ์ และใบส่งของให้คลังวัคซีน โรงพยาบาลแม่ข่าย จะมีข้อความ  </a:t>
            </a:r>
            <a:r>
              <a:rPr lang="en-US" b="1" dirty="0" smtClean="0">
                <a:solidFill>
                  <a:srgbClr val="0000CC"/>
                </a:solidFill>
              </a:rPr>
              <a:t>“ </a:t>
            </a:r>
            <a:r>
              <a:rPr lang="th-TH" b="1" dirty="0" smtClean="0">
                <a:solidFill>
                  <a:srgbClr val="FF00FF"/>
                </a:solidFill>
              </a:rPr>
              <a:t>โครงการรณรงค์ให้วัคซีนป้องกันโรคหัดตามแผนเร่งรัดกำจัดโรคหัดของประเทศไทย ประจำปี 2562 </a:t>
            </a:r>
            <a:r>
              <a:rPr lang="en-US" b="1" dirty="0" smtClean="0">
                <a:solidFill>
                  <a:srgbClr val="0000CC"/>
                </a:solidFill>
              </a:rPr>
              <a:t>”</a:t>
            </a:r>
            <a:endParaRPr lang="th-TH" b="1" dirty="0" smtClean="0">
              <a:solidFill>
                <a:srgbClr val="0000CC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b="1" dirty="0" smtClean="0"/>
              <a:t>การรับอุปกรณ์การฉีดวัคซีน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1531</Words>
  <Application>Microsoft Office PowerPoint</Application>
  <PresentationFormat>On-screen Show (4:3)</PresentationFormat>
  <Paragraphs>174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การบริหารจัดการวัคซีนและการกระจายวัคซีน</vt:lpstr>
      <vt:lpstr>วัคซีนป้องกันโรคหัด สำหรับเด็กอายุ 1-12 ปี ทั่วประเทศ พ.ศ. 2562-2563          ตามแผนเร่งรัดการกำจัดโรคหัดของประเทศไทย</vt:lpstr>
      <vt:lpstr>แนวทางการเบิกวัคซีน</vt:lpstr>
      <vt:lpstr>กำหนดการรณรงค์</vt:lpstr>
      <vt:lpstr>กำหนดการกระจายวัคซีน</vt:lpstr>
      <vt:lpstr>กำหนดการกระจายวัคซีน</vt:lpstr>
      <vt:lpstr>กำหนดการกระจายวัคซีน</vt:lpstr>
      <vt:lpstr>การเบิกอุปกรณ์การฉีดวัคซีน </vt:lpstr>
      <vt:lpstr>การรับอุปกรณ์การฉีดวัคซีน </vt:lpstr>
      <vt:lpstr>การรับวัคซีนสำหรับโรงพยาบาลแม่ข่าย (CUP)</vt:lpstr>
      <vt:lpstr>การรับวัคซีนสำหรับโรงพยาบาลแม่ข่าย (CUP)</vt:lpstr>
      <vt:lpstr>รายละเอียดวัคซีนป้องกันโรคหัด</vt:lpstr>
      <vt:lpstr>วัคซีนที่ใช้ในการรณรงค์</vt:lpstr>
      <vt:lpstr>วัคซีน MMR</vt:lpstr>
      <vt:lpstr>ข้อควรระวังของวัคซีน MMR</vt:lpstr>
      <vt:lpstr>วัคซีน MR</vt:lpstr>
      <vt:lpstr>        การฉีดวัคซีน MMR และ MR</vt:lpstr>
      <vt:lpstr>อาการไม่พึงประสงค์ ของวัคซีน MMR และ MR</vt:lpstr>
      <vt:lpstr>การเก็บรักษาวัคซีนและน้ำยาละลาย</vt:lpstr>
      <vt:lpstr>อุปกรณ์การฉีดวัคซีน</vt:lpstr>
      <vt:lpstr>ขอขอบพระคุณ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การคาดประมาณจำนวนวัคซีนและการเบิกวัคซีน</dc:title>
  <dc:creator>kattiya</dc:creator>
  <cp:lastModifiedBy>sumanee</cp:lastModifiedBy>
  <cp:revision>91</cp:revision>
  <dcterms:created xsi:type="dcterms:W3CDTF">2018-11-22T05:38:52Z</dcterms:created>
  <dcterms:modified xsi:type="dcterms:W3CDTF">2019-08-01T10:04:48Z</dcterms:modified>
</cp:coreProperties>
</file>