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72"/>
  </p:notesMasterIdLst>
  <p:sldIdLst>
    <p:sldId id="256" r:id="rId3"/>
    <p:sldId id="434" r:id="rId4"/>
    <p:sldId id="388" r:id="rId5"/>
    <p:sldId id="259" r:id="rId6"/>
    <p:sldId id="389" r:id="rId7"/>
    <p:sldId id="390" r:id="rId8"/>
    <p:sldId id="384" r:id="rId9"/>
    <p:sldId id="270" r:id="rId10"/>
    <p:sldId id="271" r:id="rId11"/>
    <p:sldId id="272" r:id="rId12"/>
    <p:sldId id="430" r:id="rId13"/>
    <p:sldId id="273" r:id="rId14"/>
    <p:sldId id="385" r:id="rId15"/>
    <p:sldId id="386" r:id="rId16"/>
    <p:sldId id="276" r:id="rId17"/>
    <p:sldId id="277" r:id="rId18"/>
    <p:sldId id="431" r:id="rId19"/>
    <p:sldId id="279" r:id="rId20"/>
    <p:sldId id="387" r:id="rId21"/>
    <p:sldId id="280" r:id="rId22"/>
    <p:sldId id="432" r:id="rId23"/>
    <p:sldId id="433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4" r:id="rId33"/>
    <p:sldId id="295" r:id="rId34"/>
    <p:sldId id="391" r:id="rId35"/>
    <p:sldId id="392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9" r:id="rId69"/>
    <p:sldId id="428" r:id="rId70"/>
    <p:sldId id="373" r:id="rId7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3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58A1-B355-4993-BE25-98D8813E5207}" type="datetimeFigureOut">
              <a:rPr lang="th-TH" smtClean="0"/>
              <a:pPr/>
              <a:t>11/11/63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80ED-7860-4DCF-8FC7-001AE7294E2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82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C80ED-7860-4DCF-8FC7-001AE7294E2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8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5BD9F-A697-4E81-9E97-C11BC0560026}" type="slidenum">
              <a:rPr lang="en-US" altLang="th-TH" smtClean="0"/>
              <a:pPr/>
              <a:t>29</a:t>
            </a:fld>
            <a:endParaRPr lang="th-TH" altLang="th-TH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0869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0A78-E859-459E-A0F2-71B55C9E5980}" type="slidenum">
              <a:rPr lang="en-US" altLang="th-TH" smtClean="0"/>
              <a:pPr/>
              <a:t>30</a:t>
            </a:fld>
            <a:endParaRPr lang="th-TH" altLang="th-TH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0934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7AE7E-0555-49C6-A1FC-989986EC2BEB}" type="slidenum">
              <a:rPr lang="en-US" altLang="th-TH" smtClean="0"/>
              <a:pPr/>
              <a:t>31</a:t>
            </a:fld>
            <a:endParaRPr lang="th-TH" altLang="th-TH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2017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B78C2-E5AA-474B-AEC8-976D0EF5661C}" type="slidenum">
              <a:rPr lang="en-US" altLang="th-TH" smtClean="0"/>
              <a:pPr/>
              <a:t>32</a:t>
            </a:fld>
            <a:endParaRPr lang="th-TH" altLang="th-TH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8672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2EB8A-1961-4ABA-83FD-7ED01BBB38CD}" type="slidenum">
              <a:rPr lang="en-US" altLang="th-TH" smtClean="0"/>
              <a:pPr/>
              <a:t>8</a:t>
            </a:fld>
            <a:endParaRPr lang="th-TH" altLang="th-TH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480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17A61-E054-41F9-B699-7C23EA5E41E4}" type="slidenum">
              <a:rPr lang="en-US" altLang="th-TH" smtClean="0"/>
              <a:pPr/>
              <a:t>9</a:t>
            </a:fld>
            <a:endParaRPr lang="th-TH" altLang="th-TH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6626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DFC37-2067-4F1F-B6B8-4A8E1182D5CB}" type="slidenum">
              <a:rPr lang="en-US" altLang="th-TH" smtClean="0"/>
              <a:pPr/>
              <a:t>23</a:t>
            </a:fld>
            <a:endParaRPr lang="th-TH" altLang="th-TH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66821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9A12F-AA09-4F77-A583-5BEE4DB814A6}" type="slidenum">
              <a:rPr lang="en-US" altLang="th-TH" smtClean="0"/>
              <a:pPr/>
              <a:t>24</a:t>
            </a:fld>
            <a:endParaRPr lang="th-TH" altLang="th-TH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525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789BB-2680-490A-923D-4B8B0992CE13}" type="slidenum">
              <a:rPr lang="en-US" altLang="th-TH" smtClean="0"/>
              <a:pPr/>
              <a:t>25</a:t>
            </a:fld>
            <a:endParaRPr lang="th-TH" altLang="th-TH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7140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9EC0-0ED3-40A4-8B7B-52DC0EAF79DF}" type="slidenum">
              <a:rPr lang="en-US" altLang="th-TH" smtClean="0"/>
              <a:pPr/>
              <a:t>26</a:t>
            </a:fld>
            <a:endParaRPr lang="th-TH" altLang="th-TH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9445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0F6D8-BF70-4E6D-BEEC-F0E84092FBF7}" type="slidenum">
              <a:rPr lang="en-US" altLang="th-TH" smtClean="0"/>
              <a:pPr/>
              <a:t>27</a:t>
            </a:fld>
            <a:endParaRPr lang="th-TH" altLang="th-TH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650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BEC35-F794-46D4-979C-5FF6B2A0903E}" type="slidenum">
              <a:rPr lang="en-US" altLang="th-TH" smtClean="0"/>
              <a:pPr/>
              <a:t>28</a:t>
            </a:fld>
            <a:endParaRPr lang="th-TH" altLang="th-TH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67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477-A362-4BC8-BAD8-E3242EC90925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8804-1B20-43CA-BE7D-562F712B216C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7654-D5EF-4807-B67A-14D4064D2C71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84A04-D97D-45D2-B945-5744D59A8279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809F0C-320D-4BFD-9FB3-1663D394FC3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B166-958C-4200-BCB5-69721DDB8E2D}" type="datetime1">
              <a:rPr lang="th-TH" smtClean="0"/>
              <a:pPr>
                <a:defRPr/>
              </a:pPr>
              <a:t>11/11/63</a:t>
            </a:fld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DAD3-19AC-47A9-80D0-74E14E4C73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A24B-FC37-4131-9C9B-8B54C0EC6681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0B16-9105-4F5E-9D66-DE9A22E56924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0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+mj-lt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F4A8-A342-4263-904D-5BC297882D38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4BF1-57DA-47D1-98EE-85AC8C220AAC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2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50BD-C379-4AE0-80D4-29E843BF1AA8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F02-2D9B-4824-BCA0-3287F8BF112C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FB4E-A866-42E9-B4BC-8793C1FC565D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9C0F-EF12-46AC-8793-EF2180EFC87B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6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8375-1F0A-4354-8F00-21BBC0C6F756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A103-49A2-4D01-B1CC-F4C27D7C3536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60FC-6A89-4469-BBEB-7F3E579F0AB0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65AF-2A5A-49C2-930B-E3FA29BAD08F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EED9-3EA4-4C86-8B21-5FAD144148CF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361D-7BE7-4D4A-A0BF-E23CC15D4384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9F58-A6CC-426E-A5E1-7F8495A03DF0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868C-FEA3-45A5-97D8-0A98ED74518F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A52F-2127-46BB-A4B2-D02A9675D997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ED33-FD69-4791-947E-375F4BDF16C9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67DF-F4B2-4A1B-824D-AA88D6E48D70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1F71-8C31-48E0-BC99-E2167ECCD751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98E9-5029-41F3-9122-B88C1641D808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3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6B79-28A0-47C5-A031-5D12BDAB8A39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3A77-0775-4412-99CE-5829309C8ABE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46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2555-2111-4B6F-868B-98349F4FC147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9F73-7FB0-49A7-B1D0-128B7C8AE2D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716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2533-9E91-4F13-BBCA-71C712F27CA5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5AE-9D4D-47AE-9C60-B193F6706840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B9B6-05D3-4F5F-8832-5C0D46080E3F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CE6-857D-4462-858D-9FC66FBDF596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CFDB-3623-4A33-8387-AEED32EA789B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8F9F-4A20-4DB4-AC35-305AB042F28D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87D1-31A5-432B-83FA-D51C6E709A3B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92AB-DD47-49EE-BF24-030CAA4ED603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E180-4199-463D-BBAC-125500D5C18F}" type="datetime1">
              <a:rPr lang="th-TH" smtClean="0"/>
              <a:pPr/>
              <a:t>11/11/63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614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35124-3070-41C0-8697-3093E533A412}" type="datetime1">
              <a:rPr lang="th-TH" smtClean="0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11/11/63</a:t>
            </a:fld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6B5A2-EC15-4B39-961C-04E934361D62}" type="slidenum">
              <a:rPr lang="th-TH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17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image" Target="../media/image25.gi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en.wikipedia.org/wiki/File:Skewness_Statistics.svg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สถิติและการวิเคราะห์</a:t>
            </a:r>
          </a:p>
          <a:p>
            <a:pPr algn="ctr"/>
            <a:r>
              <a:rPr lang="th-TH" sz="60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ข้อมูลเบื้องต้น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7224" y="5500702"/>
            <a:ext cx="8029604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นายณพพงษ์</a:t>
            </a:r>
            <a:r>
              <a:rPr kumimoji="0" lang="th-TH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บำรุง</a:t>
            </a:r>
            <a:r>
              <a:rPr kumimoji="0" lang="th-TH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พงษ์</a:t>
            </a:r>
            <a:endParaRPr kumimoji="0" lang="th-TH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นักวิชาการสาธารณสุขชำนาญการ</a:t>
            </a:r>
            <a:r>
              <a:rPr lang="th-TH" sz="2400" b="1" i="1" dirty="0">
                <a:latin typeface="Tahoma" pitchFamily="34" charset="0"/>
                <a:cs typeface="Tahoma" pitchFamily="34" charset="0"/>
              </a:rPr>
              <a:t>พิเศษ</a:t>
            </a:r>
            <a:endParaRPr kumimoji="0" lang="th-TH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สำนักงานป้องกันควบคุมโรคที่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 </a:t>
            </a:r>
            <a:r>
              <a:rPr kumimoji="0" lang="th-TH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จังหวัดสระบุรี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381000"/>
            <a:ext cx="8153400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eaLnBrk="0" hangingPunct="0"/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ข้อพึงระวังในการใช้คำว่า อัตรา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1447800"/>
            <a:ext cx="81534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/>
            <a:r>
              <a:rPr lang="th-TH" alt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โดยทั่วไป มักมีการใช้คำว่า อัตรา ในการแสดงถึงขนาดของโรคในประชากร เช่น</a:t>
            </a:r>
          </a:p>
          <a:p>
            <a:pPr eaLnBrk="0" hangingPunct="0"/>
            <a:r>
              <a:rPr lang="th-TH" alt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(Morbidity rate)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ของโรคไข้เลือดออกของประเทศไทย พ.ศ.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107.06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</a:t>
            </a:r>
          </a:p>
          <a:p>
            <a:pPr eaLnBrk="0" hangingPunct="0"/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อัตราตาย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(Mortality rate)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ของโรคไข้เลือดออกของประเทศไทย พ.ศ.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0.11 </a:t>
            </a:r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</a:t>
            </a:r>
            <a:endParaRPr lang="en-US" altLang="th-TH" sz="280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5181600"/>
            <a:ext cx="81534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thaiDist" eaLnBrk="0" hangingPunct="0"/>
            <a:r>
              <a:rPr lang="th-TH" altLang="th-TH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ในที่นี้ ไม่ใช่ อัตรา </a:t>
            </a:r>
            <a:r>
              <a:rPr lang="en-US" altLang="th-TH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(Rate)</a:t>
            </a:r>
            <a:r>
              <a:rPr lang="th-TH" altLang="th-TH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ในความหมายที่ถูกต้องทางระบาดวิทยา เป็นแต่เพียง สัดส่วน เท่านั้น เนื่องจากไม่ได้พิจารณาร่วมกับระยะเวลาในการติดตามประชากร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b="1">
                <a:solidFill>
                  <a:srgbClr val="FFFF00"/>
                </a:solidFill>
                <a:cs typeface="Cordia New" pitchFamily="34" charset="-34"/>
              </a:rPr>
              <a:t>Prevalence and Incidence</a:t>
            </a:r>
            <a:endParaRPr lang="th-TH" b="1">
              <a:solidFill>
                <a:srgbClr val="FFFF00"/>
              </a:solidFill>
            </a:endParaRPr>
          </a:p>
        </p:txBody>
      </p:sp>
      <p:sp>
        <p:nvSpPr>
          <p:cNvPr id="21" name="L-Shape 20"/>
          <p:cNvSpPr/>
          <p:nvPr/>
        </p:nvSpPr>
        <p:spPr>
          <a:xfrm>
            <a:off x="990600" y="2249488"/>
            <a:ext cx="3656013" cy="3103562"/>
          </a:xfrm>
          <a:prstGeom prst="corner">
            <a:avLst>
              <a:gd name="adj1" fmla="val 5222"/>
              <a:gd name="adj2" fmla="val 174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flipH="1">
            <a:off x="4865688" y="3567113"/>
            <a:ext cx="3363912" cy="1785937"/>
          </a:xfrm>
          <a:prstGeom prst="corner">
            <a:avLst>
              <a:gd name="adj1" fmla="val 11298"/>
              <a:gd name="adj2" fmla="val 1164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30350" y="4187825"/>
            <a:ext cx="6494463" cy="1009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1173163" y="1252538"/>
            <a:ext cx="2133600" cy="1474787"/>
          </a:xfrm>
          <a:prstGeom prst="blockArc">
            <a:avLst>
              <a:gd name="adj1" fmla="val 10800000"/>
              <a:gd name="adj2" fmla="val 0"/>
              <a:gd name="adj3" fmla="val 118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3625" y="2016125"/>
            <a:ext cx="366713" cy="233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052763" y="2211388"/>
            <a:ext cx="350837" cy="13192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583113" y="5522913"/>
            <a:ext cx="342900" cy="1030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1838" y="2363788"/>
            <a:ext cx="22907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Incidence</a:t>
            </a:r>
            <a:r>
              <a:rPr lang="en-US" b="1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 (I)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New cases</a:t>
            </a:r>
            <a:endParaRPr lang="th-TH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971800" y="4224338"/>
            <a:ext cx="3546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Prevalence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 (P)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New + old cases</a:t>
            </a:r>
            <a:endParaRPr lang="th-TH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0775" y="5397500"/>
            <a:ext cx="256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Resolution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Cures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Deaths</a:t>
            </a:r>
            <a:endParaRPr lang="th-TH">
              <a:solidFill>
                <a:srgbClr val="00FF00"/>
              </a:solidFill>
              <a:latin typeface="Arial" pitchFamily="34" charset="0"/>
            </a:endParaRPr>
          </a:p>
        </p:txBody>
      </p:sp>
      <p:graphicFrame>
        <p:nvGraphicFramePr>
          <p:cNvPr id="2" name="Object 22" descr="Parchment"/>
          <p:cNvGraphicFramePr>
            <a:graphicFrameLocks noChangeAspect="1"/>
          </p:cNvGraphicFramePr>
          <p:nvPr/>
        </p:nvGraphicFramePr>
        <p:xfrm>
          <a:off x="5562600" y="1219200"/>
          <a:ext cx="33416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3" imgW="532937" imgH="177646" progId="Equation.3">
                  <p:embed/>
                </p:oleObj>
              </mc:Choice>
              <mc:Fallback>
                <p:oleObj name="Equation" r:id="rId3" imgW="532937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41688" cy="830263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5791200" y="2286000"/>
            <a:ext cx="2949575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t>D = average disease duration</a:t>
            </a:r>
            <a:endParaRPr lang="th-TH" sz="16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7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1524000" y="454994"/>
            <a:ext cx="6172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65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อุบัติการณ์ </a:t>
            </a:r>
            <a:r>
              <a:rPr kumimoji="0" lang="en-US" altLang="th-TH" sz="65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(Incidence)</a:t>
            </a:r>
            <a:endParaRPr kumimoji="0" lang="th-TH" altLang="th-TH" sz="65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495300" y="2132856"/>
            <a:ext cx="8229600" cy="28083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จำนวนผู้ป่วยรายใหม่ในประชากรกลุ่มเสี่ยง</a:t>
            </a:r>
            <a:r>
              <a:rPr kumimoji="0" lang="th-TH" altLang="th-TH" sz="4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 ณ ช่วงเวลาใดเวลาหนึ่ง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1" u="sng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(สนใจเฉพาะรายใหม่)</a:t>
            </a:r>
            <a:endParaRPr kumimoji="0" lang="th-TH" altLang="th-TH" sz="48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ความสำคัญของอุบัติการณ์ (Incidence)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40712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b="1" dirty="0">
                <a:latin typeface="Cordia New" pitchFamily="34" charset="-34"/>
              </a:rPr>
              <a:t>1. </a:t>
            </a:r>
            <a:r>
              <a:rPr lang="th-TH" sz="3600" b="1" dirty="0">
                <a:latin typeface="Cordia New" pitchFamily="34" charset="-34"/>
              </a:rPr>
              <a:t>ทำให้ทราบถึง</a:t>
            </a:r>
            <a:r>
              <a:rPr lang="th-TH" sz="3600" b="1" u="sng" dirty="0">
                <a:latin typeface="Cordia New" pitchFamily="34" charset="-34"/>
              </a:rPr>
              <a:t>ความเสี่ยง </a:t>
            </a:r>
            <a:r>
              <a:rPr lang="en-US" sz="3600" b="1" u="sng" dirty="0">
                <a:latin typeface="Cordia New" pitchFamily="34" charset="-34"/>
              </a:rPr>
              <a:t>(risk) </a:t>
            </a:r>
            <a:r>
              <a:rPr lang="th-TH" sz="3600" b="1" u="sng" dirty="0">
                <a:latin typeface="Cordia New" pitchFamily="34" charset="-34"/>
              </a:rPr>
              <a:t>หรือความเร็ว </a:t>
            </a:r>
            <a:r>
              <a:rPr lang="en-US" sz="3600" b="1" u="sng" dirty="0">
                <a:latin typeface="Cordia New" pitchFamily="34" charset="-34"/>
              </a:rPr>
              <a:t>(rate) </a:t>
            </a:r>
            <a:r>
              <a:rPr lang="th-TH" sz="3600" b="1" u="sng" dirty="0">
                <a:latin typeface="Cordia New" pitchFamily="34" charset="-34"/>
              </a:rPr>
              <a:t>ของการเกิดโรค</a:t>
            </a:r>
            <a:r>
              <a:rPr lang="th-TH" sz="3600" b="1" dirty="0">
                <a:latin typeface="Cordia New" pitchFamily="34" charset="-34"/>
              </a:rPr>
              <a:t>ของคนในชุมชนที่จะเกิดโรคในช่วงเวลาหนึ่ง </a:t>
            </a:r>
          </a:p>
          <a:p>
            <a:pPr>
              <a:buFontTx/>
              <a:buNone/>
            </a:pPr>
            <a:r>
              <a:rPr lang="th-TH" sz="3600" b="1" dirty="0">
                <a:solidFill>
                  <a:srgbClr val="0070C0"/>
                </a:solidFill>
                <a:latin typeface="Cordia New" pitchFamily="34" charset="-34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Cordia New" pitchFamily="34" charset="-34"/>
              </a:rPr>
              <a:t> </a:t>
            </a:r>
            <a:r>
              <a:rPr lang="th-TH" sz="3600" b="1" dirty="0">
                <a:solidFill>
                  <a:srgbClr val="0070C0"/>
                </a:solidFill>
                <a:latin typeface="Cordia New" pitchFamily="34" charset="-34"/>
              </a:rPr>
              <a:t>นิยมใช้กับโรคเฉียบพลัน หรือโรคเรื้อรังที่สามารถระบุเวลาที่เริ่มเป็นโรคได้</a:t>
            </a:r>
          </a:p>
          <a:p>
            <a:pPr>
              <a:buFontTx/>
              <a:buNone/>
            </a:pPr>
            <a:r>
              <a:rPr lang="th-TH" sz="3600" b="1" dirty="0">
                <a:latin typeface="Cordia New" pitchFamily="34" charset="-34"/>
              </a:rPr>
              <a:t>3</a:t>
            </a:r>
            <a:r>
              <a:rPr lang="en-US" sz="3600" b="1" dirty="0">
                <a:latin typeface="Cordia New" pitchFamily="34" charset="-34"/>
              </a:rPr>
              <a:t>.</a:t>
            </a:r>
            <a:r>
              <a:rPr lang="th-TH" sz="3600" b="1" dirty="0">
                <a:latin typeface="Cordia New" pitchFamily="34" charset="-34"/>
              </a:rPr>
              <a:t>	</a:t>
            </a:r>
            <a:r>
              <a:rPr lang="th-TH" sz="3600" b="1" dirty="0">
                <a:latin typeface="AngsanaUPC" pitchFamily="18" charset="-34"/>
              </a:rPr>
              <a:t>เหมาะสมที่จะใช้ในการศึกษาเพื่อหาสาเหตุของการเกิดโรค </a:t>
            </a:r>
            <a:r>
              <a:rPr lang="en-US" sz="3600" b="1" dirty="0">
                <a:latin typeface="AngsanaUPC" pitchFamily="18" charset="-34"/>
              </a:rPr>
              <a:t>(Etiologic study) </a:t>
            </a:r>
            <a:r>
              <a:rPr lang="th-TH" sz="3600" b="1" dirty="0">
                <a:latin typeface="AngsanaUPC" pitchFamily="18" charset="-34"/>
              </a:rPr>
              <a:t>หรือประเมินผลของมาตรการควบคุมป้องกันโรค</a:t>
            </a:r>
            <a:endParaRPr lang="th-TH" sz="4000" b="1" dirty="0"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29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Incidence Rate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(Rate, Incidence Density, Person-Time Incidence)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th-TH" sz="3200" dirty="0">
                <a:latin typeface="AngsanaUPC" pitchFamily="18" charset="-34"/>
                <a:cs typeface="AngsanaUPC" pitchFamily="18" charset="-34"/>
              </a:rPr>
              <a:t> =   จำนวนของผู้ป่วยด้วยโรคที่สนใจรายใหม่ระหว่างระยะเวลาที่กำหนด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(D)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จำนวน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person-time (PT)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ที่มีโอกาสเกิดโรค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(at risk)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ทั้งหมดที่ติดตามศึกษา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44" y="172989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5400" b="1" dirty="0">
                <a:latin typeface="AngsanaUPC" pitchFamily="18" charset="-34"/>
                <a:cs typeface="AngsanaUPC" pitchFamily="18" charset="-34"/>
              </a:rPr>
              <a:t>ชนิดของอุบัติการณ์ </a:t>
            </a:r>
            <a:r>
              <a:rPr lang="en-US" sz="5400" b="1" dirty="0">
                <a:latin typeface="AngsanaUPC" pitchFamily="18" charset="-34"/>
                <a:cs typeface="AngsanaUPC" pitchFamily="18" charset="-34"/>
              </a:rPr>
              <a:t>(Incidence)</a:t>
            </a:r>
            <a:endParaRPr lang="th-TH" sz="5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44588"/>
            <a:ext cx="8458200" cy="175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Incidence Proportion*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(Risk, Cumulative Incidence,  Attack Rate)</a:t>
            </a:r>
          </a:p>
          <a:p>
            <a:pPr>
              <a:buFontTx/>
              <a:buNone/>
            </a:pPr>
            <a:r>
              <a:rPr lang="en-US" sz="3600" dirty="0">
                <a:latin typeface="AngsanaUPC" pitchFamily="18" charset="-34"/>
                <a:cs typeface="AngsanaUPC" pitchFamily="18" charset="-34"/>
              </a:rPr>
              <a:t>= 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จำนวนของผู้ป่วยด้วยโรคที่สนใจรายใหม่ที่ค้นพบในช่วงระยะเวลาหนึ่ง</a:t>
            </a:r>
          </a:p>
          <a:p>
            <a:pPr>
              <a:buFontTx/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	จำนวนประชากรที่มีโอกาสเกิดโรค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at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risk)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ณ ตอนเริ่มต้นศึกษา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800100" y="263691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85800" y="510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5998899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AngsanaUPC" pitchFamily="18" charset="-34"/>
                <a:cs typeface="AngsanaUPC" pitchFamily="18" charset="-34"/>
              </a:rPr>
              <a:t>*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ใช้ในกรณีที่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สามารถติดตามประชากรที่อยู่ในการศึกษาได้หมดหรือเกือบทั้งหมดในช่วงเวลาที่ศึกษา และ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ต้องระบุเวลาที่ทำการติดตามเสมอ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85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587" grpId="0" build="p"/>
      <p:bldP spid="67588" grpId="0" animBg="1"/>
      <p:bldP spid="6758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th-TH" sz="6000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การติดตามประชากร 7 คนเป็นเวลา 7 ปี</a:t>
            </a:r>
            <a:endParaRPr lang="en-US" sz="6000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32772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2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22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2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1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1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32809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281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32807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280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2804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805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806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2777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84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32785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89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32794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32795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32797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3279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/>
                <a:t>ตาย</a:t>
              </a:r>
              <a:endParaRPr lang="en-US" dirty="0"/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9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th-TH" sz="6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Proportion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990600" y="5445224"/>
            <a:ext cx="6705600" cy="6461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ความเสี่ยงของการเกิดโรคใน 7 ปี</a:t>
            </a:r>
            <a:r>
              <a:rPr lang="en-US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2/5 = 0.4 = 40%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5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3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6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/>
                <a:t>ตาย</a:t>
              </a:r>
              <a:endParaRPr lang="en-US" dirty="0"/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03807" y="6128063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th-TH" sz="2000" dirty="0"/>
              <a:t>ตัวตั้ง คือ คนที่ </a:t>
            </a:r>
            <a:r>
              <a:rPr lang="en-US" sz="2000" dirty="0"/>
              <a:t>4 </a:t>
            </a:r>
            <a:r>
              <a:rPr lang="th-TH" sz="2000" dirty="0"/>
              <a:t>และ </a:t>
            </a:r>
            <a:r>
              <a:rPr lang="en-US" sz="2000" dirty="0"/>
              <a:t>7 </a:t>
            </a:r>
            <a:r>
              <a:rPr lang="th-TH" sz="2000" dirty="0"/>
              <a:t>เนื่องจากเป็นผู้ป่วยรายใหม่ </a:t>
            </a:r>
          </a:p>
          <a:p>
            <a:r>
              <a:rPr lang="en-US" sz="2000" dirty="0"/>
              <a:t>- </a:t>
            </a:r>
            <a:r>
              <a:rPr lang="th-TH" sz="2000" dirty="0"/>
              <a:t>ตัวหาร คือ นำผู้ป่วย คนที่ </a:t>
            </a:r>
            <a:r>
              <a:rPr lang="en-US" sz="2000" dirty="0"/>
              <a:t>3 </a:t>
            </a:r>
            <a:r>
              <a:rPr lang="th-TH" sz="2000" dirty="0"/>
              <a:t>และ</a:t>
            </a:r>
            <a:r>
              <a:rPr lang="en-US" sz="2000" dirty="0"/>
              <a:t> 6 </a:t>
            </a:r>
            <a:r>
              <a:rPr lang="th-TH" sz="2000" dirty="0"/>
              <a:t>ไปลบกับประชากรทั้งหมด </a:t>
            </a:r>
            <a:r>
              <a:rPr lang="en-US" sz="2000" dirty="0"/>
              <a:t>7-2 </a:t>
            </a:r>
            <a:r>
              <a:rPr lang="th-TH" sz="2000" dirty="0"/>
              <a:t>เพราะเป็นผู้ป่วยเก่าตั้งแต่เริ่ม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th-TH" sz="6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Rate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114800" y="1197114"/>
            <a:ext cx="3733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2400" b="1" dirty="0">
                <a:solidFill>
                  <a:srgbClr val="0000CC"/>
                </a:solidFill>
              </a:rPr>
              <a:t>ช่วงเวลาที่มีสุขภาพดี </a:t>
            </a:r>
            <a:r>
              <a:rPr lang="en-US" sz="1800" b="1" dirty="0">
                <a:solidFill>
                  <a:srgbClr val="0000CC"/>
                </a:solidFill>
              </a:rPr>
              <a:t>(time at risk)</a:t>
            </a:r>
            <a:endParaRPr lang="th-TH" sz="2400" b="1" dirty="0">
              <a:solidFill>
                <a:srgbClr val="0000CC"/>
              </a:solidFill>
            </a:endParaRPr>
          </a:p>
          <a:p>
            <a:pPr algn="ctr" eaLnBrk="0" hangingPunct="0"/>
            <a:r>
              <a:rPr lang="th-TH" sz="2400" b="1" dirty="0">
                <a:solidFill>
                  <a:srgbClr val="0000CC"/>
                </a:solidFill>
              </a:rPr>
              <a:t>ที่ติดตามได้</a:t>
            </a:r>
            <a:r>
              <a:rPr lang="en-US" sz="1800" b="1" dirty="0">
                <a:solidFill>
                  <a:srgbClr val="0000CC"/>
                </a:solidFill>
              </a:rPr>
              <a:t> (</a:t>
            </a:r>
            <a:r>
              <a:rPr lang="th-TH" sz="2400" b="1" dirty="0">
                <a:solidFill>
                  <a:srgbClr val="0000CC"/>
                </a:solidFill>
              </a:rPr>
              <a:t>ปี</a:t>
            </a:r>
            <a:r>
              <a:rPr lang="en-US" sz="18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6869" name="Text Box 47"/>
          <p:cNvSpPr txBox="1">
            <a:spLocks noChangeArrowheads="1"/>
          </p:cNvSpPr>
          <p:nvPr/>
        </p:nvSpPr>
        <p:spPr bwMode="auto">
          <a:xfrm>
            <a:off x="5740400" y="1965623"/>
            <a:ext cx="355600" cy="290353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7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3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0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6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1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0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3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92657" y="5307582"/>
            <a:ext cx="490220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เวลาที่ติดตาม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7+3+0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+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6+1+0+3 = 20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คน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rate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ในช่วงเวลาที่ติดตาม 7 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= incident cases / PT = 2 / 20 = 0.10 /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คน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9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7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5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2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3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/>
                <a:t>ปีที่ติดตามศึกษา</a:t>
              </a:r>
              <a:endParaRPr lang="en-US" dirty="0"/>
            </a:p>
          </p:txBody>
        </p:sp>
        <p:sp>
          <p:nvSpPr>
            <p:cNvPr id="66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9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70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71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/>
                <a:t>ตาย</a:t>
              </a:r>
              <a:endParaRPr lang="en-US" dirty="0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04128" y="5252591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u="sng" dirty="0"/>
              <a:t>แปลผล</a:t>
            </a:r>
          </a:p>
          <a:p>
            <a:r>
              <a:rPr lang="th-TH" sz="1800" dirty="0"/>
              <a:t>เมื่อติดตามกลุ่มเสี่ยงไป </a:t>
            </a:r>
            <a:r>
              <a:rPr lang="en-US" sz="1800" dirty="0"/>
              <a:t>20 Person/Year</a:t>
            </a:r>
            <a:endParaRPr lang="th-TH" sz="1800" dirty="0"/>
          </a:p>
          <a:p>
            <a:r>
              <a:rPr lang="th-TH" sz="1800" dirty="0"/>
              <a:t>จะพบผู้ป่วย </a:t>
            </a:r>
            <a:r>
              <a:rPr lang="en-US" sz="1800" dirty="0"/>
              <a:t>2 </a:t>
            </a:r>
            <a:r>
              <a:rPr lang="th-TH" sz="1800" dirty="0"/>
              <a:t>ราย (คนที่ </a:t>
            </a:r>
            <a:r>
              <a:rPr lang="en-US" sz="1800" dirty="0"/>
              <a:t>4 </a:t>
            </a:r>
            <a:r>
              <a:rPr lang="th-TH" sz="1800" dirty="0"/>
              <a:t>และ </a:t>
            </a:r>
            <a:r>
              <a:rPr lang="en-US" sz="1800" dirty="0"/>
              <a:t>7</a:t>
            </a:r>
            <a:r>
              <a:rPr lang="th-TH" sz="1800" dirty="0"/>
              <a:t>)</a:t>
            </a:r>
          </a:p>
          <a:p>
            <a:r>
              <a:rPr lang="th-TH" sz="1800" dirty="0"/>
              <a:t>หรือต้องรอเวลาเท่าไหร่ถึงจะเจอผู้ป่วย </a:t>
            </a:r>
            <a:r>
              <a:rPr lang="en-US" sz="1800" dirty="0"/>
              <a:t>1 </a:t>
            </a:r>
            <a:r>
              <a:rPr lang="th-TH" sz="1800" dirty="0"/>
              <a:t>ราย </a:t>
            </a:r>
            <a:endParaRPr lang="en-US" sz="1800" dirty="0"/>
          </a:p>
          <a:p>
            <a:r>
              <a:rPr lang="en-US" sz="1800" dirty="0"/>
              <a:t>= 1/Incidence rate </a:t>
            </a:r>
            <a:r>
              <a:rPr lang="th-TH" sz="1800" dirty="0"/>
              <a:t>คือ </a:t>
            </a:r>
            <a:r>
              <a:rPr lang="en-US" sz="1800" dirty="0"/>
              <a:t>1*20/2=10 </a:t>
            </a:r>
            <a:r>
              <a:rPr lang="th-TH" sz="1800" dirty="0"/>
              <a:t>ปี</a:t>
            </a:r>
          </a:p>
        </p:txBody>
      </p:sp>
    </p:spTree>
    <p:extLst>
      <p:ext uri="{BB962C8B-B14F-4D97-AF65-F5344CB8AC3E}">
        <p14:creationId xmlns:p14="http://schemas.microsoft.com/office/powerpoint/2010/main" val="5031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180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1524000" y="304800"/>
            <a:ext cx="6172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65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ความชุก </a:t>
            </a:r>
            <a:r>
              <a:rPr kumimoji="0" lang="en-US" altLang="th-TH" sz="65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(Prevalence)</a:t>
            </a:r>
            <a:endParaRPr kumimoji="0" lang="th-TH" altLang="th-TH" sz="65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395536" y="2057400"/>
            <a:ext cx="8367464" cy="353184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j-ea"/>
              </a:rPr>
              <a:t>จำนวนผู้ป่วยด้วยโรคๆหนึ่งในประชากรกลุ่มเสี่ยง</a:t>
            </a:r>
            <a:r>
              <a:rPr kumimoji="0" lang="th-TH" altLang="th-TH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j-ea"/>
              </a:rPr>
              <a:t> ณ ช่วงเวลาใดเวลาหนึ่ง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i="1" u="sng" dirty="0"/>
              <a:t>(นับรวมทั้งรายใหม่และรายเก่า)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ความสำคัญของความชุก </a:t>
            </a:r>
            <a:r>
              <a:rPr lang="en-US" sz="4800" b="1" dirty="0">
                <a:latin typeface="AngsanaUPC" pitchFamily="18" charset="-34"/>
                <a:cs typeface="AngsanaUPC" pitchFamily="18" charset="-34"/>
              </a:rPr>
              <a:t>(Prevalence)</a:t>
            </a:r>
            <a:endParaRPr lang="th-TH" sz="4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Tx/>
              <a:buAutoNum type="arabicPeriod"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เป็นการ</a:t>
            </a:r>
            <a:r>
              <a:rPr lang="th-TH" sz="3600" u="sng" dirty="0">
                <a:latin typeface="AngsanaUPC" pitchFamily="18" charset="-34"/>
                <a:cs typeface="AngsanaUPC" pitchFamily="18" charset="-34"/>
              </a:rPr>
              <a:t>บอกสภาวะสุขภาพของชุมชน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ในขณะนั้น เพื่อการวางแผนการจัดสรรทรัพยากรหรือการจัดบริการทางการแพทย์แก่ชุมชนได้ถูกต้อง</a:t>
            </a:r>
          </a:p>
          <a:p>
            <a:pPr marL="742950" indent="-742950">
              <a:buFontTx/>
              <a:buAutoNum type="arabicPeriod"/>
            </a:pPr>
            <a:r>
              <a:rPr lang="th-TH" sz="3600" dirty="0">
                <a:latin typeface="AngsanaUPC" pitchFamily="18" charset="-34"/>
                <a:cs typeface="AngsanaUPC" pitchFamily="18" charset="-34"/>
              </a:rPr>
              <a:t>นิยมใช้กับโรคเรื้อรัง หรือโรคที่ไม่สามารถระบุเวลาที่เริ่มเป็นโรคได้อย่างชัดเจน</a:t>
            </a:r>
          </a:p>
          <a:p>
            <a:pPr marL="742950" indent="-742950">
              <a:buFontTx/>
              <a:buAutoNum type="arabicPeriod"/>
            </a:pPr>
            <a:r>
              <a:rPr lang="th-TH" sz="3600" u="sng" dirty="0">
                <a:latin typeface="AngsanaUPC" pitchFamily="18" charset="-34"/>
                <a:cs typeface="AngsanaUPC" pitchFamily="18" charset="-34"/>
              </a:rPr>
              <a:t>ไม่เหมาะสม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ที่จะใช้ในการศึกษาเพื่อหาสาเหตุของการเกิดโรค </a:t>
            </a:r>
            <a:r>
              <a:rPr lang="en-US" sz="3600" dirty="0">
                <a:latin typeface="AngsanaUPC" pitchFamily="18" charset="-34"/>
                <a:cs typeface="AngsanaUPC" pitchFamily="18" charset="-34"/>
              </a:rPr>
              <a:t>(Etiologic study)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19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2465" y="0"/>
            <a:ext cx="9144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588" y="1988840"/>
            <a:ext cx="8618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เพื่อเลือกใช้สถิติพรรรณนาในการแสดง  การเกิดและการกระจายทางระบาดวิทยาของโรคได้อย่างถูกต้อง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เพื่อวิเคราะห์สถานการณ์ แนวโน้มการเปลี่ยนแปลง และตรวจจับการระบาดได้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จัดทำรายงานสถานการณ์โรคที่เฝ้าระวังทางระบาดได้</a:t>
            </a:r>
          </a:p>
        </p:txBody>
      </p:sp>
    </p:spTree>
    <p:extLst>
      <p:ext uri="{BB962C8B-B14F-4D97-AF65-F5344CB8AC3E}">
        <p14:creationId xmlns:p14="http://schemas.microsoft.com/office/powerpoint/2010/main" val="245411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cs typeface="Cordia New" pitchFamily="34" charset="-34"/>
              </a:rPr>
              <a:t>Prevalence</a:t>
            </a:r>
            <a:endParaRPr lang="th-TH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>
                <a:cs typeface="Angsana New" pitchFamily="18" charset="-34"/>
              </a:rPr>
              <a:t>Point prevalence</a:t>
            </a:r>
          </a:p>
          <a:p>
            <a:pPr lvl="1"/>
            <a:r>
              <a:rPr lang="th-TH" dirty="0"/>
              <a:t>ความชุก ณ </a:t>
            </a:r>
            <a:r>
              <a:rPr lang="th-TH" u="sng" dirty="0"/>
              <a:t>จุดเวลา </a:t>
            </a:r>
            <a:r>
              <a:rPr lang="en-US" dirty="0">
                <a:cs typeface="Angsana New" pitchFamily="18" charset="-34"/>
              </a:rPr>
              <a:t>(</a:t>
            </a:r>
            <a:r>
              <a:rPr lang="th-TH" dirty="0"/>
              <a:t>ในทางปฏิบัติ คือ ช่วงเวลาที่แคบมากๆ</a:t>
            </a:r>
            <a:r>
              <a:rPr lang="en-US" dirty="0">
                <a:cs typeface="Angsana New" pitchFamily="18" charset="-34"/>
              </a:rPr>
              <a:t>)</a:t>
            </a:r>
            <a:endParaRPr lang="th-TH" dirty="0"/>
          </a:p>
          <a:p>
            <a:pPr lvl="1"/>
            <a:r>
              <a:rPr lang="th-TH" dirty="0"/>
              <a:t>เช่น อัตราความชุกของผู้ป่วยเบาหวาน ณ วันที่ </a:t>
            </a:r>
            <a:r>
              <a:rPr lang="en-US" dirty="0">
                <a:cs typeface="Angsana New" pitchFamily="18" charset="-34"/>
              </a:rPr>
              <a:t>1 </a:t>
            </a:r>
            <a:r>
              <a:rPr lang="th-TH" dirty="0"/>
              <a:t>ตุลาคม </a:t>
            </a:r>
            <a:r>
              <a:rPr lang="en-US" dirty="0">
                <a:cs typeface="Angsana New" pitchFamily="18" charset="-34"/>
              </a:rPr>
              <a:t>2552</a:t>
            </a:r>
          </a:p>
          <a:p>
            <a:pPr lvl="1">
              <a:buFont typeface="Arial" pitchFamily="34" charset="0"/>
              <a:buNone/>
            </a:pPr>
            <a:r>
              <a:rPr lang="en-US" dirty="0">
                <a:cs typeface="Angsana New" pitchFamily="18" charset="-34"/>
              </a:rPr>
              <a:t>	=</a:t>
            </a:r>
            <a:r>
              <a:rPr lang="th-TH" dirty="0"/>
              <a:t> จำนวนผู้ป่วยเบาหวาน ณ วันที่ </a:t>
            </a:r>
            <a:r>
              <a:rPr lang="en-US" dirty="0">
                <a:cs typeface="Angsana New" pitchFamily="18" charset="-34"/>
              </a:rPr>
              <a:t>1 </a:t>
            </a:r>
            <a:r>
              <a:rPr lang="th-TH" dirty="0"/>
              <a:t>ตุลาคม </a:t>
            </a:r>
            <a:r>
              <a:rPr lang="en-US" dirty="0">
                <a:cs typeface="Angsana New" pitchFamily="18" charset="-34"/>
              </a:rPr>
              <a:t>2552</a:t>
            </a:r>
            <a:endParaRPr lang="th-TH" dirty="0"/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th-TH" dirty="0"/>
              <a:t>              จำนวนประชากร ณ วันที่ </a:t>
            </a:r>
            <a:r>
              <a:rPr lang="en-US" dirty="0">
                <a:cs typeface="Angsana New" pitchFamily="18" charset="-34"/>
              </a:rPr>
              <a:t>1 </a:t>
            </a:r>
            <a:r>
              <a:rPr lang="th-TH" dirty="0"/>
              <a:t>ตุลาคม </a:t>
            </a:r>
            <a:r>
              <a:rPr lang="en-US" dirty="0">
                <a:cs typeface="Angsana New" pitchFamily="18" charset="-34"/>
              </a:rPr>
              <a:t>2552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>
                <a:cs typeface="Angsana New" pitchFamily="18" charset="-34"/>
              </a:rPr>
              <a:t>Period prevalence</a:t>
            </a:r>
          </a:p>
          <a:p>
            <a:pPr lvl="1"/>
            <a:r>
              <a:rPr lang="th-TH" dirty="0"/>
              <a:t>ความชุก ณ </a:t>
            </a:r>
            <a:r>
              <a:rPr lang="th-TH" u="sng" dirty="0"/>
              <a:t>ช่วงเวลา</a:t>
            </a:r>
            <a:r>
              <a:rPr lang="th-TH" dirty="0"/>
              <a:t> </a:t>
            </a:r>
          </a:p>
          <a:p>
            <a:pPr lvl="1"/>
            <a:r>
              <a:rPr lang="th-TH" dirty="0"/>
              <a:t>เช่น อัตราความชุกของผู้ป่วยโรคความดันโลหิตสูงในปี </a:t>
            </a:r>
            <a:r>
              <a:rPr lang="en-US" dirty="0">
                <a:cs typeface="Angsana New" pitchFamily="18" charset="-34"/>
              </a:rPr>
              <a:t>2552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dirty="0">
                <a:cs typeface="Angsana New" pitchFamily="18" charset="-34"/>
              </a:rPr>
              <a:t>	= </a:t>
            </a:r>
            <a:r>
              <a:rPr lang="th-TH" dirty="0"/>
              <a:t>จำนวนผู้ป่วยเมื่อ </a:t>
            </a:r>
            <a:r>
              <a:rPr lang="en-US" dirty="0">
                <a:cs typeface="Angsana New" pitchFamily="18" charset="-34"/>
              </a:rPr>
              <a:t>1 </a:t>
            </a:r>
            <a:r>
              <a:rPr lang="th-TH" dirty="0"/>
              <a:t>ม.ค. </a:t>
            </a:r>
            <a:r>
              <a:rPr lang="en-US" dirty="0">
                <a:cs typeface="Angsana New" pitchFamily="18" charset="-34"/>
              </a:rPr>
              <a:t>2552</a:t>
            </a:r>
            <a:r>
              <a:rPr lang="th-TH" dirty="0"/>
              <a:t> + ผู้ป่วยใหม่ในปี </a:t>
            </a:r>
            <a:r>
              <a:rPr lang="en-US" dirty="0">
                <a:cs typeface="Angsana New" pitchFamily="18" charset="-34"/>
              </a:rPr>
              <a:t>2552</a:t>
            </a:r>
            <a:r>
              <a:rPr lang="th-TH" dirty="0"/>
              <a:t>             			 จำนวนประชากรกลางปี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2552</a:t>
            </a:r>
            <a:endParaRPr lang="th-TH" dirty="0"/>
          </a:p>
          <a:p>
            <a:pPr lvl="1">
              <a:buFont typeface="Arial" pitchFamily="34" charset="0"/>
              <a:buNone/>
            </a:pPr>
            <a:endParaRPr lang="en-US" dirty="0">
              <a:cs typeface="Angsana New" pitchFamily="18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00166" y="3344883"/>
            <a:ext cx="47244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85852" y="5416585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357950" y="3059131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 100,000</a:t>
            </a:r>
            <a:endParaRPr lang="th-TH" sz="2400" dirty="0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934200" y="4987957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 100,000</a:t>
            </a:r>
            <a:endParaRPr lang="th-TH" sz="2400" dirty="0"/>
          </a:p>
        </p:txBody>
      </p:sp>
      <p:sp>
        <p:nvSpPr>
          <p:cNvPr id="12" name="Oval 11"/>
          <p:cNvSpPr/>
          <p:nvPr/>
        </p:nvSpPr>
        <p:spPr>
          <a:xfrm>
            <a:off x="2214546" y="5345147"/>
            <a:ext cx="304800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705600" y="5345147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Population at risk</a:t>
            </a:r>
            <a:endParaRPr lang="th-TH" sz="2000" dirty="0">
              <a:solidFill>
                <a:srgbClr val="0099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71604" y="3273445"/>
            <a:ext cx="472440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6143636" y="3416321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Population at risk</a:t>
            </a:r>
            <a:endParaRPr lang="th-TH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12" grpId="0" animBg="1"/>
      <p:bldP spid="20489" grpId="0"/>
      <p:bldP spid="16" grpId="0" animBg="1"/>
      <p:bldP spid="204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th-TH" sz="6000" dirty="0"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>
                <a:latin typeface="AngsanaUPC" pitchFamily="18" charset="-34"/>
                <a:cs typeface="AngsanaUPC" pitchFamily="18" charset="-34"/>
              </a:rPr>
              <a:t>Point Prevalence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990600" y="5375175"/>
            <a:ext cx="7086600" cy="6461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ความชุกของโรคเมื่อเริ่มต้น</a:t>
            </a:r>
            <a:r>
              <a:rPr lang="en-US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2/7 = 0.28 = 28%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5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3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6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14885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ตาย</a:t>
              </a:r>
              <a:endParaRPr lang="en-US" sz="2400" dirty="0"/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03807" y="6128063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th-TH" sz="2000" dirty="0"/>
              <a:t>ตัวตั้ง คือ คนที่ </a:t>
            </a:r>
            <a:r>
              <a:rPr lang="en-US" sz="2000" dirty="0"/>
              <a:t>3 </a:t>
            </a:r>
            <a:r>
              <a:rPr lang="th-TH" sz="2000" dirty="0"/>
              <a:t>และ </a:t>
            </a:r>
            <a:r>
              <a:rPr lang="en-US" sz="2000" dirty="0"/>
              <a:t>6 </a:t>
            </a:r>
            <a:r>
              <a:rPr lang="th-TH" sz="2000" dirty="0"/>
              <a:t>เนื่องจากเป็นผู้ป่วยตั้งแต่เริ่มต้น </a:t>
            </a:r>
          </a:p>
          <a:p>
            <a:r>
              <a:rPr lang="en-US" sz="2000" dirty="0"/>
              <a:t>- </a:t>
            </a:r>
            <a:r>
              <a:rPr lang="th-TH" sz="2000" dirty="0"/>
              <a:t>ตัวหาร คือ จำนวนประชากรทั้งหมด </a:t>
            </a:r>
            <a:r>
              <a:rPr lang="en-US" sz="2000" dirty="0"/>
              <a:t>7 </a:t>
            </a:r>
            <a:r>
              <a:rPr lang="th-TH" sz="2000" dirty="0"/>
              <a:t>คน</a:t>
            </a:r>
          </a:p>
        </p:txBody>
      </p:sp>
    </p:spTree>
    <p:extLst>
      <p:ext uri="{BB962C8B-B14F-4D97-AF65-F5344CB8AC3E}">
        <p14:creationId xmlns:p14="http://schemas.microsoft.com/office/powerpoint/2010/main" val="26131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th-TH" sz="6000" dirty="0"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>
                <a:latin typeface="AngsanaUPC" pitchFamily="18" charset="-34"/>
                <a:cs typeface="AngsanaUPC" pitchFamily="18" charset="-34"/>
              </a:rPr>
              <a:t>Period Prevalence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873945" y="5373216"/>
            <a:ext cx="6781800" cy="707886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ความชุกของโรคใน 7 ปี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4 / 5 = 0.8 = </a:t>
            </a:r>
            <a:r>
              <a:rPr lang="en-US" sz="4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80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%</a:t>
            </a:r>
          </a:p>
        </p:txBody>
      </p:sp>
      <p:grpSp>
        <p:nvGrpSpPr>
          <p:cNvPr id="2" name="Group 59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1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1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100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0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8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6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7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74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14885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ตาย</a:t>
              </a:r>
              <a:endParaRPr lang="en-US" sz="2400" dirty="0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endParaRPr lang="th-TH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</a:t>
              </a:r>
              <a:endParaRPr lang="th-TH" sz="2400" dirty="0"/>
            </a:p>
          </p:txBody>
        </p:sp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cxnSp>
        <p:nvCxnSpPr>
          <p:cNvPr id="60" name="Straight Connector 57"/>
          <p:cNvCxnSpPr/>
          <p:nvPr/>
        </p:nvCxnSpPr>
        <p:spPr>
          <a:xfrm>
            <a:off x="3075710" y="1644824"/>
            <a:ext cx="0" cy="338437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3807" y="6167019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th-TH" sz="2000" dirty="0"/>
              <a:t>ตัวตั้ง คือ คนที่ </a:t>
            </a:r>
            <a:r>
              <a:rPr lang="en-US" sz="2000" dirty="0"/>
              <a:t>3 4 6 </a:t>
            </a:r>
            <a:r>
              <a:rPr lang="th-TH" sz="2000" dirty="0"/>
              <a:t>และ </a:t>
            </a:r>
            <a:r>
              <a:rPr lang="en-US" sz="2000" dirty="0"/>
              <a:t>7 </a:t>
            </a:r>
            <a:r>
              <a:rPr lang="th-TH" sz="2000" dirty="0"/>
              <a:t> </a:t>
            </a:r>
          </a:p>
          <a:p>
            <a:r>
              <a:rPr lang="en-US" sz="2000" dirty="0"/>
              <a:t>- </a:t>
            </a:r>
            <a:r>
              <a:rPr lang="th-TH" sz="2000" dirty="0"/>
              <a:t>ตัวหาร คือ ประชากรกึ่งกลางช่วงเวลาทีศึกษา </a:t>
            </a:r>
            <a:r>
              <a:rPr lang="en-US" sz="2000" dirty="0"/>
              <a:t>5 </a:t>
            </a:r>
            <a:r>
              <a:rPr lang="th-TH" sz="2000" dirty="0"/>
              <a:t>คน</a:t>
            </a:r>
          </a:p>
        </p:txBody>
      </p:sp>
    </p:spTree>
    <p:extLst>
      <p:ext uri="{BB962C8B-B14F-4D97-AF65-F5344CB8AC3E}">
        <p14:creationId xmlns:p14="http://schemas.microsoft.com/office/powerpoint/2010/main" val="3911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7786688" cy="2680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th-TH" altLang="th-TH" sz="3600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คือ สัดส่วนของประชากรที่มีการป่วยในประชากรกลุ่มเสี่ยง ณ ช่วงเวลาที่กำหนด นั่นก็คือ </a:t>
            </a:r>
            <a:r>
              <a:rPr lang="en-US" altLang="th-TH" sz="3600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Incidence proportion  </a:t>
            </a:r>
            <a:r>
              <a:rPr lang="th-TH" altLang="th-TH" sz="3600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ซึ่งนิยมใช้ในการสอบสวนโรค</a:t>
            </a:r>
            <a:r>
              <a:rPr lang="en-US" altLang="th-TH" sz="3600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altLang="th-TH" sz="4400" u="sng" dirty="0">
              <a:solidFill>
                <a:srgbClr val="0D0D0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5257800" cy="923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h-TH" sz="5400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Attack Rate</a:t>
            </a:r>
            <a:endParaRPr lang="th-TH" altLang="th-TH" sz="4400" dirty="0">
              <a:solidFill>
                <a:srgbClr val="33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428860" y="4500570"/>
            <a:ext cx="40398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A.R.   =   X/Y * 100 </a:t>
            </a:r>
          </a:p>
          <a:p>
            <a:endParaRPr lang="en-US" alt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จำนวนผู้ป่วย</a:t>
            </a:r>
          </a:p>
          <a:p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Y = </a:t>
            </a:r>
            <a:r>
              <a:rPr lang="th-TH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ประชากรกลุ่มเสี่ยง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6788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การระบาดของโรคไข้หวัดใหญ่ พบผู้ป่วย </a:t>
            </a:r>
            <a:r>
              <a:rPr lang="en-US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คน จากห้องเรียน ที่มีนักเรียนทั้งหมด </a:t>
            </a:r>
            <a:r>
              <a:rPr lang="en-US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96 </a:t>
            </a:r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 ให้คำนวณหาอัตราป่วย </a:t>
            </a:r>
          </a:p>
          <a:p>
            <a:pPr algn="thaiDist"/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attack rate)</a:t>
            </a:r>
            <a:endParaRPr lang="th-TH" alt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endParaRPr lang="th-TH" alt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971550" y="2884601"/>
            <a:ext cx="740568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วิธีคำนวณ</a:t>
            </a:r>
            <a:r>
              <a:rPr lang="th-TH" alt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Attack rate  = X / Y x 100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 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X = 26 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 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Y = 96 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	</a:t>
            </a:r>
            <a:endParaRPr lang="en-US" alt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Attack rate       = 26 / 96 x 100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		        = 27.1 %</a:t>
            </a:r>
            <a:endParaRPr lang="th-TH" alt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799147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อัตราตายอย่างหยาบ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อัตราตายเฉพาะ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อัตราผู้ป่วยตาย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2976" y="642918"/>
            <a:ext cx="6834214" cy="7694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4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อัตราการตาย</a:t>
            </a:r>
            <a:r>
              <a:rPr lang="th-TH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(Mortality Rates)</a:t>
            </a:r>
            <a:endParaRPr lang="th-TH" altLang="th-TH" sz="36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5286375" y="3214688"/>
            <a:ext cx="35333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ตัวตั้งเหมือนกัน</a:t>
            </a:r>
          </a:p>
          <a:p>
            <a:r>
              <a:rPr lang="en-US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= </a:t>
            </a:r>
            <a:r>
              <a:rPr lang="th-TH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ตัวหารต่างกัน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57158" y="476250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3600" u="sng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อัตราตายอย่างหยาบ</a:t>
            </a:r>
            <a:r>
              <a:rPr lang="th-TH" altLang="th-TH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(Crude Mortality Rate)</a:t>
            </a:r>
            <a:endParaRPr lang="th-TH" altLang="th-TH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843213" y="4292600"/>
            <a:ext cx="3818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4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CDR  =  X/Y * k</a:t>
            </a:r>
          </a:p>
          <a:p>
            <a:endParaRPr lang="en-US" altLang="th-TH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81724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จำนวนผู้เสียชีวิตในประชากรทั้งหมดในช่วงระยะเวลาหนึ่ง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4313" y="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u="sng">
                <a:solidFill>
                  <a:srgbClr val="0000FF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497888" cy="5638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h-TH" sz="4400" dirty="0">
                <a:solidFill>
                  <a:srgbClr val="0000FF"/>
                </a:solidFill>
                <a:latin typeface="Angsana New" pitchFamily="18" charset="-34"/>
              </a:rPr>
              <a:t>Crude death rate  (CDR) </a:t>
            </a:r>
            <a:r>
              <a:rPr lang="th-TH" altLang="th-TH" sz="4400" dirty="0">
                <a:solidFill>
                  <a:srgbClr val="0000FF"/>
                </a:solidFill>
                <a:latin typeface="Angsana New" pitchFamily="18" charset="-34"/>
              </a:rPr>
              <a:t>ประเทศไทย พ.ศ. </a:t>
            </a:r>
            <a:r>
              <a:rPr lang="en-US" altLang="th-TH" sz="4400" dirty="0">
                <a:solidFill>
                  <a:srgbClr val="0000FF"/>
                </a:solidFill>
                <a:latin typeface="Angsana New" pitchFamily="18" charset="-34"/>
              </a:rPr>
              <a:t>2554</a:t>
            </a:r>
            <a:r>
              <a:rPr lang="th-TH" altLang="th-TH" sz="4000" dirty="0">
                <a:solidFill>
                  <a:srgbClr val="008000"/>
                </a:solidFill>
                <a:latin typeface="Angsana New" pitchFamily="18" charset="-34"/>
              </a:rPr>
              <a:t>     </a:t>
            </a:r>
            <a:r>
              <a:rPr lang="th-TH" altLang="th-TH" sz="4000" dirty="0">
                <a:latin typeface="Angsana New" pitchFamily="18" charset="-34"/>
              </a:rPr>
              <a:t>ประชากรกลางปีจำนวน 49,459,000 คน เสียชีวิตในปี 25</a:t>
            </a:r>
            <a:r>
              <a:rPr lang="en-US" altLang="th-TH" sz="4000" dirty="0">
                <a:latin typeface="Angsana New" pitchFamily="18" charset="-34"/>
              </a:rPr>
              <a:t>54</a:t>
            </a:r>
            <a:r>
              <a:rPr lang="th-TH" altLang="th-TH" sz="4000" dirty="0">
                <a:latin typeface="Angsana New" pitchFamily="18" charset="-34"/>
              </a:rPr>
              <a:t> จำนวน 252,592 ราย    จงหาอัตราการตายอย่างหยาบ</a:t>
            </a:r>
            <a:endParaRPr lang="th-TH" altLang="th-TH" sz="4800" dirty="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เมื่อ </a:t>
            </a:r>
            <a:r>
              <a:rPr lang="en-US" altLang="th-TH" sz="4000" dirty="0">
                <a:latin typeface="Angsana New" pitchFamily="18" charset="-34"/>
              </a:rPr>
              <a:t>    </a:t>
            </a:r>
            <a:r>
              <a:rPr lang="th-TH" altLang="th-TH" sz="4000" dirty="0">
                <a:latin typeface="Angsana New" pitchFamily="18" charset="-34"/>
              </a:rPr>
              <a:t>      </a:t>
            </a:r>
            <a:r>
              <a:rPr lang="en-US" altLang="th-TH" sz="4000" dirty="0">
                <a:latin typeface="Angsana New" pitchFamily="18" charset="-34"/>
              </a:rPr>
              <a:t>X = 252,592 </a:t>
            </a:r>
            <a:r>
              <a:rPr lang="th-TH" altLang="th-TH" sz="4000" dirty="0">
                <a:latin typeface="Angsana New" pitchFamily="18" charset="-34"/>
              </a:rPr>
              <a:t>ราย</a:t>
            </a:r>
            <a:r>
              <a:rPr lang="en-US" altLang="th-TH" sz="4000" dirty="0">
                <a:latin typeface="Angsana New" pitchFamily="18" charset="-34"/>
              </a:rPr>
              <a:t>	    Y = 49,459,000 </a:t>
            </a:r>
            <a:r>
              <a:rPr lang="th-TH" altLang="th-TH" sz="4000" dirty="0">
                <a:latin typeface="Angsana New" pitchFamily="18" charset="-34"/>
              </a:rPr>
              <a:t>คน</a:t>
            </a:r>
            <a:endParaRPr lang="en-US" altLang="th-TH" sz="4000" dirty="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	    </a:t>
            </a:r>
            <a:r>
              <a:rPr lang="en-US" altLang="th-TH" sz="4000" dirty="0">
                <a:latin typeface="Angsana New" pitchFamily="18" charset="-34"/>
              </a:rPr>
              <a:t>  k =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4000" dirty="0">
                <a:latin typeface="Angsana New" pitchFamily="18" charset="-34"/>
              </a:rPr>
              <a:t>  C.D.R.   = 252,592 / 49,459,000 x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4000" dirty="0">
                <a:latin typeface="Angsana New" pitchFamily="18" charset="-34"/>
              </a:rPr>
              <a:t>	       =  510.7 </a:t>
            </a:r>
            <a:r>
              <a:rPr lang="th-TH" altLang="th-TH" sz="4000" dirty="0">
                <a:latin typeface="Angsana New" pitchFamily="18" charset="-34"/>
              </a:rPr>
              <a:t>/ ประชากร </a:t>
            </a:r>
            <a:r>
              <a:rPr lang="en-US" altLang="th-TH" sz="4000" dirty="0">
                <a:latin typeface="Angsana New" pitchFamily="18" charset="-34"/>
              </a:rPr>
              <a:t>100,000 </a:t>
            </a:r>
            <a:r>
              <a:rPr lang="th-TH" altLang="th-TH" sz="4000" dirty="0">
                <a:latin typeface="Angsana New" pitchFamily="18" charset="-34"/>
              </a:rPr>
              <a:t>คน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6000750" y="3929063"/>
            <a:ext cx="273367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3200">
                <a:solidFill>
                  <a:srgbClr val="0000FF"/>
                </a:solidFill>
              </a:rPr>
              <a:t>ตายรวมไม่ทราบสาเหตุ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47800" y="1371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altLang="th-TH" sz="2000">
              <a:latin typeface="Angsana New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571625"/>
            <a:ext cx="8893175" cy="6310313"/>
            <a:chOff x="528" y="801"/>
            <a:chExt cx="4848" cy="1061"/>
          </a:xfrm>
        </p:grpSpPr>
        <p:sp>
          <p:nvSpPr>
            <p:cNvPr id="58375" name="Text Box 4"/>
            <p:cNvSpPr txBox="1">
              <a:spLocks noChangeArrowheads="1"/>
            </p:cNvSpPr>
            <p:nvPr/>
          </p:nvSpPr>
          <p:spPr bwMode="auto">
            <a:xfrm>
              <a:off x="528" y="801"/>
              <a:ext cx="4848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altLang="th-TH" sz="4400" dirty="0">
                  <a:latin typeface="Angsana New" pitchFamily="18" charset="-34"/>
                </a:rPr>
                <a:t>จำนวนผู้เสียชีวิตด้วยโรคหรือภาวะใดภาวะหนึ่งในประชากรกลุ่มเสี่ยงในช่วงระยะเวลาหนึ่ง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4400" dirty="0">
                  <a:latin typeface="Angsana New" pitchFamily="18" charset="-34"/>
                </a:rPr>
                <a:t>เช่น อายุ เพศ และเชื้อชาติ สาเหตุ  ในกลุ่มประชากรที่กำหนดในช่วงเวลาหนึ่ง</a:t>
              </a:r>
              <a:br>
                <a:rPr lang="th-TH" altLang="th-TH" sz="4400" dirty="0">
                  <a:latin typeface="Angsana New" pitchFamily="18" charset="-34"/>
                </a:rPr>
              </a:br>
              <a:r>
                <a:rPr lang="th-TH" altLang="th-TH" sz="4000" dirty="0">
                  <a:latin typeface="Angsana New" pitchFamily="18" charset="-34"/>
                </a:rPr>
                <a:t>	          </a:t>
              </a:r>
              <a:r>
                <a:rPr lang="en-US" altLang="th-TH" sz="4000" dirty="0">
                  <a:latin typeface="Angsana New" pitchFamily="18" charset="-34"/>
                </a:rPr>
                <a:t>   </a:t>
              </a:r>
              <a:r>
                <a:rPr lang="en-US" altLang="th-TH" sz="4800" dirty="0">
                  <a:latin typeface="Angsana New" pitchFamily="18" charset="-34"/>
                </a:rPr>
                <a:t>SDR   =   X/Y * k</a:t>
              </a:r>
              <a:endParaRPr lang="th-TH" altLang="th-TH" sz="6000" dirty="0">
                <a:latin typeface="Angsana New" pitchFamily="18" charset="-34"/>
              </a:endParaRPr>
            </a:p>
          </p:txBody>
        </p:sp>
        <p:sp>
          <p:nvSpPr>
            <p:cNvPr id="58376" name="Line 5"/>
            <p:cNvSpPr>
              <a:spLocks noChangeShapeType="1"/>
            </p:cNvSpPr>
            <p:nvPr/>
          </p:nvSpPr>
          <p:spPr bwMode="auto">
            <a:xfrm>
              <a:off x="2130" y="1862"/>
              <a:ext cx="24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</p:grp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1071563" y="500063"/>
            <a:ext cx="7321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th-TH" altLang="th-TH" sz="4800" b="1" u="sng" dirty="0">
                <a:solidFill>
                  <a:srgbClr val="0000FF"/>
                </a:solidFill>
                <a:latin typeface="Angsana New" pitchFamily="18" charset="-34"/>
              </a:rPr>
              <a:t>อัตราตายจำเพาะ</a:t>
            </a:r>
            <a:r>
              <a:rPr lang="th-TH" alt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altLang="th-TH" sz="4000" b="1" dirty="0">
                <a:solidFill>
                  <a:srgbClr val="0000FF"/>
                </a:solidFill>
                <a:latin typeface="Angsana New" pitchFamily="18" charset="-34"/>
              </a:rPr>
              <a:t>(Specific Mortality Rate)</a:t>
            </a:r>
            <a:endParaRPr lang="th-TH" altLang="th-TH" sz="4000" b="1" dirty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6572250" y="4071938"/>
            <a:ext cx="2033588" cy="7080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4000">
                <a:solidFill>
                  <a:srgbClr val="0000FF"/>
                </a:solidFill>
              </a:rPr>
              <a:t>ตัวหารเฉพาะ</a:t>
            </a:r>
          </a:p>
        </p:txBody>
      </p:sp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2590800" y="5486400"/>
            <a:ext cx="3624274" cy="9541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th-TH" dirty="0">
                <a:solidFill>
                  <a:srgbClr val="0000FF"/>
                </a:solidFill>
              </a:rPr>
              <a:t>X = </a:t>
            </a:r>
            <a:r>
              <a:rPr lang="th-TH" altLang="th-TH" dirty="0">
                <a:solidFill>
                  <a:srgbClr val="0000FF"/>
                </a:solidFill>
              </a:rPr>
              <a:t>ตายในกลุ่มอายุ......ปี</a:t>
            </a:r>
          </a:p>
          <a:p>
            <a:r>
              <a:rPr lang="en-US" altLang="th-TH" dirty="0">
                <a:solidFill>
                  <a:srgbClr val="0000FF"/>
                </a:solidFill>
              </a:rPr>
              <a:t>Y =</a:t>
            </a:r>
            <a:r>
              <a:rPr lang="th-TH" altLang="th-TH" dirty="0">
                <a:solidFill>
                  <a:srgbClr val="0000FF"/>
                </a:solidFill>
              </a:rPr>
              <a:t>  </a:t>
            </a:r>
            <a:r>
              <a:rPr lang="th-TH" altLang="th-TH" dirty="0" err="1">
                <a:solidFill>
                  <a:srgbClr val="0000FF"/>
                </a:solidFill>
              </a:rPr>
              <a:t>ปชก.</a:t>
            </a:r>
            <a:r>
              <a:rPr lang="th-TH" altLang="th-TH" dirty="0">
                <a:solidFill>
                  <a:srgbClr val="0000FF"/>
                </a:solidFill>
              </a:rPr>
              <a:t>กลุ่มอายุ.....ปีด้วย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b="1" dirty="0">
                <a:solidFill>
                  <a:srgbClr val="3333CC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49788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th-TH" sz="4400" dirty="0">
                <a:solidFill>
                  <a:srgbClr val="3333CC"/>
                </a:solidFill>
                <a:latin typeface="Angsana New" pitchFamily="18" charset="-34"/>
              </a:rPr>
              <a:t>Specific death rate  (SDR)</a:t>
            </a:r>
            <a:r>
              <a:rPr lang="en-US" altLang="th-TH" sz="4800" dirty="0">
                <a:solidFill>
                  <a:srgbClr val="3333CC"/>
                </a:solidFill>
                <a:latin typeface="Angsana New" pitchFamily="18" charset="-34"/>
              </a:rPr>
              <a:t> </a:t>
            </a:r>
            <a:r>
              <a:rPr lang="th-TH" altLang="th-TH" sz="4400" dirty="0">
                <a:solidFill>
                  <a:srgbClr val="3333CC"/>
                </a:solidFill>
                <a:latin typeface="Angsana New" pitchFamily="18" charset="-34"/>
              </a:rPr>
              <a:t>ประเทศไทย พ.ศ.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2554</a:t>
            </a:r>
            <a:endParaRPr lang="en-US" altLang="th-TH" sz="4800" dirty="0">
              <a:solidFill>
                <a:srgbClr val="3333CC"/>
              </a:solidFill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เมื่อ </a:t>
            </a:r>
            <a:r>
              <a:rPr lang="en-US" altLang="th-TH" sz="4000" dirty="0">
                <a:latin typeface="Angsana New" pitchFamily="18" charset="-34"/>
              </a:rPr>
              <a:t>X = </a:t>
            </a:r>
            <a:r>
              <a:rPr lang="th-TH" altLang="th-TH" sz="4000" dirty="0">
                <a:latin typeface="Angsana New" pitchFamily="18" charset="-34"/>
              </a:rPr>
              <a:t>จำนวนคนตายในกลุ่มอายุ </a:t>
            </a:r>
            <a:r>
              <a:rPr lang="en-US" altLang="th-TH" sz="4000" dirty="0">
                <a:latin typeface="Angsana New" pitchFamily="18" charset="-34"/>
              </a:rPr>
              <a:t>0-4 </a:t>
            </a:r>
            <a:r>
              <a:rPr lang="th-TH" altLang="th-TH" sz="4000" dirty="0">
                <a:latin typeface="Angsana New" pitchFamily="18" charset="-34"/>
              </a:rPr>
              <a:t>ปีในปี 25</a:t>
            </a:r>
            <a:r>
              <a:rPr lang="en-US" altLang="th-TH" sz="4000" dirty="0">
                <a:latin typeface="Angsana New" pitchFamily="18" charset="-34"/>
              </a:rPr>
              <a:t>54</a:t>
            </a:r>
            <a:r>
              <a:rPr lang="th-TH" altLang="th-TH" sz="4000" dirty="0">
                <a:latin typeface="Angsana New" pitchFamily="18" charset="-34"/>
              </a:rPr>
              <a:t>      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  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25,583 </a:t>
            </a:r>
            <a:r>
              <a:rPr lang="th-TH" altLang="th-TH" sz="4000" dirty="0">
                <a:latin typeface="Angsana New" pitchFamily="18" charset="-34"/>
              </a:rPr>
              <a:t>ราย</a:t>
            </a:r>
            <a:endParaRPr lang="en-US" altLang="th-TH" sz="40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th-TH" sz="4000" dirty="0">
                <a:latin typeface="Angsana New" pitchFamily="18" charset="-34"/>
              </a:rPr>
              <a:t>       Y = </a:t>
            </a:r>
            <a:r>
              <a:rPr lang="th-TH" altLang="th-TH" sz="4000" dirty="0">
                <a:latin typeface="Angsana New" pitchFamily="18" charset="-34"/>
              </a:rPr>
              <a:t>ประชากรกลางปีกลุ่มอายุ </a:t>
            </a:r>
            <a:r>
              <a:rPr lang="en-US" altLang="th-TH" sz="4000" dirty="0">
                <a:latin typeface="Angsana New" pitchFamily="18" charset="-34"/>
              </a:rPr>
              <a:t>0-4 </a:t>
            </a:r>
            <a:r>
              <a:rPr lang="th-TH" altLang="th-TH" sz="4000" dirty="0">
                <a:latin typeface="Angsana New" pitchFamily="18" charset="-34"/>
              </a:rPr>
              <a:t>ปี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  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6,387,000 </a:t>
            </a:r>
            <a:r>
              <a:rPr lang="th-TH" altLang="th-TH" sz="4000" dirty="0">
                <a:latin typeface="Angsana New" pitchFamily="18" charset="-34"/>
              </a:rPr>
              <a:t>คน</a:t>
            </a:r>
            <a:endParaRPr lang="en-US" altLang="th-TH" sz="40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</a:t>
            </a:r>
            <a:r>
              <a:rPr lang="en-US" altLang="th-TH" sz="4000" dirty="0">
                <a:latin typeface="Angsana New" pitchFamily="18" charset="-34"/>
              </a:rPr>
              <a:t>k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100,000</a:t>
            </a:r>
            <a:endParaRPr lang="en-US" altLang="th-TH" sz="44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</a:rPr>
              <a:t>หาอัตราตายกลุ่มอายุ 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</a:rPr>
              <a:t>0-4 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</a:rPr>
              <a:t>ปี ประเทศไทย พ.ศ.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</a:rPr>
              <a:t>2554</a:t>
            </a:r>
            <a:r>
              <a:rPr lang="en-US" altLang="th-TH" sz="3600" b="1" dirty="0">
                <a:solidFill>
                  <a:srgbClr val="FFFF00"/>
                </a:solidFill>
                <a:latin typeface="Angsana New" pitchFamily="18" charset="-34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7768"/>
            <a:ext cx="79248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af-ZA" sz="5400" b="1" dirty="0">
                <a:latin typeface="Cordia New" pitchFamily="34" charset="-34"/>
                <a:cs typeface="Cordia New" pitchFamily="34" charset="-34"/>
              </a:rPr>
              <a:t>ระบาดวิทยา</a:t>
            </a:r>
            <a:r>
              <a:rPr lang="en-US" sz="5400" b="1" dirty="0">
                <a:latin typeface="Cordia New" pitchFamily="34" charset="-34"/>
                <a:cs typeface="Cordia New" pitchFamily="34" charset="-34"/>
              </a:rPr>
              <a:t> (Epidemiology</a:t>
            </a:r>
            <a:r>
              <a:rPr lang="af-ZA" sz="5400" b="1" dirty="0">
                <a:latin typeface="Cordia New" pitchFamily="34" charset="-34"/>
                <a:cs typeface="Cordia New" pitchFamily="34" charset="-34"/>
              </a:rPr>
              <a:t>)</a:t>
            </a:r>
            <a:endParaRPr lang="en-US" sz="5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356394" y="1496511"/>
            <a:ext cx="8458200" cy="243840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lnSpc>
                <a:spcPct val="120000"/>
              </a:lnSpc>
              <a:buNone/>
            </a:pP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af-ZA" altLang="th-TH" sz="3600" b="1" dirty="0">
                <a:latin typeface="Cordia New" pitchFamily="34" charset="-34"/>
                <a:cs typeface="Cordia New" pitchFamily="34" charset="-34"/>
              </a:rPr>
              <a:t>การศึกษาเกี่ยวกับ</a:t>
            </a:r>
            <a:r>
              <a:rPr lang="af-ZA" altLang="th-TH" sz="3600" b="1" u="sng" dirty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altLang="th-TH" sz="3600" b="1" u="sng" dirty="0">
                <a:latin typeface="Cordia New" pitchFamily="34" charset="-34"/>
                <a:cs typeface="Cordia New" pitchFamily="34" charset="-34"/>
              </a:rPr>
              <a:t>เกิดและการ</a:t>
            </a:r>
            <a:r>
              <a:rPr lang="af-ZA" altLang="th-TH" sz="3600" b="1" u="sng" dirty="0">
                <a:latin typeface="Cordia New" pitchFamily="34" charset="-34"/>
                <a:cs typeface="Cordia New" pitchFamily="34" charset="-34"/>
              </a:rPr>
              <a:t>กระจาย</a:t>
            </a: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ของปัญหาสุขภาพ</a:t>
            </a:r>
            <a:r>
              <a:rPr lang="af-ZA" altLang="th-TH" sz="3600" b="1" dirty="0">
                <a:latin typeface="Cordia New" pitchFamily="34" charset="-34"/>
                <a:cs typeface="Cordia New" pitchFamily="34" charset="-34"/>
              </a:rPr>
              <a:t>ใน</a:t>
            </a:r>
            <a:r>
              <a:rPr lang="th-TH" altLang="th-TH" sz="3600" b="1" u="sng" dirty="0">
                <a:latin typeface="Cordia New" pitchFamily="34" charset="-34"/>
                <a:cs typeface="Cordia New" pitchFamily="34" charset="-34"/>
              </a:rPr>
              <a:t>ประชากรที่จำเพาะ</a:t>
            </a: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 ตลอดจน</a:t>
            </a:r>
            <a:r>
              <a:rPr lang="af-ZA" altLang="th-TH" sz="3600" b="1" u="sng" dirty="0">
                <a:latin typeface="Cordia New" pitchFamily="34" charset="-34"/>
                <a:cs typeface="Cordia New" pitchFamily="34" charset="-34"/>
              </a:rPr>
              <a:t>ปัจจัยที่มีอิทธิพล</a:t>
            </a:r>
            <a:r>
              <a:rPr lang="af-ZA" altLang="th-TH" sz="3600" b="1" dirty="0">
                <a:latin typeface="Cordia New" pitchFamily="34" charset="-34"/>
                <a:cs typeface="Cordia New" pitchFamily="34" charset="-34"/>
              </a:rPr>
              <a:t>ต่อ</a:t>
            </a: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การเกิดปัญหา และการนำความรู้ไปประยุกต์ใช้</a:t>
            </a:r>
            <a:r>
              <a:rPr lang="th-TH" altLang="th-TH" sz="3600" b="1" u="sng" dirty="0">
                <a:latin typeface="Cordia New" pitchFamily="34" charset="-34"/>
                <a:cs typeface="Cordia New" pitchFamily="34" charset="-34"/>
              </a:rPr>
              <a:t>ควบ</a:t>
            </a:r>
            <a:r>
              <a:rPr lang="en-US" altLang="th-TH" sz="3600" b="1" u="sng" dirty="0">
                <a:latin typeface="Cordia New" pitchFamily="34" charset="-34"/>
                <a:cs typeface="Cordia New" pitchFamily="34" charset="-34"/>
              </a:rPr>
              <a:t>ค</a:t>
            </a:r>
            <a:r>
              <a:rPr lang="th-TH" altLang="th-TH" sz="3600" b="1" u="sng" dirty="0">
                <a:latin typeface="Cordia New" pitchFamily="34" charset="-34"/>
                <a:cs typeface="Cordia New" pitchFamily="34" charset="-34"/>
              </a:rPr>
              <a:t>ุม</a:t>
            </a: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ปัญหาสุขภาพดังกล่าว</a:t>
            </a:r>
            <a:endParaRPr lang="af-ZA" altLang="th-TH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152400" y="4038600"/>
            <a:ext cx="8866188" cy="261610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latin typeface="Perpetua" pitchFamily="18" charset="0"/>
              </a:rPr>
              <a:t>“The study of  the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occurrence and distribution</a:t>
            </a:r>
            <a:r>
              <a:rPr lang="en-US" sz="2400" b="1" dirty="0">
                <a:solidFill>
                  <a:srgbClr val="FFFF00"/>
                </a:solidFill>
                <a:latin typeface="Perpetua" pitchFamily="18" charset="0"/>
              </a:rPr>
              <a:t> </a:t>
            </a:r>
            <a:r>
              <a:rPr lang="en-US" sz="2400" b="1" dirty="0">
                <a:latin typeface="Perpetua" pitchFamily="18" charset="0"/>
              </a:rPr>
              <a:t>of health-related states, events, and processes in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specified populations,</a:t>
            </a:r>
            <a:r>
              <a:rPr lang="en-US" sz="2400" b="1" dirty="0">
                <a:latin typeface="Perpetua" pitchFamily="18" charset="0"/>
              </a:rPr>
              <a:t> including the study of the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determinants</a:t>
            </a:r>
            <a:r>
              <a:rPr lang="en-US" sz="24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2400" b="1" dirty="0">
                <a:latin typeface="Perpetua" pitchFamily="18" charset="0"/>
              </a:rPr>
              <a:t>influencing such processes, and the application of this knowledge to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control</a:t>
            </a:r>
            <a:r>
              <a:rPr lang="en-US" sz="2400" b="1" dirty="0">
                <a:latin typeface="Perpetua" pitchFamily="18" charset="0"/>
              </a:rPr>
              <a:t> relevant health problems”</a:t>
            </a:r>
            <a:endParaRPr lang="en-US" sz="4000" b="1" dirty="0">
              <a:latin typeface="Perpetua" pitchFamily="18" charset="0"/>
            </a:endParaRPr>
          </a:p>
          <a:p>
            <a:pPr algn="r">
              <a:defRPr/>
            </a:pPr>
            <a:r>
              <a:rPr lang="en-US" sz="1600" b="1" dirty="0">
                <a:latin typeface="Perpetua" pitchFamily="18" charset="0"/>
              </a:rPr>
              <a:t>Source: Dictionary of Epidemiology,  6</a:t>
            </a:r>
            <a:r>
              <a:rPr lang="en-US" sz="1600" b="1" baseline="30000" dirty="0">
                <a:latin typeface="Perpetua" pitchFamily="18" charset="0"/>
              </a:rPr>
              <a:t>th</a:t>
            </a:r>
            <a:r>
              <a:rPr lang="en-US" sz="1600" b="1" dirty="0">
                <a:latin typeface="Perpetua" pitchFamily="18" charset="0"/>
              </a:rPr>
              <a:t> Ed. , 2014</a:t>
            </a:r>
          </a:p>
        </p:txBody>
      </p:sp>
    </p:spTree>
    <p:extLst>
      <p:ext uri="{BB962C8B-B14F-4D97-AF65-F5344CB8AC3E}">
        <p14:creationId xmlns:p14="http://schemas.microsoft.com/office/powerpoint/2010/main" val="24821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  <p:bldP spid="1434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36688" y="238918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altLang="th-TH" sz="2000">
              <a:latin typeface="Angsana New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773238"/>
            <a:ext cx="8497887" cy="4802187"/>
            <a:chOff x="528" y="801"/>
            <a:chExt cx="4848" cy="2833"/>
          </a:xfrm>
        </p:grpSpPr>
        <p:sp>
          <p:nvSpPr>
            <p:cNvPr id="59397" name="Text Box 4"/>
            <p:cNvSpPr txBox="1">
              <a:spLocks noChangeArrowheads="1"/>
            </p:cNvSpPr>
            <p:nvPr/>
          </p:nvSpPr>
          <p:spPr bwMode="auto">
            <a:xfrm>
              <a:off x="528" y="801"/>
              <a:ext cx="4848" cy="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altLang="th-TH" sz="3600" b="1" u="sng" dirty="0">
                  <a:latin typeface="Browallia New" pitchFamily="34" charset="-34"/>
                  <a:cs typeface="Browallia New" pitchFamily="34" charset="-34"/>
                </a:rPr>
                <a:t>ประโยชน์</a:t>
              </a:r>
              <a:endParaRPr lang="en-US" altLang="th-TH" sz="3600" b="1" u="sng" dirty="0">
                <a:latin typeface="Browallia New" pitchFamily="34" charset="-34"/>
                <a:cs typeface="Browallia New" pitchFamily="34" charset="-34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th-TH" sz="3600" b="1" dirty="0">
                  <a:latin typeface="Browallia New" pitchFamily="34" charset="-34"/>
                  <a:cs typeface="Browallia New" pitchFamily="34" charset="-34"/>
                </a:rPr>
                <a:t>- </a:t>
              </a: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ใช้บ่งชี้สภาวะอนามัย บริการทางการแพทย์ สิ่งอำนวยความสะดวกด้านสุขภาพอนามัย สภาวะเศรษฐกิจและสังคม และอนามัยสิ่งแวดล้อมของชุมชน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- ใช้เปรียบเทียบได้ดีกว่า </a:t>
              </a:r>
              <a:r>
                <a:rPr lang="en-US" altLang="th-TH" sz="3600" b="1" dirty="0">
                  <a:latin typeface="Browallia New" pitchFamily="34" charset="-34"/>
                  <a:cs typeface="Browallia New" pitchFamily="34" charset="-34"/>
                </a:rPr>
                <a:t>C.D.R.</a:t>
              </a:r>
              <a:endParaRPr lang="th-TH" altLang="th-TH" sz="3600" b="1" dirty="0">
                <a:latin typeface="Browallia New" pitchFamily="34" charset="-34"/>
                <a:cs typeface="Browallia New" pitchFamily="34" charset="-34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- บอกลักษณะเฉพาะของโรคหรือการเสี่ยงต่อการตายด้วยโรคได้ดีกว่า</a:t>
              </a:r>
            </a:p>
          </p:txBody>
        </p:sp>
        <p:sp>
          <p:nvSpPr>
            <p:cNvPr id="59398" name="Line 5"/>
            <p:cNvSpPr>
              <a:spLocks noChangeShapeType="1"/>
            </p:cNvSpPr>
            <p:nvPr/>
          </p:nvSpPr>
          <p:spPr bwMode="auto">
            <a:xfrm>
              <a:off x="2130" y="1862"/>
              <a:ext cx="24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th-TH" b="1"/>
            </a:p>
          </p:txBody>
        </p:sp>
      </p:grp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928662" y="428604"/>
            <a:ext cx="7505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th-TH" altLang="th-TH" sz="5400" b="1" u="sng" dirty="0">
                <a:solidFill>
                  <a:srgbClr val="3333CC"/>
                </a:solidFill>
                <a:latin typeface="Angsana New" pitchFamily="18" charset="-34"/>
              </a:rPr>
              <a:t>อัตราตายเฉพาะ</a:t>
            </a:r>
            <a:r>
              <a:rPr lang="th-TH" altLang="th-TH" sz="4400" b="1" dirty="0">
                <a:solidFill>
                  <a:srgbClr val="3333CC"/>
                </a:solidFill>
                <a:latin typeface="Angsana New" pitchFamily="18" charset="-34"/>
              </a:rPr>
              <a:t> </a:t>
            </a:r>
            <a:r>
              <a:rPr lang="en-US" altLang="th-TH" sz="4400" b="1" dirty="0">
                <a:solidFill>
                  <a:srgbClr val="3333CC"/>
                </a:solidFill>
                <a:latin typeface="Angsana New" pitchFamily="18" charset="-34"/>
              </a:rPr>
              <a:t>(Specific Mortality rate)</a:t>
            </a:r>
            <a:endParaRPr lang="th-TH" altLang="th-TH" sz="4400" b="1" dirty="0">
              <a:solidFill>
                <a:srgbClr val="3333CC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762000"/>
            <a:ext cx="7467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th-TH" altLang="th-TH" sz="5400" b="1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อัตราป่วยตาย</a:t>
            </a:r>
            <a:r>
              <a:rPr lang="en-US" altLang="th-TH" sz="5400" b="1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  </a:t>
            </a:r>
            <a:r>
              <a:rPr lang="th-TH" altLang="th-TH" sz="54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(</a:t>
            </a:r>
            <a:r>
              <a:rPr lang="en-US" altLang="th-TH" sz="54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Case Fatality Rate)</a:t>
            </a:r>
            <a:endParaRPr lang="th-TH" altLang="th-TH" sz="5400" b="1">
              <a:solidFill>
                <a:srgbClr val="0000FF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4213" y="1916113"/>
            <a:ext cx="6897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th-TH" sz="4400" dirty="0">
                <a:solidFill>
                  <a:srgbClr val="FF0000"/>
                </a:solidFill>
                <a:latin typeface="Angsana New" pitchFamily="18" charset="-34"/>
                <a:cs typeface="AngsanaUPC" pitchFamily="18" charset="-34"/>
              </a:rPr>
              <a:t>         </a:t>
            </a:r>
            <a:r>
              <a:rPr lang="en-US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CFR</a:t>
            </a:r>
            <a:r>
              <a:rPr lang="th-TH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  </a:t>
            </a:r>
            <a:r>
              <a:rPr lang="en-US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=</a:t>
            </a:r>
            <a:r>
              <a:rPr lang="th-TH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 </a:t>
            </a:r>
            <a:r>
              <a:rPr lang="en-US" altLang="th-TH" sz="3200" dirty="0">
                <a:solidFill>
                  <a:schemeClr val="tx2"/>
                </a:solidFill>
                <a:latin typeface="Angsana New" pitchFamily="18" charset="-34"/>
              </a:rPr>
              <a:t>X     </a:t>
            </a:r>
            <a:r>
              <a:rPr lang="en-US" altLang="th-TH" sz="3600" dirty="0" err="1">
                <a:solidFill>
                  <a:schemeClr val="tx2"/>
                </a:solidFill>
                <a:latin typeface="Angsana New" pitchFamily="18" charset="-34"/>
              </a:rPr>
              <a:t>x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 k</a:t>
            </a:r>
          </a:p>
          <a:p>
            <a:pPr eaLnBrk="0" hangingPunct="0"/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       </a:t>
            </a:r>
            <a:r>
              <a:rPr lang="th-TH" altLang="th-TH" sz="3600" dirty="0">
                <a:solidFill>
                  <a:schemeClr val="tx2"/>
                </a:solidFill>
                <a:latin typeface="Angsana New" pitchFamily="18" charset="-34"/>
              </a:rPr>
              <a:t>                    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Y</a:t>
            </a:r>
            <a:endParaRPr lang="th-TH" altLang="th-TH" sz="3600" dirty="0">
              <a:solidFill>
                <a:schemeClr val="tx2"/>
              </a:solidFill>
              <a:latin typeface="Angsana New" pitchFamily="18" charset="-34"/>
            </a:endParaRPr>
          </a:p>
          <a:p>
            <a:pPr eaLnBrk="0" hangingPunct="0"/>
            <a:r>
              <a:rPr lang="en-US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X	=	</a:t>
            </a:r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จำนวนผู้ป่วยที่ตายด้วยโรคนี้ </a:t>
            </a:r>
          </a:p>
          <a:p>
            <a:pPr eaLnBrk="0" hangingPunct="0"/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Y</a:t>
            </a:r>
            <a:r>
              <a:rPr lang="en-US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	=	</a:t>
            </a:r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จำนวนผู้ป่วยด้วยโรคนี้ </a:t>
            </a:r>
          </a:p>
          <a:p>
            <a:pPr eaLnBrk="0" hangingPunct="0"/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k</a:t>
            </a:r>
            <a:r>
              <a:rPr lang="th-TH" altLang="th-TH" sz="3600" dirty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=	100</a:t>
            </a:r>
            <a:endParaRPr lang="th-TH" altLang="th-TH" sz="3600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916238" y="26368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329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ความสำคัญ	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1.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 ใช้บ่งชี้ถึงความรุนแรงของโรค</a:t>
            </a:r>
          </a:p>
          <a:p>
            <a:pPr eaLnBrk="0" hangingPunct="0"/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		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2.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 ใช้บ่งชี้ถึงคุณภาพของบริการทางการแพทย์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b="1" dirty="0">
                <a:solidFill>
                  <a:srgbClr val="3333CC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60583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CFR </a:t>
            </a:r>
            <a:r>
              <a:rPr lang="th-TH" altLang="th-TH" sz="4000" dirty="0">
                <a:solidFill>
                  <a:srgbClr val="3333CC"/>
                </a:solidFill>
                <a:latin typeface="Angsana New" pitchFamily="18" charset="-34"/>
              </a:rPr>
              <a:t>โรคบาดทะยักในเด็กแรกเกิด ประเทศไทย พ.ศ.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2553</a:t>
            </a:r>
            <a:endParaRPr lang="en-US" altLang="th-TH" sz="4400" dirty="0">
              <a:solidFill>
                <a:srgbClr val="3333CC"/>
              </a:solidFill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เมื่อ     </a:t>
            </a:r>
            <a:r>
              <a:rPr lang="en-US" altLang="th-TH" sz="3600" dirty="0">
                <a:latin typeface="Angsana New" pitchFamily="18" charset="-34"/>
              </a:rPr>
              <a:t>X  =  </a:t>
            </a:r>
            <a:r>
              <a:rPr lang="th-TH" altLang="th-TH" sz="3600" dirty="0">
                <a:latin typeface="Angsana New" pitchFamily="18" charset="-34"/>
              </a:rPr>
              <a:t>จำนวนเด็กตายด้วยโรคบาดทะยักในเด็กแรกเกิด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              = 122 </a:t>
            </a:r>
            <a:r>
              <a:rPr lang="th-TH" altLang="th-TH" sz="3600" dirty="0">
                <a:latin typeface="Angsana New" pitchFamily="18" charset="-34"/>
              </a:rPr>
              <a:t>ราย</a:t>
            </a:r>
            <a:endParaRPr lang="en-US" altLang="th-TH" sz="3600" dirty="0"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            </a:t>
            </a:r>
            <a:r>
              <a:rPr lang="en-US" altLang="th-TH" sz="3600" dirty="0">
                <a:latin typeface="Angsana New" pitchFamily="18" charset="-34"/>
              </a:rPr>
              <a:t>Y = </a:t>
            </a:r>
            <a:r>
              <a:rPr lang="th-TH" altLang="th-TH" sz="3600" dirty="0">
                <a:latin typeface="Angsana New" pitchFamily="18" charset="-34"/>
              </a:rPr>
              <a:t>จำนวนเด็กป่วยด้วยโรคบาดทะยักในเด็กแรกเกิด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              = 566 </a:t>
            </a:r>
            <a:r>
              <a:rPr lang="th-TH" altLang="th-TH" sz="3600" dirty="0">
                <a:latin typeface="Angsana New" pitchFamily="18" charset="-34"/>
              </a:rPr>
              <a:t>ราย</a:t>
            </a:r>
            <a:endParaRPr lang="en-US" altLang="th-TH" sz="3600" dirty="0"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       </a:t>
            </a:r>
            <a:r>
              <a:rPr lang="en-US" altLang="th-TH" sz="3600" dirty="0">
                <a:latin typeface="Angsana New" pitchFamily="18" charset="-34"/>
              </a:rPr>
              <a:t>CFR = 122 / 566 x 100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	      =  21.6 %</a:t>
            </a:r>
            <a:endParaRPr lang="th-TH" altLang="th-TH" sz="3600" dirty="0">
              <a:latin typeface="Angsana New" pitchFamily="18" charset="-34"/>
            </a:endParaRP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5143504" y="5143512"/>
            <a:ext cx="371477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b="1" dirty="0">
                <a:solidFill>
                  <a:schemeClr val="bg1"/>
                </a:solidFill>
              </a:rPr>
              <a:t>ป่วย </a:t>
            </a:r>
            <a:r>
              <a:rPr lang="en-US" altLang="th-TH" b="1" dirty="0">
                <a:solidFill>
                  <a:schemeClr val="bg1"/>
                </a:solidFill>
              </a:rPr>
              <a:t>100</a:t>
            </a:r>
            <a:r>
              <a:rPr lang="th-TH" altLang="th-TH" b="1" dirty="0">
                <a:solidFill>
                  <a:schemeClr val="bg1"/>
                </a:solidFill>
              </a:rPr>
              <a:t> คน ตาย </a:t>
            </a:r>
            <a:r>
              <a:rPr lang="en-US" altLang="th-TH" b="1" dirty="0">
                <a:solidFill>
                  <a:schemeClr val="bg1"/>
                </a:solidFill>
              </a:rPr>
              <a:t>21.6</a:t>
            </a:r>
            <a:r>
              <a:rPr lang="th-TH" altLang="th-TH" b="1" dirty="0">
                <a:solidFill>
                  <a:schemeClr val="bg1"/>
                </a:solidFill>
              </a:rPr>
              <a:t> คน </a:t>
            </a:r>
          </a:p>
          <a:p>
            <a:pPr algn="ctr"/>
            <a:r>
              <a:rPr lang="th-TH" altLang="th-TH" b="1" dirty="0">
                <a:solidFill>
                  <a:schemeClr val="bg1"/>
                </a:solidFill>
              </a:rPr>
              <a:t>หรือประมาณ </a:t>
            </a:r>
            <a:r>
              <a:rPr lang="en-US" altLang="th-TH" b="1" dirty="0">
                <a:solidFill>
                  <a:schemeClr val="bg1"/>
                </a:solidFill>
              </a:rPr>
              <a:t>1</a:t>
            </a:r>
            <a:r>
              <a:rPr lang="th-TH" altLang="th-TH" b="1" dirty="0">
                <a:solidFill>
                  <a:schemeClr val="bg1"/>
                </a:solidFill>
              </a:rPr>
              <a:t> ใน </a:t>
            </a:r>
            <a:r>
              <a:rPr lang="en-US" altLang="th-TH" b="1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th-TH" altLang="th-TH" b="1" dirty="0">
                <a:solidFill>
                  <a:schemeClr val="bg1"/>
                </a:solidFill>
              </a:rPr>
              <a:t>ป่วย </a:t>
            </a:r>
            <a:r>
              <a:rPr lang="en-US" altLang="th-TH" b="1" dirty="0">
                <a:solidFill>
                  <a:schemeClr val="bg1"/>
                </a:solidFill>
              </a:rPr>
              <a:t>5</a:t>
            </a:r>
            <a:r>
              <a:rPr lang="th-TH" altLang="th-TH" b="1" dirty="0">
                <a:solidFill>
                  <a:schemeClr val="bg1"/>
                </a:solidFill>
              </a:rPr>
              <a:t> คน ตาย </a:t>
            </a:r>
            <a:r>
              <a:rPr lang="en-US" altLang="th-TH" b="1" dirty="0">
                <a:solidFill>
                  <a:schemeClr val="bg1"/>
                </a:solidFill>
              </a:rPr>
              <a:t>1</a:t>
            </a:r>
            <a:r>
              <a:rPr lang="th-TH" altLang="th-TH" b="1" dirty="0">
                <a:solidFill>
                  <a:schemeClr val="bg1"/>
                </a:solidFill>
              </a:rPr>
              <a:t> คน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2276872"/>
            <a:ext cx="822960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48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สถิติเชิงพรรณนา</a:t>
            </a:r>
          </a:p>
          <a:p>
            <a:r>
              <a:rPr lang="en-US" altLang="en-US" sz="48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(Descriptive Statistics)</a:t>
            </a:r>
            <a:endParaRPr lang="th-TH" altLang="en-US" sz="48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72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สี่เหลี่ยมผืนผ้า 3"/>
          <p:cNvSpPr>
            <a:spLocks noChangeArrowheads="1"/>
          </p:cNvSpPr>
          <p:nvPr/>
        </p:nvSpPr>
        <p:spPr bwMode="auto">
          <a:xfrm>
            <a:off x="533400" y="188640"/>
            <a:ext cx="8229600" cy="206210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ประชากร (</a:t>
            </a:r>
            <a:r>
              <a:rPr lang="en-US" altLang="en-US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population)</a:t>
            </a:r>
            <a:r>
              <a:rPr lang="th-TH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th-TH" altLang="en-US" sz="2400" b="1" i="1" u="sng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ขอบเขตของข้อมูลทั้ง หมดที่เรากำลังทำการศึกษา</a:t>
            </a:r>
            <a:r>
              <a:rPr lang="th-TH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หรืออาจหมายถึง กลุ่มของสิ่งของทั้งหมดที่ให้ข้อมูลตามที่เราต้องการศึกษา เช่น ศึกษาเกี่ยวกับคนไข้สูติ-นรีเวชของโรงพยาบาลมหาราชนครเชียงใหม่ ในปี 2548 ทั้งหมด ซึ่งอาจดูได้จากประวัติ ผู้ป่วย เป็นต้น</a:t>
            </a:r>
          </a:p>
        </p:txBody>
      </p:sp>
      <p:sp>
        <p:nvSpPr>
          <p:cNvPr id="4" name="สี่เหลี่ยมผืนผ้า 1"/>
          <p:cNvSpPr>
            <a:spLocks noChangeArrowheads="1"/>
          </p:cNvSpPr>
          <p:nvPr/>
        </p:nvSpPr>
        <p:spPr bwMode="auto">
          <a:xfrm>
            <a:off x="533400" y="2375009"/>
            <a:ext cx="8229600" cy="206210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sample)</a:t>
            </a:r>
            <a:r>
              <a:rPr lang="th-TH" altLang="en-US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th-TH" altLang="en-US" sz="2400" b="1" i="1" u="sng" dirty="0">
                <a:latin typeface="Tahoma" panose="020B0604030504040204" pitchFamily="34" charset="0"/>
                <a:cs typeface="Tahoma" panose="020B0604030504040204" pitchFamily="34" charset="0"/>
              </a:rPr>
              <a:t>ส่วนหนึ่งของประชากรซึ่งถูกเลือกมาศึกษา</a:t>
            </a: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เนื่องจากในบางครั้ง พบว่า การศึกษาบางอย่างไม่อาจทำทั้งหมดของประชากรได้ เพราะต้องเสียค่าใช้จ่ายมาก เสียเวลา และอาจหาประชากรทั้งหมดไม่ได้ หรือไม่สามารถทำกับประชากรทั้งหมดได้ จึงจำเป็นต้องเลือกตัวอย่างมาศึกษา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653136"/>
            <a:ext cx="5976663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46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สี่เหลี่ยมผืนผ้า 2"/>
          <p:cNvSpPr>
            <a:spLocks noChangeArrowheads="1"/>
          </p:cNvSpPr>
          <p:nvPr/>
        </p:nvSpPr>
        <p:spPr bwMode="auto">
          <a:xfrm>
            <a:off x="533400" y="838200"/>
            <a:ext cx="8153400" cy="18161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800">
                <a:latin typeface="Tahoma" panose="020B0604030504040204" pitchFamily="34" charset="0"/>
                <a:cs typeface="Tahoma" panose="020B0604030504040204" pitchFamily="34" charset="0"/>
              </a:rPr>
              <a:t>	คุณลักษณะหรือคุณสมบัติของสิ่งต่าง ๆ อาจเป็นสิ่งมีชีวิต หรือ สิ่งไม่มีชีวิตซึ่งให้ค่าที่แตกต่างกัน เช่น เพศ อายุ ความเครียด ระดับไขมันในเลือด  เป็นต้น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90800" y="7620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400">
                <a:latin typeface="Tahoma" panose="020B0604030504040204" pitchFamily="34" charset="0"/>
                <a:cs typeface="Tahoma" panose="020B0604030504040204" pitchFamily="34" charset="0"/>
              </a:rPr>
              <a:t>ตัวแปร</a:t>
            </a:r>
          </a:p>
        </p:txBody>
      </p:sp>
    </p:spTree>
    <p:extLst>
      <p:ext uri="{BB962C8B-B14F-4D97-AF65-F5344CB8AC3E}">
        <p14:creationId xmlns:p14="http://schemas.microsoft.com/office/powerpoint/2010/main" val="380367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ลักษณะของตัวแปรทางสถิติ 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en-US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แบ่งตามลักษณะของตัวแปร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เชิงปริมาณ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เชิงคุณภาพ</a:t>
            </a:r>
          </a:p>
          <a:p>
            <a:pPr eaLnBrk="1" hangingPunct="1"/>
            <a:r>
              <a:rPr lang="th-TH" altLang="en-US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แบ่งตามมาตรการวัดตัวแปร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นามมาตรา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(Nominal scale)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อันดับมาตรา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(Ordinal scale)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อันตรภาคมาตรา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(Interval scale)</a:t>
            </a:r>
          </a:p>
          <a:p>
            <a:pPr lvl="1" eaLnBrk="1" hangingPunct="1"/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อัตราส่วนมาตรา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(Ratio scale)</a:t>
            </a: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714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04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ลักษณะของตัวแปร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altLang="en-US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ตัวแปรเชิงปริมาณ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(Quantitative Variable)</a:t>
            </a:r>
            <a:endParaRPr lang="th-TH" altLang="en-US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มีความแตกต่างกันตามความถี่ จำนวน หรือปริมาณมากน้อย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สามารถเรียงลำดับเปรียบเทียบได้ว่านามใดดีกว่าหรือด้อยกว่าอีกนามหนึ่ง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อายุ น้ำหนัก</a:t>
            </a: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ส่วนสูง ระดับไขมันในเส้นเลือด              คะแนนสอบ</a:t>
            </a:r>
          </a:p>
          <a:p>
            <a:pPr marL="609600" indent="-609600" eaLnBrk="1" hangingPunct="1">
              <a:buFontTx/>
              <a:buNone/>
            </a:pPr>
            <a:r>
              <a:rPr lang="th-TH" altLang="en-US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ตัวแปรเชิงคุณภาพ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(Qualitative Variable)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มีคุณสมบัติแตกต่างกันในแง่ของชนิดหรือประเภทหรือคุณลักษณะ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เพศ อาชีพ ภูมิลำเนา ภาวะทางเศรษฐกิจ ความรุนแรงของโรค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97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มาตรการวัดตัวแปร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864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นามมาตรา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(Nominal Scale)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เป็นการจำแนกข้อมูลโดยใช้นามเป็นเกณฑ์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ไม่สามารถเปรียบเทียบได้ว่านามหนึ่งดีกว่านามหนึ่ง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เพศ อาชีพ</a:t>
            </a:r>
            <a:endParaRPr lang="en-US" altLang="en-US" sz="200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อันดับมาตรา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(Ordinal Scale)</a:t>
            </a:r>
            <a:endParaRPr lang="th-TH" altLang="en-US" sz="24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เป็นการจำแนกข้อมูลโดยใช้นามเป็นเกณฑ์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สามารถเรียงลำดับเปรียบเทียบได้ว่านามใดดีกว่าหรือด้อยกว่าอีกนามหนึ่ง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ระดับการศึกษา ระดับความนิยม ระดับรายได้ ความรุนแรงของโรค             ผลการเรียนวิชาสถิติ (</a:t>
            </a:r>
            <a:r>
              <a:rPr lang="en-US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A, B, C, D)</a:t>
            </a:r>
            <a:endParaRPr lang="th-TH" altLang="en-US" sz="200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อันตรภาคมาตรา 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(Interval Scale)</a:t>
            </a:r>
            <a:endParaRPr lang="th-TH" altLang="en-US" sz="24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เป็นการจำแนกข้อมูลโดยใช้นามและลำดับ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สามารถวัดปริมาณความแตกต่างของนามได้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ไม่มี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“0”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 ที่แท้จริง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อุณหภูมิ ไอคิว ผลการเรียนวิชาสถิติ </a:t>
            </a:r>
            <a:r>
              <a:rPr lang="en-US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(0-100)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อัตราส่วนมาตรา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(Ratio Scale)</a:t>
            </a:r>
            <a:endParaRPr lang="th-TH" altLang="en-US" sz="24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สามารถเปรียบเทียบอัตราส่วนระหว่างปริมาณได้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“0”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 ที่แท้จริง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รายได้ อายุ น้ำหนัก</a:t>
            </a:r>
          </a:p>
        </p:txBody>
      </p:sp>
    </p:spTree>
    <p:extLst>
      <p:ext uri="{BB962C8B-B14F-4D97-AF65-F5344CB8AC3E}">
        <p14:creationId xmlns:p14="http://schemas.microsoft.com/office/powerpoint/2010/main" val="4291722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051"/>
            <a:ext cx="8229600" cy="3187824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en-US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</a:t>
            </a:r>
            <a:r>
              <a:rPr lang="en-US" altLang="en-US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(Measure of Central Location)</a:t>
            </a:r>
          </a:p>
          <a:p>
            <a:pPr lvl="1" eaLnBrk="1" hangingPunct="1"/>
            <a:r>
              <a:rPr lang="th-TH" altLang="en-US" sz="2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เพื่อหาค่าที่เป็นตัวแทนที่ดีที่สุดของกลุ่มประชากร</a:t>
            </a:r>
          </a:p>
          <a:p>
            <a:pPr eaLnBrk="1" hangingPunct="1"/>
            <a:r>
              <a:rPr lang="th-TH" altLang="en-US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การวัดการกระจาย </a:t>
            </a:r>
            <a:r>
              <a:rPr lang="en-US" altLang="en-US" sz="28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(Measure of dispersion)</a:t>
            </a:r>
          </a:p>
          <a:p>
            <a:pPr lvl="1" eaLnBrk="1" hangingPunct="1"/>
            <a:r>
              <a:rPr lang="th-TH" altLang="en-US" sz="2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เพื่อดูว่าประชากรแต่ละคนมีความแตกต่างกันมากน้อยเพียงใด</a:t>
            </a:r>
          </a:p>
          <a:p>
            <a:pPr lvl="1" eaLnBrk="1" hangingPunct="1"/>
            <a:r>
              <a:rPr lang="th-TH" altLang="en-US" sz="2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เพื่อดูความแตกต่างของประชากรแต่ละคนจากค่ากลาง</a:t>
            </a:r>
          </a:p>
        </p:txBody>
      </p:sp>
      <p:pic>
        <p:nvPicPr>
          <p:cNvPr id="29699" name="Picture 5" descr="http://www.thai-comment.com/wp-content/uploads/2014/05/1622814_10200898491184430_1155425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0"/>
            <a:ext cx="8229600" cy="1340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40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สถิติเชิงพรรณนา</a:t>
            </a:r>
          </a:p>
          <a:p>
            <a:r>
              <a:rPr lang="en-US" altLang="en-US" sz="40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(Descriptive Statistics)</a:t>
            </a:r>
            <a:endParaRPr lang="th-TH" altLang="en-US" sz="4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84457" cy="1143000"/>
          </a:xfrm>
          <a:solidFill>
            <a:srgbClr val="00B0F0"/>
          </a:solidFill>
        </p:spPr>
        <p:txBody>
          <a:bodyPr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การวัดทางระบาดวิทยา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59" y="1370013"/>
            <a:ext cx="8572560" cy="14716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DESCRIBE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การวัดขนาดของโรคหรือปัญหาทางด้านสาธารณสุข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ผู้ป่วยด้วยโรคไข้เลือดออกมีจำนวนเท่าใดในจังหวัด ก ในปี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58" y="2761192"/>
            <a:ext cx="8331230" cy="1471613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EXPLAIN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การวัดความสัมพันธ์ระหว่างปัจจัยและการเกิดโรค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การสูบบุหรี่เพิ่มความเสี่ยงในการเป็นโรคหัวใจหลอดเลือดหรือไม่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58" y="4189636"/>
            <a:ext cx="8256047" cy="17396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PREDICT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การวัดผลกระทบของการมีปัจจัยหรือไม่มีปัจจัยต่อการเกิดโรค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วัคซีนป้องกันโรคหัดมีประสิทธิภาพในการป้องกันการป่วยได้ดีเพียงใด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1438" y="657225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 Morgenstern, 2001 (modified)</a:t>
            </a:r>
            <a:endParaRPr lang="th-TH" sz="11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2532" y="1252823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Frequency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9954" y="2746375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Association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8" y="4127500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Impact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6050" y="1507362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7488" y="2916766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7488" y="4340225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CB5D-0E64-4CCF-B4F2-E7628E15165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4</a:t>
            </a:fld>
            <a:endParaRPr lang="th-TH" dirty="0">
              <a:solidFill>
                <a:prstClr val="white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7158" y="5891236"/>
            <a:ext cx="8269317" cy="895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มาตรการที่เหมาะสมสำหรับชุมชน (ภายใต้ข้อจำกัดต่างๆ) คืออะไร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223" grpId="0"/>
      <p:bldP spid="8" grpId="0" animBg="1"/>
      <p:bldP spid="9" grpId="0" animBg="1"/>
      <p:bldP spid="10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</a:t>
            </a:r>
            <a:b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Measure of Central Location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Mean (Arithmetic Mean)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ค่าเฉลี่ยเลขคณิต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Median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มัธยฐาน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Mode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ฐานนิยม</a:t>
            </a:r>
          </a:p>
        </p:txBody>
      </p:sp>
      <p:pic>
        <p:nvPicPr>
          <p:cNvPr id="30724" name="Picture 6" descr="http://2.bp.blogspot.com/-S-G2MqcBSvM/VE-umLZFmmI/AAAAAAAAQpA/0OU1Ea14kps/s1600/10420000_1505479439685759_4586170959677117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886200"/>
            <a:ext cx="23764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81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ค่าเฉลี่ยเลขคณิต </a:t>
            </a: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(Arithmetic Mean)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ค่าเฉลี่ย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(Mean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 หรือ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Average)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ผลรวมของข้อมูลหารด้วยจำนวนข้อมูล</a:t>
            </a:r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สัญลักษณ์      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2667000"/>
          <a:ext cx="385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385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3657600"/>
          <a:ext cx="2630488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5" name="Equation" r:id="rId5" imgW="609336" imgH="431613" progId="Equation.3">
                  <p:embed/>
                </p:oleObj>
              </mc:Choice>
              <mc:Fallback>
                <p:oleObj name="Equation" r:id="rId5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2630488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http://2.bp.blogspot.com/-qhVthAd89bI/UoEcBmGNWoI/AAAAAAAAC1k/Qe4aIDMSd78/s1600/20131112001722_m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32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90600" y="30099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33825" y="4733925"/>
            <a:ext cx="4143375" cy="752475"/>
            <a:chOff x="2478" y="2982"/>
            <a:chExt cx="2610" cy="474"/>
          </a:xfrm>
        </p:grpSpPr>
        <p:sp>
          <p:nvSpPr>
            <p:cNvPr id="32796" name="Text Box 12"/>
            <p:cNvSpPr txBox="1">
              <a:spLocks noChangeArrowheads="1"/>
            </p:cNvSpPr>
            <p:nvPr/>
          </p:nvSpPr>
          <p:spPr bwMode="auto">
            <a:xfrm>
              <a:off x="2478" y="2982"/>
              <a:ext cx="26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24+28+17+32+27+25+22+19+31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7" name="Line 13"/>
            <p:cNvSpPr>
              <a:spLocks noChangeShapeType="1"/>
            </p:cNvSpPr>
            <p:nvPr/>
          </p:nvSpPr>
          <p:spPr bwMode="auto">
            <a:xfrm>
              <a:off x="2526" y="3222"/>
              <a:ext cx="2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14"/>
            <p:cNvSpPr txBox="1">
              <a:spLocks noChangeArrowheads="1"/>
            </p:cNvSpPr>
            <p:nvPr/>
          </p:nvSpPr>
          <p:spPr bwMode="auto">
            <a:xfrm>
              <a:off x="3678" y="320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4343400" y="3505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076825" y="5638800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3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2784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จงคำนวณค่าเฉลี่ยน้ำหนักตัวของนักเรียน </a:t>
            </a: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010025" y="5470525"/>
            <a:ext cx="598488" cy="701675"/>
            <a:chOff x="1680" y="3542"/>
            <a:chExt cx="377" cy="442"/>
          </a:xfrm>
        </p:grpSpPr>
        <p:sp>
          <p:nvSpPr>
            <p:cNvPr id="32793" name="Text Box 20"/>
            <p:cNvSpPr txBox="1">
              <a:spLocks noChangeArrowheads="1"/>
            </p:cNvSpPr>
            <p:nvPr/>
          </p:nvSpPr>
          <p:spPr bwMode="auto">
            <a:xfrm>
              <a:off x="1680" y="3542"/>
              <a:ext cx="3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225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4" name="Text Box 21"/>
            <p:cNvSpPr txBox="1">
              <a:spLocks noChangeArrowheads="1"/>
            </p:cNvSpPr>
            <p:nvPr/>
          </p:nvSpPr>
          <p:spPr bwMode="auto">
            <a:xfrm>
              <a:off x="1776" y="373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5" name="Line 22"/>
            <p:cNvSpPr>
              <a:spLocks noChangeShapeType="1"/>
            </p:cNvSpPr>
            <p:nvPr/>
          </p:nvSpPr>
          <p:spPr bwMode="auto">
            <a:xfrm>
              <a:off x="1705" y="3777"/>
              <a:ext cx="2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552825" y="49530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759325" y="5638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aphicFrame>
        <p:nvGraphicFramePr>
          <p:cNvPr id="44058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81225" y="457200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4" imgW="609336" imgH="431613" progId="Equation.3">
                  <p:embed/>
                </p:oleObj>
              </mc:Choice>
              <mc:Fallback>
                <p:oleObj name="Equation" r:id="rId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572000"/>
                        <a:ext cx="1371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3552825" y="5638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29000" y="6172200"/>
            <a:ext cx="2209800" cy="533400"/>
            <a:chOff x="2160" y="3888"/>
            <a:chExt cx="1392" cy="336"/>
          </a:xfrm>
        </p:grpSpPr>
        <p:sp>
          <p:nvSpPr>
            <p:cNvPr id="32791" name="Rectangle 32"/>
            <p:cNvSpPr>
              <a:spLocks noChangeArrowheads="1"/>
            </p:cNvSpPr>
            <p:nvPr/>
          </p:nvSpPr>
          <p:spPr bwMode="auto">
            <a:xfrm>
              <a:off x="2160" y="3888"/>
              <a:ext cx="1392" cy="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92" name="Text Box 30"/>
            <p:cNvSpPr txBox="1">
              <a:spLocks noChangeArrowheads="1"/>
            </p:cNvSpPr>
            <p:nvPr/>
          </p:nvSpPr>
          <p:spPr bwMode="auto">
            <a:xfrm>
              <a:off x="2208" y="3936"/>
              <a:ext cx="1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ค่าเฉลี่ย คือ </a:t>
              </a: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25 kg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8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49" grpId="0"/>
      <p:bldP spid="44056" grpId="0"/>
      <p:bldP spid="44057" grpId="0"/>
      <p:bldP spid="440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3581400" y="6096000"/>
            <a:ext cx="23622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3795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990600" y="2955925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0975" y="4724400"/>
            <a:ext cx="4143375" cy="752475"/>
            <a:chOff x="1584" y="2121"/>
            <a:chExt cx="2610" cy="474"/>
          </a:xfrm>
        </p:grpSpPr>
        <p:sp>
          <p:nvSpPr>
            <p:cNvPr id="33819" name="Text Box 12"/>
            <p:cNvSpPr txBox="1">
              <a:spLocks noChangeArrowheads="1"/>
            </p:cNvSpPr>
            <p:nvPr/>
          </p:nvSpPr>
          <p:spPr bwMode="auto">
            <a:xfrm>
              <a:off x="1584" y="2121"/>
              <a:ext cx="26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24+28+17+32+27+25+22+19+90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20" name="Line 13"/>
            <p:cNvSpPr>
              <a:spLocks noChangeShapeType="1"/>
            </p:cNvSpPr>
            <p:nvPr/>
          </p:nvSpPr>
          <p:spPr bwMode="auto">
            <a:xfrm>
              <a:off x="1632" y="2361"/>
              <a:ext cx="2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Text Box 14"/>
            <p:cNvSpPr txBox="1">
              <a:spLocks noChangeArrowheads="1"/>
            </p:cNvSpPr>
            <p:nvPr/>
          </p:nvSpPr>
          <p:spPr bwMode="auto">
            <a:xfrm>
              <a:off x="2784" y="2345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43400" y="35814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133975" y="5562600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31.6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>
            <a:off x="457200" y="12192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394325"/>
            <a:ext cx="598488" cy="701675"/>
            <a:chOff x="1680" y="3542"/>
            <a:chExt cx="377" cy="442"/>
          </a:xfrm>
        </p:grpSpPr>
        <p:sp>
          <p:nvSpPr>
            <p:cNvPr id="33816" name="Text Box 27"/>
            <p:cNvSpPr txBox="1">
              <a:spLocks noChangeArrowheads="1"/>
            </p:cNvSpPr>
            <p:nvPr/>
          </p:nvSpPr>
          <p:spPr bwMode="auto">
            <a:xfrm>
              <a:off x="1680" y="3542"/>
              <a:ext cx="3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284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17" name="Text Box 28"/>
            <p:cNvSpPr txBox="1">
              <a:spLocks noChangeArrowheads="1"/>
            </p:cNvSpPr>
            <p:nvPr/>
          </p:nvSpPr>
          <p:spPr bwMode="auto">
            <a:xfrm>
              <a:off x="1776" y="373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1705" y="3777"/>
              <a:ext cx="2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581400" y="4876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787900" y="55626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aphicFrame>
        <p:nvGraphicFramePr>
          <p:cNvPr id="47136" name="Object 32"/>
          <p:cNvGraphicFramePr>
            <a:graphicFrameLocks noChangeAspect="1"/>
          </p:cNvGraphicFramePr>
          <p:nvPr/>
        </p:nvGraphicFramePr>
        <p:xfrm>
          <a:off x="2209800" y="449580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1" name="Equation" r:id="rId4" imgW="609336" imgH="431613" progId="Equation.3">
                  <p:embed/>
                </p:oleObj>
              </mc:Choice>
              <mc:Fallback>
                <p:oleObj name="Equation" r:id="rId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1371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3581400" y="55626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3632200" y="6172200"/>
            <a:ext cx="231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ค่าเฉลี่ย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31.6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9" grpId="0" animBg="1"/>
      <p:bldP spid="47120" grpId="0" animBg="1"/>
      <p:bldP spid="47121" grpId="0"/>
      <p:bldP spid="47134" grpId="0"/>
      <p:bldP spid="47135" grpId="0"/>
      <p:bldP spid="47137" grpId="0"/>
      <p:bldP spid="471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สี่เหลี่ยมผืนผ้า 1"/>
          <p:cNvSpPr>
            <a:spLocks noChangeArrowheads="1"/>
          </p:cNvSpPr>
          <p:nvPr/>
        </p:nvSpPr>
        <p:spPr bwMode="auto">
          <a:xfrm>
            <a:off x="381000" y="525463"/>
            <a:ext cx="8458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3600"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คุณสมบัติของค่าเฉลี่ย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1. เป็นตัวแทนข้อมูล ที่ใช้ข้อมูลทุกค่ามาทำการคำนวณหาขนาดของค่าเฉลี่ย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เนื่องจากมีการนำข้อมูลทุกค่ามาคำนวณตามหลักคณิตศาสตร์จึงสามารถใช้ในการวิเคราะห์สถิติขั้นสูงได้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3. เนื่องจากมีการใช้ข้อมูลทุกค่ามาคำนวณ ดังนั้นหากมีข้อมูลบางตัวที่มีขนาดใหญ่มากๆหรือเล็กมากๆ ผิดปกติจะมีผลต่อการคำนวณขนาดของค่าเฉลี่ยด้วย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ข้อมูลที่มีมาตรวัดเป็นนามบัญญัติ(</a:t>
            </a:r>
            <a:r>
              <a:rPr lang="en-US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norminal scale) </a:t>
            </a: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และเรียงอันดับ (</a:t>
            </a:r>
            <a:r>
              <a:rPr lang="en-US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ordinal scale) </a:t>
            </a: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ไม่สามารถใช้คำนวณค่าเฉลี่ยได้</a:t>
            </a:r>
          </a:p>
        </p:txBody>
      </p:sp>
      <p:sp>
        <p:nvSpPr>
          <p:cNvPr id="34819" name="AutoShape 2" descr="ผลการค้นหารูปภาพสำหรับ ภาพ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AutoShape 4" descr="ผลการค้นหารูปภาพสำหรับ ภาพ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1" name="Picture 6" descr="http://www.catdumb.com/wp-content/uploads/2015/07/all-boys-min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91063"/>
            <a:ext cx="35052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2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มัธยฐาน </a:t>
            </a: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(Median)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ค่าข้อมูลที่อยู่ตำแหน่งตรงกลางของชุดข้อมูลที่เรียงลำดับ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จำนวนข้อมูลที่มีค่ามากกว่ามัธยฐาน เท่ากับจำนวนข้อมูลที่มีค่าน้อยกว่ามัธยฐาน</a:t>
            </a:r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วิธีการหาค่ามัธยฐาน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จัดเรียงลำดับข้อมูลจากน้อยไปหามาก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หาข้อมูลที่อยู่ในตำแหน่งตรงกลางจากสูตร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กรณีจำนวนข้อมูลเป็นเลขคี่ ค่ามัธยฐานคือข้อมูลตำแหน่งกลาง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กรณีจำนวนข้อมูลเป็นเลขคู่ ค่ามัธยฐานจะอยู่ระหว่างข้อมูล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ตำแหน่งกลาง และเท่ากับค่าเฉลี่ยของข้อมูล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ตำแหน่งนั้น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84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1200" y="3886200"/>
          <a:ext cx="2667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3" imgW="1358310" imgH="393529" progId="Equation.3">
                  <p:embed/>
                </p:oleObj>
              </mc:Choice>
              <mc:Fallback>
                <p:oleObj name="Equation" r:id="rId3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6200"/>
                        <a:ext cx="2667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887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3962400" y="53340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990600" y="25527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0193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990600" y="48006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152400" y="5334000"/>
          <a:ext cx="342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Equation" r:id="rId4" imgW="2108200" imgH="393700" progId="Equation.3">
                  <p:embed/>
                </p:oleObj>
              </mc:Choice>
              <mc:Fallback>
                <p:oleObj name="Equation" r:id="rId4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3429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4402138" y="4786313"/>
            <a:ext cx="446087" cy="446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981450" y="5384800"/>
            <a:ext cx="240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 animBg="1"/>
      <p:bldP spid="50190" grpId="0" animBg="1"/>
      <p:bldP spid="50202" grpId="0"/>
      <p:bldP spid="50204" grpId="0"/>
      <p:bldP spid="50205" grpId="0" animBg="1"/>
      <p:bldP spid="502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3962400" y="5334000"/>
            <a:ext cx="25146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1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990600" y="25527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1215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990600" y="48006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152400" y="5334000"/>
          <a:ext cx="342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tion" r:id="rId4" imgW="2108200" imgH="393700" progId="Equation.3">
                  <p:embed/>
                </p:oleObj>
              </mc:Choice>
              <mc:Fallback>
                <p:oleObj name="Equation" r:id="rId4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3429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4402138" y="4786313"/>
            <a:ext cx="446087" cy="446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981450" y="5384800"/>
            <a:ext cx="240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9" grpId="0" animBg="1"/>
      <p:bldP spid="51212" grpId="0" animBg="1"/>
      <p:bldP spid="51224" grpId="0"/>
      <p:bldP spid="51226" grpId="0"/>
      <p:bldP spid="51227" grpId="0" animBg="1"/>
      <p:bldP spid="512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3962400" y="5410200"/>
            <a:ext cx="3810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5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609600" y="2552700"/>
            <a:ext cx="802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31       38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44196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2239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609600" y="4800600"/>
            <a:ext cx="802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32       38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249" name="Object 25"/>
          <p:cNvGraphicFramePr>
            <a:graphicFrameLocks noChangeAspect="1"/>
          </p:cNvGraphicFramePr>
          <p:nvPr/>
        </p:nvGraphicFramePr>
        <p:xfrm>
          <a:off x="152400" y="5456238"/>
          <a:ext cx="37179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4" imgW="2286000" imgH="393700" progId="Equation.3">
                  <p:embed/>
                </p:oleObj>
              </mc:Choice>
              <mc:Fallback>
                <p:oleObj name="Equation" r:id="rId4" imgW="228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56238"/>
                        <a:ext cx="37179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pic>
        <p:nvPicPr>
          <p:cNvPr id="38940" name="Picture 2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3962400" y="48006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4648200" y="49530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038600" y="5562600"/>
            <a:ext cx="3703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      = 26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258" name="Object 34"/>
          <p:cNvGraphicFramePr>
            <a:graphicFrameLocks noChangeAspect="1"/>
          </p:cNvGraphicFramePr>
          <p:nvPr/>
        </p:nvGraphicFramePr>
        <p:xfrm>
          <a:off x="5791200" y="5486400"/>
          <a:ext cx="838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9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6400"/>
                        <a:ext cx="8382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0" grpId="0" animBg="1"/>
      <p:bldP spid="52236" grpId="0" animBg="1"/>
      <p:bldP spid="52248" grpId="0"/>
      <p:bldP spid="52250" grpId="0"/>
      <p:bldP spid="52255" grpId="0" animBg="1"/>
      <p:bldP spid="52256" grpId="0" animBg="1"/>
      <p:bldP spid="5225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คุณสมบัติของค่ามัธยฐาน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ข้อมูลที่มีค่าต่างไปจากกลุ่มมากๆ ไม่มีผลต่อค่ามัธยฐาน</a:t>
            </a:r>
          </a:p>
          <a:p>
            <a:pPr eaLnBrk="1" hangingPunct="1"/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นิยมใช้ในกรณีที่ข้อมูลมีลักษณะเบ้ </a:t>
            </a:r>
          </a:p>
        </p:txBody>
      </p:sp>
      <p:pic>
        <p:nvPicPr>
          <p:cNvPr id="39940" name="Picture 5" descr="http://www.thai-comment.com/wp-content/uploads/2014/07/1610031_10201844632177574_71046465396080427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733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8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>
                <a:cs typeface="Cordia New" pitchFamily="34" charset="-34"/>
              </a:rPr>
              <a:t>Measure of Frequency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559355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ฐานนิยม </a:t>
            </a: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(Mode)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800">
                <a:latin typeface="Tahoma" panose="020B0604030504040204" pitchFamily="34" charset="0"/>
                <a:cs typeface="Tahoma" panose="020B0604030504040204" pitchFamily="34" charset="0"/>
              </a:rPr>
              <a:t>ค่าที่มีความถี่สูงที่สุด หรือค่าที่ซ้ำกันมากที่สุด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800">
                <a:latin typeface="Tahoma" panose="020B0604030504040204" pitchFamily="34" charset="0"/>
                <a:cs typeface="Tahoma" panose="020B0604030504040204" pitchFamily="34" charset="0"/>
              </a:rPr>
              <a:t>มักใช้กับตัวแปรเชิงคุณภาพ</a:t>
            </a:r>
          </a:p>
        </p:txBody>
      </p:sp>
      <p:pic>
        <p:nvPicPr>
          <p:cNvPr id="40964" name="Picture 5" descr="https://lh5.googleusercontent.com/-vfo4hKonpiQ/VKFj5KAPUeI/AAAAAAAACEA/fFRVPoPrlN8/w346-h319/10406628_1465828230364005_58111665502150036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419600"/>
            <a:ext cx="23034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8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5029200" y="3886200"/>
            <a:ext cx="2514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8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457200" y="9906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จงคำนวณค่าฐานนิยมของน้ำหนักตัวของนักเรียน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990600" y="27432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5149850" y="2743200"/>
            <a:ext cx="2249488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105400" y="3886200"/>
            <a:ext cx="242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ค่าฐานนิยม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6248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 animBg="1"/>
      <p:bldP spid="55313" grpId="0" animBg="1"/>
      <p:bldP spid="55314" grpId="0"/>
      <p:bldP spid="553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133600" y="3886200"/>
            <a:ext cx="4038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3011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7200" y="9906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จงคำนวณค่าฐานนิยมของน้ำหนักตัวของนักเรียน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90600" y="27432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5149850" y="27432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514600" y="3886200"/>
            <a:ext cx="328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ค่าฐานนิยม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5867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1752600" y="27432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2438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59" grpId="0" animBg="1"/>
      <p:bldP spid="57360" grpId="0"/>
      <p:bldP spid="57361" grpId="0" animBg="1"/>
      <p:bldP spid="57362" grpId="0" animBg="1"/>
      <p:bldP spid="5736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การวัดการกระจาย</a:t>
            </a:r>
            <a:b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Measure of Dispersion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297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Variance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(ความแปรปรวน)</a:t>
            </a:r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Standard Deviation: SD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 (ค่าเบี่ยงเบนมาตรฐาน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พิสัย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Percentile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เปอร์เซ็นไทล์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Quartile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(ควอไทล์)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Interquartile </a:t>
            </a:r>
            <a:r>
              <a:rPr lang="th-TH" altLang="en-US">
                <a:latin typeface="Tahoma" panose="020B0604030504040204" pitchFamily="34" charset="0"/>
                <a:cs typeface="Tahoma" panose="020B0604030504040204" pitchFamily="34" charset="0"/>
              </a:rPr>
              <a:t>(อินเตอร์ควอไทล์)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60" name="Picture 6" descr="http://www.oknation.net/blog/home/user_data/file_data/201508/28/591714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93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791200" y="1981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43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6091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จงคำนวณค่าเฉลี่ยคะแนนสอบของนักเรียน 5</a:t>
            </a: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791200" y="2057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1471" name="Picture 3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2" name="Picture 3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3" name="Picture 3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3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5" name="Picture 3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5791200" y="3505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8" name="AutoShape 38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791200" y="3581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1489" name="Picture 4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0" name="Picture 5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1" name="Picture 5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2" name="Picture 5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3" name="Picture 5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4" name="Rectangle 54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1495" name="Rectangle 55"/>
          <p:cNvSpPr>
            <a:spLocks noChangeArrowheads="1"/>
          </p:cNvSpPr>
          <p:nvPr/>
        </p:nvSpPr>
        <p:spPr bwMode="auto">
          <a:xfrm>
            <a:off x="5791200" y="5029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6" name="AutoShape 56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5791200" y="5105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41267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52" grpId="0"/>
      <p:bldP spid="61457" grpId="0" animBg="1"/>
      <p:bldP spid="61469" grpId="0"/>
      <p:bldP spid="61476" grpId="0"/>
      <p:bldP spid="61477" grpId="0" animBg="1"/>
      <p:bldP spid="61478" grpId="0" animBg="1"/>
      <p:bldP spid="61479" grpId="0"/>
      <p:bldP spid="61494" grpId="0"/>
      <p:bldP spid="61495" grpId="0" animBg="1"/>
      <p:bldP spid="61496" grpId="0" animBg="1"/>
      <p:bldP spid="614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791200" y="1981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791200" y="3505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5791200" y="5029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5791200" y="5105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5791200" y="3581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791200" y="2057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2467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9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712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จงคำนวณค่ามัธยฐานคะแนนสอบของนักเรียน 5</a:t>
            </a: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pic>
        <p:nvPicPr>
          <p:cNvPr id="62477" name="Picture 1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2486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022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83" grpId="0" animBg="1"/>
      <p:bldP spid="62492" grpId="0" animBg="1"/>
      <p:bldP spid="62494" grpId="0"/>
      <p:bldP spid="62485" grpId="0"/>
      <p:bldP spid="62476" grpId="0"/>
      <p:bldP spid="62472" grpId="0"/>
      <p:bldP spid="62473" grpId="0" animBg="1"/>
      <p:bldP spid="62482" grpId="0"/>
      <p:bldP spid="62484" grpId="0" animBg="1"/>
      <p:bldP spid="62491" grpId="0"/>
      <p:bldP spid="624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ความแปรปรวน </a:t>
            </a:r>
            <a: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(Variance) </a:t>
            </a:r>
            <a:b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และค่าเบี่ยงเบนมาตรฐาน </a:t>
            </a:r>
            <a: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(SD)</a:t>
            </a:r>
            <a:endParaRPr lang="th-TH" altLang="en-US" sz="36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8"/>
            <a:ext cx="8382000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Variance = s</a:t>
            </a:r>
            <a:r>
              <a:rPr lang="en-US" altLang="en-US" sz="2800" baseline="30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=                                 = 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SD = s =              =</a:t>
            </a:r>
            <a:endParaRPr lang="th-TH" altLang="en-US" sz="2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800">
                <a:latin typeface="Tahoma" panose="020B0604030504040204" pitchFamily="34" charset="0"/>
                <a:cs typeface="Tahoma" panose="020B0604030504040204" pitchFamily="34" charset="0"/>
              </a:rPr>
              <a:t>ใช้ประกอบกับค่าเฉลี่ย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52800" y="1798638"/>
          <a:ext cx="35052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0" name="Equation" r:id="rId3" imgW="1663700" imgH="393700" progId="Equation.3">
                  <p:embed/>
                </p:oleObj>
              </mc:Choice>
              <mc:Fallback>
                <p:oleObj name="Equation" r:id="rId3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98638"/>
                        <a:ext cx="35052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39000" y="1722438"/>
          <a:ext cx="1447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1" name="Equation" r:id="rId5" imgW="762000" imgH="457200" progId="Equation.3">
                  <p:embed/>
                </p:oleObj>
              </mc:Choice>
              <mc:Fallback>
                <p:oleObj name="Equation" r:id="rId5" imgW="76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722438"/>
                        <a:ext cx="14478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9"/>
          <p:cNvGraphicFramePr>
            <a:graphicFrameLocks noChangeAspect="1"/>
          </p:cNvGraphicFramePr>
          <p:nvPr/>
        </p:nvGraphicFramePr>
        <p:xfrm>
          <a:off x="2387600" y="314642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2" name="Equation" r:id="rId7" imgW="711200" imgH="228600" progId="Equation.3">
                  <p:embed/>
                </p:oleObj>
              </mc:Choice>
              <mc:Fallback>
                <p:oleObj name="Equation" r:id="rId7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146425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0"/>
          <p:cNvGraphicFramePr>
            <a:graphicFrameLocks noChangeAspect="1"/>
          </p:cNvGraphicFramePr>
          <p:nvPr/>
        </p:nvGraphicFramePr>
        <p:xfrm>
          <a:off x="4125913" y="2941638"/>
          <a:ext cx="16652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3" name="Equation" r:id="rId9" imgW="876300" imgH="508000" progId="Equation.3">
                  <p:embed/>
                </p:oleObj>
              </mc:Choice>
              <mc:Fallback>
                <p:oleObj name="Equation" r:id="rId9" imgW="876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941638"/>
                        <a:ext cx="166528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6" name="Picture 11" descr="http://www.mx7.com/i/914/Gu3F6y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86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5"/>
            <a:ext cx="6858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th-TH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การวัดแนวโน้มเข้าสู่ส่วนกลางและการวัดการกระจายโดยใช้ </a:t>
            </a:r>
            <a:br>
              <a:rPr lang="en-US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Mean </a:t>
            </a:r>
            <a:r>
              <a:rPr lang="th-TH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Standard Deviation</a:t>
            </a:r>
            <a:endParaRPr lang="th-TH" altLang="en-US" sz="280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55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การกระจายแบบเบ้ขวา </a:t>
            </a:r>
            <a:b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(Skew to the right </a:t>
            </a:r>
            <a:r>
              <a:rPr lang="th-TH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 skew)</a:t>
            </a:r>
            <a:endParaRPr lang="th-TH" altLang="en-US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79" name="Picture 6" descr="pos_sk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57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http://www.m5.sura.ac.th/web57/59/47/images/%E0%B8%81%E0%B8%B2%E0%B8%A3%E0%B9%8C%E0%B8%95%E0%B8%B9%E0%B8%99%E0%B8%94%E0%B8%B8%E0%B8%81%E0%B8%94%E0%B8%B4%E0%B8%8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01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การกระจายแบบเบ้ซ้าย </a:t>
            </a:r>
            <a:b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(Skew to the left </a:t>
            </a:r>
            <a:r>
              <a:rPr lang="th-TH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 skew)</a:t>
            </a:r>
            <a:endParaRPr lang="th-TH" altLang="en-US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03" name="Picture 5" descr="neg_sk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619250"/>
            <a:ext cx="5553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http://i159.photobucket.com/albums/t134/mistake_uglygirl/LinChy/-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Frequency of Health Problem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แสดงได้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ลักษณะ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จำนวนผู้ป่วย (หรือจำนวนผู้เสียชีวิต)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เข้าใจง่าย บอกถึงปริมาณปัญหาที่แท้จริง (ที่ต้องจัดเตรียมทรัพยากรรองรับ)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แต่ไม่สะท้อนความเสี่ยงของปัญหาโดยตรง หากเปรียบเทียบกับประชากรอื่นที่ขนาดแตกต่างกัน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อัตราป่วย (หรืออัตราตาย)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ใช้เปรียบเทียบระหว่างประชากรแต่ละกลุ่ม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ตัวตั้ง คือ จำนวนผู้ป่วย (หรือตาย)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ตัวหาร คือ จำนวน</a:t>
            </a:r>
            <a:r>
              <a:rPr lang="th-TH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ประชากรผู้มีโอกาสเกิดโรค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(Population at risk)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นิยมแสดงเป็นจำนวน ต่อประชากร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100,000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คน </a:t>
            </a:r>
          </a:p>
        </p:txBody>
      </p:sp>
    </p:spTree>
    <p:extLst>
      <p:ext uri="{BB962C8B-B14F-4D97-AF65-F5344CB8AC3E}">
        <p14:creationId xmlns:p14="http://schemas.microsoft.com/office/powerpoint/2010/main" val="2595740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Skewness Statistic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892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การกระจายแบบเบ้ซ้าย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800600" y="1752600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การกระจายแบบเบ้ขวา</a:t>
            </a:r>
          </a:p>
        </p:txBody>
      </p:sp>
    </p:spTree>
    <p:extLst>
      <p:ext uri="{BB962C8B-B14F-4D97-AF65-F5344CB8AC3E}">
        <p14:creationId xmlns:p14="http://schemas.microsoft.com/office/powerpoint/2010/main" val="2347609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6413"/>
            <a:ext cx="70262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90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พิสัย </a:t>
            </a:r>
            <a:r>
              <a:rPr lang="en-US" altLang="en-US" sz="36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(Range)</a:t>
            </a:r>
            <a:endParaRPr lang="th-TH" altLang="en-US" sz="360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ความแตกต่างระหว่างค่าน้อยที่สุดกับค่ามากที่สุดในชุดข้อมูล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ค่ามากที่สุด - ค่าน้อยที่สุด</a:t>
            </a: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ทางสถิติ 		พิสัย...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ทางระบาดวิทยา    ตั้งแต่... ถึง... 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ใช้ประกอบกับค่ามัธยฐาน 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729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791200" y="1981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91200" y="3505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1200" y="5029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91200" y="5105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91200" y="2057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4520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ค่ามัธยฐานและพิสัยของคะแนนสอบของนักเรียน 5</a:t>
            </a: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pic>
        <p:nvPicPr>
          <p:cNvPr id="64529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36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2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2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4542" name="AutoShape 30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791200" y="2438400"/>
            <a:ext cx="242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78-82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791200" y="3946525"/>
            <a:ext cx="242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70-90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791200" y="5486400"/>
            <a:ext cx="256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60-100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798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7" grpId="0"/>
      <p:bldP spid="64518" grpId="0"/>
      <p:bldP spid="64519" grpId="0"/>
      <p:bldP spid="64525" grpId="0"/>
      <p:bldP spid="64526" grpId="0" animBg="1"/>
      <p:bldP spid="64534" grpId="0"/>
      <p:bldP spid="64535" grpId="0" animBg="1"/>
      <p:bldP spid="64541" grpId="0"/>
      <p:bldP spid="64542" grpId="0" animBg="1"/>
      <p:bldP spid="64543" grpId="0"/>
      <p:bldP spid="64544" grpId="0"/>
      <p:bldP spid="645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Percentiles</a:t>
            </a:r>
            <a:endParaRPr lang="th-TH" altLang="en-US" sz="36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2438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เกิดจากการแบ่งข้อมูลเป็น 100 ส่วนเท่าๆ กัน เมื่อข้อมูลถูกเรียงจากน้อยไปหามาก</a:t>
            </a:r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มีค่าอยู่ระหว่าง 0-100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Percentiles 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 หมายถึง ค่าที่มีจำนวนข้อมูลน้อยกว่าร้อยละ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ของชุดข้อมูลทั้งหมด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" y="4052888"/>
            <a:ext cx="777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09600" y="4052888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38200" y="45100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295400" y="4281488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09600" y="5805488"/>
            <a:ext cx="777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609600" y="5805488"/>
            <a:ext cx="2514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667000" y="6262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3048000" y="6034088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 rot="5400000">
            <a:off x="914400" y="35052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AutoShape 14"/>
          <p:cNvSpPr>
            <a:spLocks/>
          </p:cNvSpPr>
          <p:nvPr/>
        </p:nvSpPr>
        <p:spPr bwMode="auto">
          <a:xfrm rot="5400000">
            <a:off x="1790700" y="4381500"/>
            <a:ext cx="152400" cy="2514600"/>
          </a:xfrm>
          <a:prstGeom prst="lef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85800" y="35052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10%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1600200" y="52720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33%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7" name="AutoShape 17"/>
          <p:cNvSpPr>
            <a:spLocks/>
          </p:cNvSpPr>
          <p:nvPr/>
        </p:nvSpPr>
        <p:spPr bwMode="auto">
          <a:xfrm rot="5400000">
            <a:off x="4800600" y="381000"/>
            <a:ext cx="152400" cy="7010400"/>
          </a:xfrm>
          <a:prstGeom prst="lef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464050" y="35052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90%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378450" y="52578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67%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80" name="AutoShape 20"/>
          <p:cNvSpPr>
            <a:spLocks/>
          </p:cNvSpPr>
          <p:nvPr/>
        </p:nvSpPr>
        <p:spPr bwMode="auto">
          <a:xfrm rot="5400000">
            <a:off x="5676900" y="3009900"/>
            <a:ext cx="152400" cy="5257800"/>
          </a:xfrm>
          <a:prstGeom prst="leftBrace">
            <a:avLst>
              <a:gd name="adj1" fmla="val 2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609600" y="3505200"/>
            <a:ext cx="777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/>
      <p:bldP spid="66567" grpId="0" animBg="1"/>
      <p:bldP spid="66568" grpId="0" animBg="1"/>
      <p:bldP spid="66569" grpId="0" animBg="1"/>
      <p:bldP spid="66570" grpId="0"/>
      <p:bldP spid="66571" grpId="0" animBg="1"/>
      <p:bldP spid="66573" grpId="0" animBg="1"/>
      <p:bldP spid="66574" grpId="0" animBg="1"/>
      <p:bldP spid="66575" grpId="0"/>
      <p:bldP spid="66576" grpId="0"/>
      <p:bldP spid="66577" grpId="0" animBg="1"/>
      <p:bldP spid="66578" grpId="0"/>
      <p:bldP spid="66579" grpId="0"/>
      <p:bldP spid="66580" grpId="0" animBg="1"/>
      <p:bldP spid="6658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Quartiles</a:t>
            </a:r>
            <a:endParaRPr lang="th-TH" altLang="en-US" sz="36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เกิดจากการแบ่งข้อมูลเป็น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 ส่วนเท่าๆ กัน เมื่อข้อมูลถูกเรียงจากน้อยไปหามาก</a:t>
            </a:r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แบ่งเป็น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Quartile 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ที่ 1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, 2, 3 </a:t>
            </a: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และ 4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endParaRPr lang="th-TH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th-TH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คือ ค่า ณ ตำแหน่งที่                 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>
                <a:latin typeface="Tahoma" panose="020B0604030504040204" pitchFamily="34" charset="0"/>
                <a:cs typeface="Tahoma" panose="020B0604030504040204" pitchFamily="34" charset="0"/>
              </a:rPr>
              <a:t>คือ ค่า ณ ตำแหน่งที่ </a:t>
            </a:r>
          </a:p>
        </p:txBody>
      </p:sp>
      <p:graphicFrame>
        <p:nvGraphicFramePr>
          <p:cNvPr id="67606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5410200"/>
          <a:ext cx="639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4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6397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133600" y="3581400"/>
            <a:ext cx="1981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524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114800" y="3581400"/>
            <a:ext cx="1981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096000" y="3581400"/>
            <a:ext cx="1981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52400" y="3352800"/>
            <a:ext cx="792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47800" y="4038600"/>
            <a:ext cx="1373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</a:t>
            </a:r>
            <a:r>
              <a:rPr lang="en-US" altLang="en-US" sz="1800" b="0" baseline="30000"/>
              <a:t>st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4274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</a:t>
            </a:r>
            <a:r>
              <a:rPr lang="en-US" altLang="en-US" sz="1800" b="0" baseline="30000"/>
              <a:t>nd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408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7313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4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295400" y="4357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276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50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2578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75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086600" y="4343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20574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>
            <a:off x="40386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60198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>
            <a:off x="80010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7608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43800" y="5410200"/>
          <a:ext cx="914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5" name="Equation" r:id="rId5" imgW="507780" imgH="393529" progId="Equation.3">
                  <p:embed/>
                </p:oleObj>
              </mc:Choice>
              <mc:Fallback>
                <p:oleObj name="Equation" r:id="rId5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10200"/>
                        <a:ext cx="914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581400" y="4662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Median</a:t>
            </a:r>
            <a:endParaRPr lang="th-TH" altLang="en-US" sz="1800" b="0"/>
          </a:p>
        </p:txBody>
      </p:sp>
    </p:spTree>
    <p:extLst>
      <p:ext uri="{BB962C8B-B14F-4D97-AF65-F5344CB8AC3E}">
        <p14:creationId xmlns:p14="http://schemas.microsoft.com/office/powerpoint/2010/main" val="5060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/>
      <p:bldP spid="67595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 animBg="1"/>
      <p:bldP spid="67603" grpId="0" animBg="1"/>
      <p:bldP spid="67604" grpId="0" animBg="1"/>
      <p:bldP spid="67605" grpId="0" animBg="1"/>
      <p:bldP spid="676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Interquartile Range</a:t>
            </a:r>
            <a:endParaRPr lang="th-TH" altLang="en-US" sz="3600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เป็นการวัดการกระจายที่นิยมใช้ประกอบกับค่ามัธยฐาน</a:t>
            </a:r>
            <a:endParaRPr lang="en-US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เป็นตัวแทนของข้อมูลครึ่งหนึ่งที่อยู่ในช่วงกลางของชุดข้อมูลระหว่าง 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P25-P75</a:t>
            </a: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endParaRPr lang="th-TH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52400" y="3581400"/>
            <a:ext cx="1981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1148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096000" y="3581400"/>
            <a:ext cx="1981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52400" y="3352800"/>
            <a:ext cx="792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447800" y="4038600"/>
            <a:ext cx="1373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</a:t>
            </a:r>
            <a:r>
              <a:rPr lang="en-US" altLang="en-US" sz="1800" b="0" baseline="30000"/>
              <a:t>st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4274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</a:t>
            </a:r>
            <a:r>
              <a:rPr lang="en-US" altLang="en-US" sz="1800" b="0" baseline="30000"/>
              <a:t>nd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408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313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4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295400" y="4357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276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50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2578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75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086600" y="4343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20574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40386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60198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8" name="AutoShape 20"/>
          <p:cNvSpPr>
            <a:spLocks noChangeArrowheads="1"/>
          </p:cNvSpPr>
          <p:nvPr/>
        </p:nvSpPr>
        <p:spPr bwMode="auto">
          <a:xfrm>
            <a:off x="80010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0" name="AutoShape 22"/>
          <p:cNvSpPr>
            <a:spLocks/>
          </p:cNvSpPr>
          <p:nvPr/>
        </p:nvSpPr>
        <p:spPr bwMode="auto">
          <a:xfrm rot="5400000">
            <a:off x="4000500" y="3009900"/>
            <a:ext cx="228600" cy="39624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048000" y="5181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Interquartile Range</a:t>
            </a:r>
            <a:endParaRPr lang="th-TH" altLang="en-US" sz="1800" b="0"/>
          </a:p>
        </p:txBody>
      </p:sp>
    </p:spTree>
    <p:extLst>
      <p:ext uri="{BB962C8B-B14F-4D97-AF65-F5344CB8AC3E}">
        <p14:creationId xmlns:p14="http://schemas.microsoft.com/office/powerpoint/2010/main" val="37629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/>
      <p:bldP spid="68618" grpId="0"/>
      <p:bldP spid="68619" grpId="0"/>
      <p:bldP spid="68620" grpId="0"/>
      <p:bldP spid="68621" grpId="0"/>
      <p:bldP spid="68622" grpId="0"/>
      <p:bldP spid="68623" grpId="0"/>
      <p:bldP spid="68624" grpId="0"/>
      <p:bldP spid="68625" grpId="0" animBg="1"/>
      <p:bldP spid="68626" grpId="0" animBg="1"/>
      <p:bldP spid="68627" grpId="0" animBg="1"/>
      <p:bldP spid="68628" grpId="0" animBg="1"/>
      <p:bldP spid="68630" grpId="0" animBg="1"/>
      <p:bldP spid="686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altLang="th-TH" sz="6000" b="1" dirty="0"/>
              <a:t>ตัวอย่าง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686050"/>
          </a:xfrm>
        </p:spPr>
        <p:txBody>
          <a:bodyPr/>
          <a:lstStyle/>
          <a:p>
            <a:r>
              <a:rPr lang="en-US" altLang="th-TH" sz="2800" dirty="0"/>
              <a:t>Age (in years) of a group of 10 villagers :</a:t>
            </a:r>
            <a:endParaRPr lang="en-US" altLang="th-TH" sz="28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th-TH" dirty="0"/>
              <a:t>	5  11  21  24  27   28  30  42  50  52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th-TH" sz="2800" b="1" dirty="0"/>
          </a:p>
          <a:p>
            <a:pPr>
              <a:buFont typeface="Arial" panose="020B0604020202020204" pitchFamily="34" charset="0"/>
              <a:buNone/>
            </a:pPr>
            <a:endParaRPr lang="en-US" altLang="th-TH" sz="2800" dirty="0"/>
          </a:p>
          <a:p>
            <a:r>
              <a:rPr lang="en-US" altLang="th-TH" sz="2800" dirty="0"/>
              <a:t>IQR = Q3 – Q1 = 42 – 21 = 21</a:t>
            </a:r>
            <a:endParaRPr lang="th-TH" altLang="th-TH" sz="2800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27EBD-33BA-4D2C-844F-160B0DF9C61F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357688" y="2855913"/>
            <a:ext cx="428625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4000500" y="31432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Median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930106" y="2866232"/>
            <a:ext cx="42862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5572125" y="31527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Q3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856706" y="2866232"/>
            <a:ext cx="42862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8" name="TextBox 12"/>
          <p:cNvSpPr txBox="1">
            <a:spLocks noChangeArrowheads="1"/>
          </p:cNvSpPr>
          <p:nvPr/>
        </p:nvSpPr>
        <p:spPr bwMode="auto">
          <a:xfrm>
            <a:off x="2500313" y="31527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Q1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00063" y="4572000"/>
            <a:ext cx="8339137" cy="1714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Interquartile Deviation </a:t>
            </a:r>
            <a:r>
              <a:rPr lang="th-TH" dirty="0">
                <a:latin typeface="+mn-lt"/>
                <a:cs typeface="+mn-cs"/>
              </a:rPr>
              <a:t>(ส่วนเบี่ยงเบนควอไทล์)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n-lt"/>
                <a:cs typeface="+mn-cs"/>
              </a:rPr>
              <a:t>	= IQR/2	= (</a:t>
            </a:r>
            <a:r>
              <a:rPr lang="en-US" dirty="0"/>
              <a:t>Q3 – Q1) /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n-lt"/>
                <a:cs typeface="+mn-cs"/>
              </a:rPr>
              <a:t>	= 21/2 	= 10.5</a:t>
            </a:r>
            <a:endParaRPr lang="th-TH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/>
      <p:bldP spid="73738" grpId="0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28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สรุปแนวทางการเลือกใช้วิธีการวัดแนวโน้มเข้าสู่ส่วนกลางและวิธีการวัดการกระจาย</a:t>
            </a:r>
          </a:p>
        </p:txBody>
      </p:sp>
      <p:graphicFrame>
        <p:nvGraphicFramePr>
          <p:cNvPr id="78914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972"/>
              </p:ext>
            </p:extLst>
          </p:nvPr>
        </p:nvGraphicFramePr>
        <p:xfrm>
          <a:off x="457200" y="1600200"/>
          <a:ext cx="8229600" cy="2362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รูปแบบการกระจาย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การวัดแนวโน้มเข้าสู่ส่วนกลาง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การวัดการกระจาย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การกระจายแบบปกติ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(Normal Distribution)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ค่าเฉลี่ยเลขคณิต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(Arithmetic Mean)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ค่าเบี่ยงเบนมาตรฐาน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(Standard Deviation)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การกระจายแบบเบ้ 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Skew Distribution)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ค่ามัธยฐาน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(Median)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พิสัย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(Range) </a:t>
                      </a:r>
                      <a:r>
                        <a:rPr kumimoji="0" lang="th-T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หรือ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Interquartile Range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4537" name="Picture 26" descr="http://ns.kn.ac.th/~st29984/images/1413959020-image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23251"/>
            <a:ext cx="1981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825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83820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ขอขอบคุณ – สไลด์ พญ.ดารินทร์ อารีย์โชคชัย นพ.ปณิธี ธัมมวิจยะ และนพ.ยงเจือ เหล่าศิริถาวร 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สำนักระบาดวิทยา กรมควบคุมโรค</a:t>
            </a:r>
          </a:p>
          <a:p>
            <a:pPr eaLnBrk="1" hangingPunct="1">
              <a:buFontTx/>
              <a:buNone/>
            </a:pP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None/>
            </a:pP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8547" name="Picture 2" descr="http://www.nanalady.com/picture/2015/11/144643260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038600"/>
            <a:ext cx="2454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4000" b="1" dirty="0">
                <a:cs typeface="AngsanaUPC" pitchFamily="18" charset="-34"/>
              </a:rPr>
              <a:t>Ratio / Proportion / Rate</a:t>
            </a:r>
            <a:endParaRPr lang="th-TH" sz="4000" b="1" dirty="0">
              <a:cs typeface="AngsanaUPC" pitchFamily="18" charset="-34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340768"/>
            <a:ext cx="89154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/>
              <a:t>Ratio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อัตราส่วน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th-TH" dirty="0"/>
              <a:t>เท่ากับ </a:t>
            </a:r>
            <a:r>
              <a:rPr lang="en-US" sz="2400" dirty="0"/>
              <a:t>A / B</a:t>
            </a:r>
            <a:r>
              <a:rPr lang="en-US" dirty="0"/>
              <a:t> </a:t>
            </a:r>
            <a:r>
              <a:rPr lang="th-TH" dirty="0"/>
              <a:t>โดยที่ </a:t>
            </a:r>
            <a:r>
              <a:rPr lang="en-US" sz="2400" dirty="0"/>
              <a:t>A</a:t>
            </a:r>
            <a:r>
              <a:rPr lang="en-US" dirty="0"/>
              <a:t> </a:t>
            </a:r>
            <a:r>
              <a:rPr lang="th-TH" dirty="0"/>
              <a:t>จะเป็นหรือไม่เป็นส่วนหนึ่งของ </a:t>
            </a:r>
            <a:r>
              <a:rPr lang="en-US" sz="2400" dirty="0"/>
              <a:t>B</a:t>
            </a:r>
            <a:r>
              <a:rPr lang="th-TH" dirty="0"/>
              <a:t> ก็ได้ และไม่จำเป็นต้องมีหน่วยเดียวกัน</a:t>
            </a:r>
            <a:endParaRPr lang="en-US" dirty="0"/>
          </a:p>
          <a:p>
            <a:pPr lvl="1" eaLnBrk="1" hangingPunct="1">
              <a:defRPr/>
            </a:pPr>
            <a:r>
              <a:rPr lang="th-TH" dirty="0"/>
              <a:t>เช่น การตายมารดาต่อแสนการเกิดมีชีพ หรือ อัตราส่วนจำนวนเตียงผู้ป่วยต่อจำนวนประชากร</a:t>
            </a:r>
          </a:p>
          <a:p>
            <a:pPr eaLnBrk="1" hangingPunct="1">
              <a:defRPr/>
            </a:pPr>
            <a:r>
              <a:rPr lang="en-US" b="1" dirty="0"/>
              <a:t>Proportion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สัดส่วน</a:t>
            </a:r>
            <a:r>
              <a:rPr lang="en-US" sz="2800" dirty="0"/>
              <a:t>)</a:t>
            </a:r>
            <a:endParaRPr lang="en-US" dirty="0"/>
          </a:p>
          <a:p>
            <a:pPr lvl="1" eaLnBrk="1" hangingPunct="1">
              <a:defRPr/>
            </a:pPr>
            <a:r>
              <a:rPr lang="th-TH" dirty="0"/>
              <a:t>เท่ากับ </a:t>
            </a:r>
            <a:r>
              <a:rPr lang="en-US" sz="2400" dirty="0"/>
              <a:t>A / B</a:t>
            </a:r>
            <a:r>
              <a:rPr lang="en-US" dirty="0"/>
              <a:t> </a:t>
            </a:r>
            <a:r>
              <a:rPr lang="th-TH" dirty="0"/>
              <a:t>โดยที่ </a:t>
            </a:r>
            <a:r>
              <a:rPr lang="en-US" sz="2400" dirty="0"/>
              <a:t>A </a:t>
            </a:r>
            <a:r>
              <a:rPr lang="th-TH" dirty="0"/>
              <a:t>เป็นส่วนหนึ่ง</a:t>
            </a:r>
            <a:r>
              <a:rPr lang="th-TH" dirty="0">
                <a:latin typeface="+mj-lt"/>
              </a:rPr>
              <a:t>ของ </a:t>
            </a:r>
            <a:r>
              <a:rPr lang="en-US" sz="2400" dirty="0"/>
              <a:t>B</a:t>
            </a:r>
            <a:r>
              <a:rPr lang="en-US" dirty="0">
                <a:latin typeface="+mj-lt"/>
              </a:rPr>
              <a:t> </a:t>
            </a:r>
            <a:r>
              <a:rPr lang="th-TH" dirty="0">
                <a:latin typeface="+mj-lt"/>
              </a:rPr>
              <a:t>และมีหน่วยเดียวกัน</a:t>
            </a:r>
            <a:endParaRPr lang="en-US" dirty="0">
              <a:latin typeface="+mj-lt"/>
            </a:endParaRPr>
          </a:p>
          <a:p>
            <a:pPr lvl="1" eaLnBrk="1" hangingPunct="1">
              <a:defRPr/>
            </a:pPr>
            <a:r>
              <a:rPr lang="th-TH" dirty="0"/>
              <a:t>มีค่าอยู่ในช่วงตั้งแต่ </a:t>
            </a:r>
            <a:r>
              <a:rPr lang="en-US" dirty="0"/>
              <a:t>0</a:t>
            </a:r>
            <a:r>
              <a:rPr lang="th-TH" dirty="0"/>
              <a:t> ถึง </a:t>
            </a:r>
            <a:r>
              <a:rPr lang="en-US" dirty="0"/>
              <a:t>1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แต่อาจจะแสดงเป็น ต่อร้อย ต่อหมื่น ต่อแสน ฯลฯ)</a:t>
            </a:r>
            <a:endParaRPr lang="en-US" dirty="0"/>
          </a:p>
          <a:p>
            <a:pPr lvl="1" eaLnBrk="1" hangingPunct="1">
              <a:defRPr/>
            </a:pPr>
            <a:r>
              <a:rPr lang="th-TH" dirty="0"/>
              <a:t>เช่น สัดส่วนของเพศชายในประชากรทั้งหมด</a:t>
            </a:r>
          </a:p>
          <a:p>
            <a:pPr eaLnBrk="1" hangingPunct="1">
              <a:defRPr/>
            </a:pPr>
            <a:r>
              <a:rPr lang="en-US" b="1" dirty="0"/>
              <a:t>Rate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อัตรา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th-TH" dirty="0"/>
              <a:t>ในวิชาคณิตศาสตร์ คือ  การเปลี่ยนแปลงของปริมาณหนึ่งเทียบกับอีกปริมาณหนึ่ง</a:t>
            </a:r>
            <a:endParaRPr lang="en-US" dirty="0"/>
          </a:p>
          <a:p>
            <a:pPr lvl="1" eaLnBrk="1" hangingPunct="1">
              <a:defRPr/>
            </a:pPr>
            <a:r>
              <a:rPr lang="th-TH" dirty="0"/>
              <a:t>ในระบาดวิทยา คือ จำนวนผู้ป่วยที่เกิดขึ้น </a:t>
            </a:r>
            <a:r>
              <a:rPr lang="en-US" dirty="0"/>
              <a:t>(A) / </a:t>
            </a:r>
            <a:r>
              <a:rPr lang="th-TH" dirty="0"/>
              <a:t>เวลาที่ทำการสังเกตุ (</a:t>
            </a:r>
            <a:r>
              <a:rPr lang="en-US" dirty="0"/>
              <a:t>Time)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43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542087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th-TH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การวัดอัตราการเกิดโรค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609600" y="1428750"/>
            <a:ext cx="8039100" cy="26037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>
              <a:lnSpc>
                <a:spcPct val="120000"/>
              </a:lnSpc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การนับจำนวนการเกิดโรค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71500" lvl="1" defTabSz="7620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ไม่สามารถนำมาเปรียบเทียบกันได้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lvl="1" defTabSz="7620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ไม่สามารถระบุความเสี่ยงของการเกิดโรค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71500" y="4500563"/>
            <a:ext cx="8143875" cy="830997"/>
          </a:xfrm>
          <a:prstGeom prst="rect">
            <a:avLst/>
          </a:prstGeom>
          <a:solidFill>
            <a:srgbClr val="6600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th-TH" sz="4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ใช้อัตราในการเปรียบเทียบ</a:t>
            </a:r>
            <a:endParaRPr lang="en-US" sz="4800" u="sng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0" y="188913"/>
            <a:ext cx="1982788" cy="876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5900" b="1" u="sng" dirty="0">
                <a:solidFill>
                  <a:srgbClr val="0000FF"/>
                </a:solidFill>
                <a:latin typeface="Times New Roman" pitchFamily="18" charset="0"/>
                <a:cs typeface="JasmineUPC" pitchFamily="18" charset="-34"/>
              </a:rPr>
              <a:t>อัตรา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57158" y="1071563"/>
            <a:ext cx="8786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จำนวนคนที่เกิดเหตุการณ์ภายใต้เงื่อนเวลา</a:t>
            </a: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	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จำนวนคนที่เกี่ยวข้องกับเหตุการณ์ภายใต้เงื่อนเวลาเดียวกัน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 =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ค่าคงที่ กำหนดให้มีค่า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100,  1,000,  10,000,  100,000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โดยทั่วไปเลือกใช้ค่าที่ให้ผลลัพธ์เป็นจำนวนเต็ม</a:t>
            </a:r>
            <a:b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หลัก เช่น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5.4/1,000 (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ไม่ใช้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.54/1,000)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ตัวตั้งเป็นส่วนหนึ่งของตัวหาร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143125" y="4214813"/>
            <a:ext cx="12618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 * </a:t>
            </a:r>
            <a:r>
              <a:rPr lang="en-US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</a:p>
          <a:p>
            <a:pPr eaLnBrk="0" hangingPunct="0"/>
            <a:r>
              <a:rPr lang="en-US" altLang="th-TH" sz="4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071670" y="4929198"/>
            <a:ext cx="6429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3643313" y="4500563"/>
            <a:ext cx="4976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คนที่ป่วยเป็นโรคเบาหวาน</a:t>
            </a:r>
          </a:p>
          <a:p>
            <a:r>
              <a:rPr lang="en-US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th-TH" alt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คนที่เป็นกลุ่มเสี่ยงต่อการป่วยเป็นโรคเบาหวาน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กำหนดเอง 4">
      <a:dk1>
        <a:sysClr val="windowText" lastClr="000000"/>
      </a:dk1>
      <a:lt1>
        <a:sysClr val="window" lastClr="FFFFFF"/>
      </a:lt1>
      <a:dk2>
        <a:srgbClr val="00005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 แบบคลาสสิก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3212</Words>
  <Application>Microsoft Office PowerPoint</Application>
  <PresentationFormat>On-screen Show (4:3)</PresentationFormat>
  <Paragraphs>573</Paragraphs>
  <Slides>69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7" baseType="lpstr">
      <vt:lpstr>Angsana New</vt:lpstr>
      <vt:lpstr>AngsanaUPC</vt:lpstr>
      <vt:lpstr>Arial</vt:lpstr>
      <vt:lpstr>Browallia New</vt:lpstr>
      <vt:lpstr>BrowalliaUPC</vt:lpstr>
      <vt:lpstr>Calibri</vt:lpstr>
      <vt:lpstr>Cordia New</vt:lpstr>
      <vt:lpstr>JasmineUPC</vt:lpstr>
      <vt:lpstr>Perpetua</vt:lpstr>
      <vt:lpstr>Tahoma</vt:lpstr>
      <vt:lpstr>Times New Roman</vt:lpstr>
      <vt:lpstr>Verdana</vt:lpstr>
      <vt:lpstr>Wingdings</vt:lpstr>
      <vt:lpstr>Wingdings 2</vt:lpstr>
      <vt:lpstr>WP IconicSymbolsA</vt:lpstr>
      <vt:lpstr>ชุดรูปแบบของ Office</vt:lpstr>
      <vt:lpstr>1_ชุดรูปแบบของ Office</vt:lpstr>
      <vt:lpstr>Equation</vt:lpstr>
      <vt:lpstr>PowerPoint Presentation</vt:lpstr>
      <vt:lpstr>PowerPoint Presentation</vt:lpstr>
      <vt:lpstr>ระบาดวิทยา (Epidemiology)</vt:lpstr>
      <vt:lpstr>การวัดทางระบาดวิทยา</vt:lpstr>
      <vt:lpstr>Measure of Frequency</vt:lpstr>
      <vt:lpstr>Frequency of Health Problem</vt:lpstr>
      <vt:lpstr>Ratio / Proportion / Rate</vt:lpstr>
      <vt:lpstr>PowerPoint Presentation</vt:lpstr>
      <vt:lpstr>อัตรา</vt:lpstr>
      <vt:lpstr>PowerPoint Presentation</vt:lpstr>
      <vt:lpstr>Prevalence and Incidence</vt:lpstr>
      <vt:lpstr>PowerPoint Presentation</vt:lpstr>
      <vt:lpstr>ความสำคัญของอุบัติการณ์ (Incidence)</vt:lpstr>
      <vt:lpstr>ชนิดของอุบัติการณ์ (Incidence)</vt:lpstr>
      <vt:lpstr>การติดตามประชากร 7 คนเป็นเวลา 7 ปี</vt:lpstr>
      <vt:lpstr>ตัวอย่างของ Incidence Proportion</vt:lpstr>
      <vt:lpstr>ตัวอย่างของ Incidence Rate</vt:lpstr>
      <vt:lpstr>PowerPoint Presentation</vt:lpstr>
      <vt:lpstr>ความสำคัญของความชุก (Prevalence)</vt:lpstr>
      <vt:lpstr>Prevalence</vt:lpstr>
      <vt:lpstr>ตัวอย่างของ Point Prevalence</vt:lpstr>
      <vt:lpstr>ตัวอย่างของ Period Prevalence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ลักษณะของตัวแปร </vt:lpstr>
      <vt:lpstr>มาตรการวัดตัวแปร </vt:lpstr>
      <vt:lpstr>PowerPoint Presentation</vt:lpstr>
      <vt:lpstr>การวัดแนวโน้มเข้าสู่ส่วนกลาง  Measure of Central Location</vt:lpstr>
      <vt:lpstr>ค่าเฉลี่ยเลขคณิต (Arithmetic Mean)</vt:lpstr>
      <vt:lpstr>ตัวอย่าง</vt:lpstr>
      <vt:lpstr>PowerPoint Presentation</vt:lpstr>
      <vt:lpstr>PowerPoint Presentation</vt:lpstr>
      <vt:lpstr>มัธยฐาน (Median)</vt:lpstr>
      <vt:lpstr>PowerPoint Presentation</vt:lpstr>
      <vt:lpstr>PowerPoint Presentation</vt:lpstr>
      <vt:lpstr>PowerPoint Presentation</vt:lpstr>
      <vt:lpstr>คุณสมบัติของค่ามัธยฐาน</vt:lpstr>
      <vt:lpstr>ฐานนิยม (Mode)</vt:lpstr>
      <vt:lpstr>PowerPoint Presentation</vt:lpstr>
      <vt:lpstr>PowerPoint Presentation</vt:lpstr>
      <vt:lpstr>การวัดการกระจาย  Measure of Dispersion</vt:lpstr>
      <vt:lpstr>ตัวอย่าง</vt:lpstr>
      <vt:lpstr>ตัวอย่าง</vt:lpstr>
      <vt:lpstr>ความแปรปรวน (Variance)  และค่าเบี่ยงเบนมาตรฐาน (SD)</vt:lpstr>
      <vt:lpstr>การวัดแนวโน้มเข้าสู่ส่วนกลางและการวัดการกระจายโดยใช้  Mean และ Standard Deviation</vt:lpstr>
      <vt:lpstr>การกระจายแบบเบ้ขวา  (Skew to the right หรือ Positive skew)</vt:lpstr>
      <vt:lpstr>การกระจายแบบเบ้ซ้าย  (Skew to the left หรือ Negative skew)</vt:lpstr>
      <vt:lpstr>PowerPoint Presentation</vt:lpstr>
      <vt:lpstr>PowerPoint Presentation</vt:lpstr>
      <vt:lpstr>พิสัย (Range)</vt:lpstr>
      <vt:lpstr>ตัวอย่าง</vt:lpstr>
      <vt:lpstr>Percentiles</vt:lpstr>
      <vt:lpstr>Quartiles</vt:lpstr>
      <vt:lpstr>Interquartile Range</vt:lpstr>
      <vt:lpstr>ตัวอย่าง</vt:lpstr>
      <vt:lpstr>สรุปแนวทางการเลือกใช้วิธีการวัดแนวโน้มเข้าสู่ส่วนกลางและวิธีการวัดการกระจาย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xaomiq</dc:creator>
  <cp:lastModifiedBy>napapong bamrungpong</cp:lastModifiedBy>
  <cp:revision>231</cp:revision>
  <dcterms:created xsi:type="dcterms:W3CDTF">2016-03-17T08:25:58Z</dcterms:created>
  <dcterms:modified xsi:type="dcterms:W3CDTF">2020-11-11T08:11:48Z</dcterms:modified>
</cp:coreProperties>
</file>