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media/image5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59" r:id="rId5"/>
    <p:sldId id="273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6" r:id="rId20"/>
    <p:sldId id="277" r:id="rId21"/>
  </p:sldIdLst>
  <p:sldSz cx="9144000" cy="6858000" type="screen4x3"/>
  <p:notesSz cx="6858000" cy="9947275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0" autoAdjust="0"/>
    <p:restoredTop sz="94639" autoAdjust="0"/>
  </p:normalViewPr>
  <p:slideViewPr>
    <p:cSldViewPr>
      <p:cViewPr>
        <p:scale>
          <a:sx n="100" d="100"/>
          <a:sy n="100" d="100"/>
        </p:scale>
        <p:origin x="-276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865CEB-4839-488E-88FC-FC3F318DD51A}" type="datetimeFigureOut">
              <a:rPr lang="th-TH" smtClean="0"/>
              <a:t>26/02/62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CCE516-F567-43BB-A1ED-925A7EAD5C9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746158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7EFFF-6438-4DDC-B63B-8B2E80CB23B9}" type="datetimeFigureOut">
              <a:rPr lang="th-TH" smtClean="0"/>
              <a:t>26/02/62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1152A3-4EB1-4D95-B9F4-723ACB000FC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29822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1152A3-4EB1-4D95-B9F4-723ACB000FC6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5123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5E810-7ECC-479D-9C70-3B3010977944}" type="datetime1">
              <a:rPr lang="th-TH" smtClean="0"/>
              <a:t>26/02/62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7EE5-C257-4E70-9A5D-32FD2EBDBF9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90559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98E58-48F0-4308-96FF-F3B26E4C144E}" type="datetime1">
              <a:rPr lang="th-TH" smtClean="0"/>
              <a:t>26/02/62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7EE5-C257-4E70-9A5D-32FD2EBDBF9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56798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B2F23-E469-4772-82EF-16E8BC6D8785}" type="datetime1">
              <a:rPr lang="th-TH" smtClean="0"/>
              <a:t>26/02/62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7EE5-C257-4E70-9A5D-32FD2EBDBF9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08764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78936-4348-46AD-8A72-A1B634015CD3}" type="datetime1">
              <a:rPr lang="th-TH" smtClean="0"/>
              <a:t>26/02/62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7EE5-C257-4E70-9A5D-32FD2EBDBF9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49149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F55C-7406-45DD-AFBE-30438F55F1AC}" type="datetime1">
              <a:rPr lang="th-TH" smtClean="0"/>
              <a:t>26/02/62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7EE5-C257-4E70-9A5D-32FD2EBDBF9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17178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752CA-F8B4-43EB-84A0-A03C80A74259}" type="datetime1">
              <a:rPr lang="th-TH" smtClean="0"/>
              <a:t>26/02/62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7EE5-C257-4E70-9A5D-32FD2EBDBF9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33025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00CDA-099A-40A0-937C-FEE24029B088}" type="datetime1">
              <a:rPr lang="th-TH" smtClean="0"/>
              <a:t>26/02/62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7EE5-C257-4E70-9A5D-32FD2EBDBF9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2328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E64A2-103D-4B33-8E0A-F0DF68166217}" type="datetime1">
              <a:rPr lang="th-TH" smtClean="0"/>
              <a:t>26/02/62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7EE5-C257-4E70-9A5D-32FD2EBDBF9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13535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9992B-2960-4085-8520-E8F284C3F490}" type="datetime1">
              <a:rPr lang="th-TH" smtClean="0"/>
              <a:t>26/02/62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7EE5-C257-4E70-9A5D-32FD2EBDBF9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555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19978-6555-42D1-9B81-3BC2C36765A7}" type="datetime1">
              <a:rPr lang="th-TH" smtClean="0"/>
              <a:t>26/02/62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7EE5-C257-4E70-9A5D-32FD2EBDBF9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58534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22A74-4A63-40AC-9AA1-94ADBEF66142}" type="datetime1">
              <a:rPr lang="th-TH" smtClean="0"/>
              <a:t>26/02/62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7EE5-C257-4E70-9A5D-32FD2EBDBF9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89246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713D9-B2A9-452F-B76D-6436E7402AC6}" type="datetime1">
              <a:rPr lang="th-TH" smtClean="0"/>
              <a:t>26/02/62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B7EE5-C257-4E70-9A5D-32FD2EBDBF9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43345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1683619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US" sz="12000" b="1" dirty="0" smtClean="0">
                <a:latin typeface="TH Sarabun New" pitchFamily="34" charset="-34"/>
                <a:cs typeface="TH Sarabun New" pitchFamily="34" charset="-34"/>
              </a:rPr>
              <a:t/>
            </a:r>
            <a:br>
              <a:rPr lang="en-US" sz="12000" b="1" dirty="0" smtClean="0">
                <a:latin typeface="TH Sarabun New" pitchFamily="34" charset="-34"/>
                <a:cs typeface="TH Sarabun New" pitchFamily="34" charset="-34"/>
              </a:rPr>
            </a:br>
            <a:r>
              <a:rPr lang="en-US" sz="15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RISK</a:t>
            </a:r>
            <a:r>
              <a:rPr lang="en-US" sz="12000" dirty="0">
                <a:latin typeface="TH Sarabun New" pitchFamily="34" charset="-34"/>
              </a:rPr>
              <a:t/>
            </a:r>
            <a:br>
              <a:rPr lang="en-US" sz="12000" dirty="0">
                <a:latin typeface="TH Sarabun New" pitchFamily="34" charset="-34"/>
              </a:rPr>
            </a:br>
            <a:endParaRPr lang="th-TH" sz="12000" dirty="0">
              <a:latin typeface="TH Sarabun New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8" name="ตัวแทนหมายเลขภาพนิ่ง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7EE5-C257-4E70-9A5D-32FD2EBDBF90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96377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u="sng" dirty="0">
                <a:latin typeface="TH SarabunPSK" pitchFamily="34" charset="-34"/>
                <a:cs typeface="TH SarabunPSK" pitchFamily="34" charset="-34"/>
              </a:rPr>
              <a:t>2.ความเสี่ยงทั่วไป (</a:t>
            </a:r>
            <a:r>
              <a:rPr lang="en-US" b="1" u="sng" dirty="0">
                <a:latin typeface="TH SarabunPSK" pitchFamily="34" charset="-34"/>
                <a:cs typeface="TH SarabunPSK" pitchFamily="34" charset="-34"/>
              </a:rPr>
              <a:t>Non clinical risk)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080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คือ ความเสี่ยงที่เกี่ยวกับสิ่งแวดล้อม เครื่องมือ </a:t>
            </a:r>
            <a:r>
              <a:rPr lang="en-US" sz="3600" dirty="0">
                <a:latin typeface="TH SarabunPSK" pitchFamily="34" charset="-34"/>
                <a:cs typeface="TH SarabunPSK" pitchFamily="34" charset="-34"/>
              </a:rPr>
              <a:t>Back office 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ข้อร้องเรียน อาชีวอนามัยและความปลอดภัย ยุทธศาสตร์ สารสนเทศ แบ่งความรุนแรงเป็น 4 ระดับ</a:t>
            </a: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3831307"/>
            <a:ext cx="2808312" cy="2678298"/>
          </a:xfrm>
          <a:prstGeom prst="rect">
            <a:avLst/>
          </a:prstGeom>
        </p:spPr>
      </p:pic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7EE5-C257-4E70-9A5D-32FD2EBDBF90}" type="slidenum">
              <a:rPr lang="th-TH" smtClean="0"/>
              <a:t>10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65043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u="sng" dirty="0" smtClean="0">
                <a:latin typeface="TH SarabunPSK" pitchFamily="34" charset="-34"/>
                <a:cs typeface="TH SarabunPSK" pitchFamily="34" charset="-34"/>
              </a:rPr>
              <a:t>2.ความเสี่ยงทั่วไป (</a:t>
            </a:r>
            <a:r>
              <a:rPr lang="en-US" b="1" u="sng" dirty="0" smtClean="0">
                <a:latin typeface="TH SarabunPSK" pitchFamily="34" charset="-34"/>
                <a:cs typeface="TH SarabunPSK" pitchFamily="34" charset="-34"/>
              </a:rPr>
              <a:t>Non clinical risk</a:t>
            </a:r>
            <a:r>
              <a:rPr lang="en-US" b="1" u="sng" dirty="0" smtClean="0">
                <a:latin typeface="TH Sarabun New" pitchFamily="34" charset="-34"/>
                <a:cs typeface="TH Sarabun New" pitchFamily="34" charset="-34"/>
              </a:rPr>
              <a:t>)</a:t>
            </a:r>
            <a:r>
              <a:rPr lang="th-TH" dirty="0" smtClean="0">
                <a:latin typeface="TH Sarabun New" pitchFamily="34" charset="-34"/>
                <a:cs typeface="TH Sarabun New" pitchFamily="34" charset="-34"/>
              </a:rPr>
              <a:t> 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5699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ระดับที่ 1 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หมายถึง ความผิดพลาดยังไม่เกิดแต่มีโอกาสเกิดความเสียหายได้ หรือเกิดความผิดพลาดขึ้นแล้ว แต่ไม่เกิดความเสียหายต่อเจ้าหน้าที่และทรัพย์สิน</a:t>
            </a:r>
            <a:endParaRPr lang="en-US" sz="3600" dirty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ระดับที่ 2 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หมายถึง เหตุการณ์ที่ทำให้เกิดความเสียหายเล็กน้อยหรือมีมูลค่าความเสียหาย </a:t>
            </a:r>
            <a:r>
              <a:rPr lang="en-US" sz="3600" dirty="0">
                <a:latin typeface="TH SarabunPSK" pitchFamily="34" charset="-34"/>
                <a:cs typeface="TH SarabunPSK" pitchFamily="34" charset="-34"/>
              </a:rPr>
              <a:t>&lt;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10</a:t>
            </a:r>
            <a:r>
              <a:rPr lang="en-US" sz="3600" dirty="0"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000 บาท หรือเกิดการบาดเจ็บต่อผู้ป่วย/เจ้าหน้าที่เล็กน้อย</a:t>
            </a:r>
            <a:endParaRPr lang="en-US" sz="3600" dirty="0">
              <a:latin typeface="TH SarabunPSK" pitchFamily="34" charset="-34"/>
              <a:cs typeface="TH SarabunPSK" pitchFamily="34" charset="-34"/>
            </a:endParaRPr>
          </a:p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7EE5-C257-4E70-9A5D-32FD2EBDBF90}" type="slidenum">
              <a:rPr lang="th-TH" smtClean="0"/>
              <a:t>11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9480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u="sng" dirty="0" smtClean="0">
                <a:latin typeface="TH SarabunPSK" pitchFamily="34" charset="-34"/>
                <a:cs typeface="TH SarabunPSK" pitchFamily="34" charset="-34"/>
              </a:rPr>
              <a:t>2.ความเสี่ยงทั่วไป (</a:t>
            </a:r>
            <a:r>
              <a:rPr lang="en-US" b="1" u="sng" dirty="0" smtClean="0">
                <a:latin typeface="TH SarabunPSK" pitchFamily="34" charset="-34"/>
                <a:cs typeface="TH SarabunPSK" pitchFamily="34" charset="-34"/>
              </a:rPr>
              <a:t>Non clinical risk)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84502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ระดับที่ 3 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หมายถึง เหตุการณ์ที่ทำให้เกิดความเสียหายต่อทรัพย์สินเป็นมูลค่า 10,000-100,000 บาท หรือเสียหายต่อระบบงานย่อยในโรงพยาบาล หรือเกิดการบาดเจ็บต่อผู้ป่วย/เจ้าหน้าที่ระดับปานกลาง(ต้องเข้ารับการรักษาตัวในโรงพยาบาล) หรือเกิดข้อร้องเรียนที่อาจทำให้เกิดความเสียหายต่อชื่อเสียงของหน่วยงานในระดับปานกลาง เช่น กรณีมีการโจรกรรมหรือลักขโมยทำร้ายร่างกาย</a:t>
            </a:r>
            <a:endParaRPr lang="th-TH" sz="36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7EE5-C257-4E70-9A5D-32FD2EBDBF90}" type="slidenum">
              <a:rPr lang="th-TH" smtClean="0"/>
              <a:t>12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44357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u="sng" dirty="0" smtClean="0">
                <a:latin typeface="TH SarabunPSK" pitchFamily="34" charset="-34"/>
                <a:cs typeface="TH SarabunPSK" pitchFamily="34" charset="-34"/>
              </a:rPr>
              <a:t>2.ความเสี่ยงทั่วไป (</a:t>
            </a:r>
            <a:r>
              <a:rPr lang="en-US" b="1" u="sng" dirty="0" smtClean="0">
                <a:latin typeface="TH SarabunPSK" pitchFamily="34" charset="-34"/>
                <a:cs typeface="TH SarabunPSK" pitchFamily="34" charset="-34"/>
              </a:rPr>
              <a:t>Non clinical risk)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8092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ระดับที่ 4 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หมายถึง เหตุการณ์ที่ทำให้เกิดความเสียหายต่อทรัพย์สิน </a:t>
            </a:r>
            <a:r>
              <a:rPr lang="en-US" sz="3600" dirty="0">
                <a:latin typeface="TH SarabunPSK" pitchFamily="34" charset="-34"/>
                <a:cs typeface="TH SarabunPSK" pitchFamily="34" charset="-34"/>
              </a:rPr>
              <a:t>&gt;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100</a:t>
            </a:r>
            <a:r>
              <a:rPr lang="en-US" sz="3600" dirty="0">
                <a:latin typeface="TH SarabunPSK" pitchFamily="34" charset="-34"/>
                <a:cs typeface="TH SarabunPSK" pitchFamily="34" charset="-34"/>
              </a:rPr>
              <a:t>,000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 บาท หรือเสียหายต่อ</a:t>
            </a:r>
            <a:r>
              <a:rPr lang="th-TH" sz="3600" u="sng" dirty="0">
                <a:latin typeface="TH SarabunPSK" pitchFamily="34" charset="-34"/>
                <a:cs typeface="TH SarabunPSK" pitchFamily="34" charset="-34"/>
              </a:rPr>
              <a:t>ระบบงานหลักสำคัญ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ของโรงพยาบาล หรือเกิดการบาดเจ็บต่อผู้ป่วย/เจ้าหน้าที่ระดับรุนแรง </a:t>
            </a:r>
            <a:r>
              <a:rPr lang="en-US" sz="3600" dirty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ทุพพลภาพหรือเสียชีวิต</a:t>
            </a:r>
            <a:r>
              <a:rPr lang="en-US" sz="3600" dirty="0">
                <a:latin typeface="TH SarabunPSK" pitchFamily="34" charset="-34"/>
                <a:cs typeface="TH SarabunPSK" pitchFamily="34" charset="-34"/>
              </a:rPr>
              <a:t>) 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หรือมีการฟ้องร้องที่อาจก่อให้เกิดความเสียหายแก่ชื่อเสียงของโรงพยาบาลอย่างร้ายแรง</a:t>
            </a:r>
            <a:endParaRPr lang="en-US" sz="3600" dirty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7EE5-C257-4E70-9A5D-32FD2EBDBF90}" type="slidenum">
              <a:rPr lang="th-TH" smtClean="0"/>
              <a:t>13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65564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u="sng" dirty="0">
                <a:latin typeface="TH SarabunPSK" pitchFamily="34" charset="-34"/>
                <a:cs typeface="TH SarabunPSK" pitchFamily="34" charset="-34"/>
              </a:rPr>
              <a:t>3.</a:t>
            </a:r>
            <a:r>
              <a:rPr lang="en-US" b="1" u="sng" dirty="0">
                <a:latin typeface="TH SarabunPSK" pitchFamily="34" charset="-34"/>
                <a:cs typeface="TH SarabunPSK" pitchFamily="34" charset="-34"/>
              </a:rPr>
              <a:t> Sentinel event</a:t>
            </a:r>
            <a:r>
              <a:rPr lang="en-US" dirty="0">
                <a:latin typeface="TH SarabunPSK" pitchFamily="34" charset="-34"/>
                <a:cs typeface="TH SarabunPSK" pitchFamily="34" charset="-34"/>
              </a:rPr>
              <a:t> 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080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คือ เหตุการณ์ความเสี่ยงที่รุนแรงสูงสุด ก่อให้เกิดความเสียหายอย่างร้ายแรง ซึ่งผู้ที่ทราบข้อมูลต้องรายงานให้ผู้บังคับบัญชาทราบอย่างเร่งด่วน แบ่งเป็น 2 ด้าน ได้แก่</a:t>
            </a:r>
          </a:p>
        </p:txBody>
      </p:sp>
      <p:pic>
        <p:nvPicPr>
          <p:cNvPr id="5" name="รูปภาพ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3645024"/>
            <a:ext cx="2248644" cy="3132001"/>
          </a:xfrm>
          <a:prstGeom prst="rect">
            <a:avLst/>
          </a:prstGeom>
        </p:spPr>
      </p:pic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7EE5-C257-4E70-9A5D-32FD2EBDBF90}" type="slidenum">
              <a:rPr lang="th-TH" smtClean="0"/>
              <a:t>14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48624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368152"/>
          </a:xfrm>
        </p:spPr>
        <p:txBody>
          <a:bodyPr>
            <a:noAutofit/>
          </a:bodyPr>
          <a:lstStyle/>
          <a:p>
            <a:r>
              <a:rPr lang="th-TH" sz="4000" b="1" dirty="0">
                <a:latin typeface="TH SarabunPSK" pitchFamily="34" charset="-34"/>
                <a:cs typeface="TH SarabunPSK" pitchFamily="34" charset="-34"/>
              </a:rPr>
              <a:t>3.1 </a:t>
            </a:r>
            <a:r>
              <a:rPr lang="en-US" sz="4000" b="1" dirty="0">
                <a:latin typeface="TH SarabunPSK" pitchFamily="34" charset="-34"/>
                <a:cs typeface="TH SarabunPSK" pitchFamily="34" charset="-34"/>
              </a:rPr>
              <a:t>Sentinel event</a:t>
            </a:r>
            <a:r>
              <a:rPr lang="th-TH" sz="4000" b="1" dirty="0">
                <a:latin typeface="TH SarabunPSK" pitchFamily="34" charset="-34"/>
                <a:cs typeface="TH SarabunPSK" pitchFamily="34" charset="-34"/>
              </a:rPr>
              <a:t> ด้านการรักษาพยาบาล </a:t>
            </a:r>
            <a:r>
              <a:rPr lang="en-US" sz="4000" b="1" dirty="0">
                <a:latin typeface="TH SarabunPSK" pitchFamily="34" charset="-34"/>
                <a:cs typeface="TH SarabunPSK" pitchFamily="34" charset="-34"/>
              </a:rPr>
              <a:t>(Clinical)</a:t>
            </a:r>
            <a:r>
              <a:rPr lang="en-US" dirty="0">
                <a:latin typeface="TH Sarabun New" pitchFamily="34" charset="-34"/>
                <a:cs typeface="TH Sarabun New" pitchFamily="34" charset="-34"/>
              </a:rPr>
              <a:t/>
            </a:r>
            <a:br>
              <a:rPr lang="en-US" dirty="0">
                <a:latin typeface="TH Sarabun New" pitchFamily="34" charset="-34"/>
                <a:cs typeface="TH Sarabun New" pitchFamily="34" charset="-34"/>
              </a:rPr>
            </a:br>
            <a:endParaRPr lang="th-TH" dirty="0"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60851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900" dirty="0">
                <a:latin typeface="TH SarabunPSK" pitchFamily="34" charset="-34"/>
                <a:cs typeface="TH SarabunPSK" pitchFamily="34" charset="-34"/>
              </a:rPr>
              <a:t>3.1.1 </a:t>
            </a:r>
            <a:r>
              <a:rPr lang="th-TH" sz="3900" dirty="0">
                <a:latin typeface="TH SarabunPSK" pitchFamily="34" charset="-34"/>
                <a:cs typeface="TH SarabunPSK" pitchFamily="34" charset="-34"/>
              </a:rPr>
              <a:t>การเสียชีวิตของผู้ป่วยโดยไม่คาดหมาย </a:t>
            </a:r>
            <a:r>
              <a:rPr lang="en-US" sz="3900" dirty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sz="3900" dirty="0">
                <a:latin typeface="TH SarabunPSK" pitchFamily="34" charset="-34"/>
                <a:cs typeface="TH SarabunPSK" pitchFamily="34" charset="-34"/>
              </a:rPr>
              <a:t>ทุกสาเหตุ</a:t>
            </a:r>
            <a:r>
              <a:rPr lang="en-US" sz="3900" dirty="0"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marL="0" indent="0">
              <a:buNone/>
            </a:pPr>
            <a:r>
              <a:rPr lang="en-US" sz="39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sz="3900" dirty="0" smtClean="0">
                <a:latin typeface="TH SarabunPSK" pitchFamily="34" charset="-34"/>
                <a:cs typeface="TH SarabunPSK" pitchFamily="34" charset="-34"/>
              </a:rPr>
              <a:t>-</a:t>
            </a:r>
            <a:r>
              <a:rPr lang="th-TH" sz="39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900" dirty="0">
                <a:latin typeface="TH SarabunPSK" pitchFamily="34" charset="-34"/>
                <a:cs typeface="TH SarabunPSK" pitchFamily="34" charset="-34"/>
              </a:rPr>
              <a:t>ในขณะผ่าตัด หรือหลังผ่าตัด ไม่เกิน 24 ชั่วโมง</a:t>
            </a:r>
            <a:endParaRPr lang="en-US" sz="3900" dirty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th-TH" sz="39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900" dirty="0" smtClean="0">
                <a:latin typeface="TH SarabunPSK" pitchFamily="34" charset="-34"/>
                <a:cs typeface="TH SarabunPSK" pitchFamily="34" charset="-34"/>
              </a:rPr>
              <a:t>- </a:t>
            </a:r>
            <a:r>
              <a:rPr lang="th-TH" sz="3900" dirty="0">
                <a:latin typeface="TH SarabunPSK" pitchFamily="34" charset="-34"/>
                <a:cs typeface="TH SarabunPSK" pitchFamily="34" charset="-34"/>
              </a:rPr>
              <a:t>จากอุบัติเหตุขณะอยู่รักษาในโรงพยาบาล </a:t>
            </a:r>
            <a:r>
              <a:rPr lang="en-US" sz="3900" dirty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sz="3900" dirty="0">
                <a:latin typeface="TH SarabunPSK" pitchFamily="34" charset="-34"/>
                <a:cs typeface="TH SarabunPSK" pitchFamily="34" charset="-34"/>
              </a:rPr>
              <a:t>พลัดตกเตียง</a:t>
            </a:r>
            <a:r>
              <a:rPr lang="en-US" sz="3900" dirty="0"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3900" dirty="0">
                <a:latin typeface="TH SarabunPSK" pitchFamily="34" charset="-34"/>
                <a:cs typeface="TH SarabunPSK" pitchFamily="34" charset="-34"/>
              </a:rPr>
              <a:t>ถูกไฟฟ้าช็อต</a:t>
            </a:r>
            <a:r>
              <a:rPr lang="en-US" sz="3900" dirty="0"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marL="0" indent="0">
              <a:buNone/>
            </a:pPr>
            <a:r>
              <a:rPr lang="en-US" sz="39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sz="3900" dirty="0" smtClean="0">
                <a:latin typeface="TH SarabunPSK" pitchFamily="34" charset="-34"/>
                <a:cs typeface="TH SarabunPSK" pitchFamily="34" charset="-34"/>
              </a:rPr>
              <a:t>- </a:t>
            </a:r>
            <a:r>
              <a:rPr lang="th-TH" sz="3900" dirty="0">
                <a:latin typeface="TH SarabunPSK" pitchFamily="34" charset="-34"/>
                <a:cs typeface="TH SarabunPSK" pitchFamily="34" charset="-34"/>
              </a:rPr>
              <a:t>จากการทำร้ายตัวเอง</a:t>
            </a:r>
            <a:endParaRPr lang="en-US" sz="3900" dirty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th-TH" sz="39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900" dirty="0" smtClean="0">
                <a:latin typeface="TH SarabunPSK" pitchFamily="34" charset="-34"/>
                <a:cs typeface="TH SarabunPSK" pitchFamily="34" charset="-34"/>
              </a:rPr>
              <a:t>- </a:t>
            </a:r>
            <a:r>
              <a:rPr lang="th-TH" sz="3900" dirty="0">
                <a:latin typeface="TH SarabunPSK" pitchFamily="34" charset="-34"/>
                <a:cs typeface="TH SarabunPSK" pitchFamily="34" charset="-34"/>
              </a:rPr>
              <a:t>จากผลแทรกซ้อนการให้การรักษาผิดคน </a:t>
            </a:r>
            <a:r>
              <a:rPr lang="en-US" sz="3900" dirty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sz="3900" dirty="0">
                <a:latin typeface="TH SarabunPSK" pitchFamily="34" charset="-34"/>
                <a:cs typeface="TH SarabunPSK" pitchFamily="34" charset="-34"/>
              </a:rPr>
              <a:t>ให้ยา</a:t>
            </a:r>
            <a:r>
              <a:rPr lang="en-US" sz="3900" dirty="0"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3900" dirty="0">
                <a:latin typeface="TH SarabunPSK" pitchFamily="34" charset="-34"/>
                <a:cs typeface="TH SarabunPSK" pitchFamily="34" charset="-34"/>
              </a:rPr>
              <a:t>เลือด</a:t>
            </a:r>
            <a:r>
              <a:rPr lang="en-US" sz="3900" dirty="0"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3900" dirty="0">
                <a:latin typeface="TH SarabunPSK" pitchFamily="34" charset="-34"/>
                <a:cs typeface="TH SarabunPSK" pitchFamily="34" charset="-34"/>
              </a:rPr>
              <a:t>ทำหัตถการที่สำคัญ</a:t>
            </a:r>
            <a:r>
              <a:rPr lang="en-US" sz="3900" dirty="0"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marL="0" indent="0">
              <a:buNone/>
            </a:pPr>
            <a:r>
              <a:rPr lang="en-US" sz="39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sz="3900" dirty="0" smtClean="0">
                <a:latin typeface="TH SarabunPSK" pitchFamily="34" charset="-34"/>
                <a:cs typeface="TH SarabunPSK" pitchFamily="34" charset="-34"/>
              </a:rPr>
              <a:t>- </a:t>
            </a:r>
            <a:r>
              <a:rPr lang="th-TH" sz="3900" dirty="0">
                <a:latin typeface="TH SarabunPSK" pitchFamily="34" charset="-34"/>
                <a:cs typeface="TH SarabunPSK" pitchFamily="34" charset="-34"/>
              </a:rPr>
              <a:t>ผู้ป่วยที่มีอาการแรกรับไม่รุนแรงและไม่มีโรคประจำตัวมาก่อน</a:t>
            </a:r>
            <a:endParaRPr lang="en-US" sz="3900" dirty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7EE5-C257-4E70-9A5D-32FD2EBDBF90}" type="slidenum">
              <a:rPr lang="th-TH" smtClean="0"/>
              <a:t>15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44448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>
                <a:latin typeface="TH SarabunPSK" pitchFamily="34" charset="-34"/>
                <a:cs typeface="TH SarabunPSK" pitchFamily="34" charset="-34"/>
              </a:rPr>
              <a:t>3.1 </a:t>
            </a:r>
            <a:r>
              <a:rPr lang="en-US" b="1" dirty="0">
                <a:latin typeface="TH SarabunPSK" pitchFamily="34" charset="-34"/>
                <a:cs typeface="TH SarabunPSK" pitchFamily="34" charset="-34"/>
              </a:rPr>
              <a:t>Sentinel event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 ด้านการรักษาพยาบาล </a:t>
            </a:r>
            <a:r>
              <a:rPr lang="en-US" b="1" dirty="0">
                <a:latin typeface="TH SarabunPSK" pitchFamily="34" charset="-34"/>
                <a:cs typeface="TH SarabunPSK" pitchFamily="34" charset="-34"/>
              </a:rPr>
              <a:t>(Clinical)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1340769"/>
            <a:ext cx="8229600" cy="489654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3.1.2 การเกิดทุพพลภาพถาวร </a:t>
            </a:r>
            <a:r>
              <a:rPr lang="en-US" sz="3600" dirty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ทุกสาเหตุ</a:t>
            </a:r>
            <a:r>
              <a:rPr lang="en-US" sz="3600" dirty="0"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marL="0" indent="0">
              <a:buNone/>
            </a:pPr>
            <a:r>
              <a:rPr lang="en-US" sz="3600" dirty="0">
                <a:latin typeface="TH SarabunPSK" pitchFamily="34" charset="-34"/>
                <a:cs typeface="TH SarabunPSK" pitchFamily="34" charset="-34"/>
              </a:rPr>
              <a:t>3.1.3 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เกิดความเสียหายร้ายแรงแก่ผู้ป่วย ได้แก่</a:t>
            </a:r>
            <a:endParaRPr lang="en-US" sz="3600" dirty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- 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ผ่าตัดผิดคน/ผิดอวัยวะ/ผิดที่</a:t>
            </a:r>
            <a:r>
              <a:rPr lang="en-US" sz="3600" dirty="0">
                <a:latin typeface="TH SarabunPSK" pitchFamily="34" charset="-34"/>
                <a:cs typeface="TH SarabunPSK" pitchFamily="34" charset="-34"/>
              </a:rPr>
              <a:t>	</a:t>
            </a:r>
            <a:endParaRPr lang="en-US" sz="3600" dirty="0" smtClean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en-US" sz="36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-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ส่งทารกผิดพ่อแม่  		</a:t>
            </a:r>
            <a:endParaRPr lang="en-US" sz="3600" dirty="0" smtClean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en-US" sz="36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-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ลักพาทารก/ผู้ป่วย</a:t>
            </a:r>
            <a:endParaRPr lang="en-US" sz="3600" dirty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- 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ผู้ป่วยถูกประทุษร้าย		</a:t>
            </a:r>
            <a:endParaRPr lang="th-TH" sz="3600" dirty="0" smtClean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- 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เครื่องมือ/ผ้าค้างในร่างกาย</a:t>
            </a:r>
            <a:endParaRPr lang="en-US" sz="3600" dirty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- 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ผู้ป่วยพยายามฆ่าตัวตาย/ฆ่าตัวตาย</a:t>
            </a:r>
            <a:endParaRPr lang="en-US" sz="3600" dirty="0">
              <a:latin typeface="TH SarabunPSK" pitchFamily="34" charset="-34"/>
              <a:cs typeface="TH SarabunPSK" pitchFamily="34" charset="-34"/>
            </a:endParaRPr>
          </a:p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7EE5-C257-4E70-9A5D-32FD2EBDBF90}" type="slidenum">
              <a:rPr lang="th-TH" smtClean="0"/>
              <a:t>16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72161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>
                <a:latin typeface="TH SarabunPSK" pitchFamily="34" charset="-34"/>
                <a:cs typeface="TH SarabunPSK" pitchFamily="34" charset="-34"/>
              </a:rPr>
              <a:t>3.1 </a:t>
            </a:r>
            <a:r>
              <a:rPr lang="en-US" b="1" dirty="0">
                <a:latin typeface="TH SarabunPSK" pitchFamily="34" charset="-34"/>
                <a:cs typeface="TH SarabunPSK" pitchFamily="34" charset="-34"/>
              </a:rPr>
              <a:t>Sentinel event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 ด้านการรักษาพยาบาล </a:t>
            </a:r>
            <a:r>
              <a:rPr lang="en-US" b="1" dirty="0">
                <a:latin typeface="TH SarabunPSK" pitchFamily="34" charset="-34"/>
                <a:cs typeface="TH SarabunPSK" pitchFamily="34" charset="-34"/>
              </a:rPr>
              <a:t>(Clinical)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388843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3.1.4 เกิดความเสียหายร้ายแรงแก่ โรงพยาบาล/บุคลากร</a:t>
            </a:r>
            <a:endParaRPr lang="en-US" sz="3600" dirty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- 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ผู้ป่วยหนีจากโรงพยาบาล</a:t>
            </a:r>
            <a:endParaRPr lang="en-US" sz="3600" dirty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- 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มีผู้ป่วยโรคระบาด/โรคติดต่อ ที่ต้องแจ้ง</a:t>
            </a:r>
            <a:endParaRPr lang="en-US" sz="3600" dirty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- 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มีอุบัติการณ์ของการติดเชื้อแพร่ระบาดในโรงพยาบาล</a:t>
            </a:r>
            <a:endParaRPr lang="en-US" sz="3600" dirty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3.1.5 ความผิดพลาด/ความเสียหายใดๆ ที่มีโอกาสนำไปฟ้องร้อง/การเสื่อมเสีย เสียชื่อเสี่ยง</a:t>
            </a:r>
            <a:endParaRPr lang="en-US" sz="3600" dirty="0">
              <a:latin typeface="TH SarabunPSK" pitchFamily="34" charset="-34"/>
              <a:cs typeface="TH SarabunPSK" pitchFamily="34" charset="-34"/>
            </a:endParaRPr>
          </a:p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7EE5-C257-4E70-9A5D-32FD2EBDBF90}" type="slidenum">
              <a:rPr lang="th-TH" smtClean="0"/>
              <a:t>17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20192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3.2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. </a:t>
            </a:r>
            <a:r>
              <a:rPr lang="en-US" b="1" dirty="0">
                <a:latin typeface="TH SarabunPSK" pitchFamily="34" charset="-34"/>
                <a:cs typeface="TH SarabunPSK" pitchFamily="34" charset="-34"/>
              </a:rPr>
              <a:t>Sentinel event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 ด้านระบบบริการ </a:t>
            </a:r>
            <a:r>
              <a:rPr lang="en-US" b="1" dirty="0">
                <a:latin typeface="TH SarabunPSK" pitchFamily="34" charset="-34"/>
                <a:cs typeface="TH SarabunPSK" pitchFamily="34" charset="-34"/>
              </a:rPr>
              <a:t>(Non-clinical</a:t>
            </a:r>
            <a:r>
              <a:rPr lang="en-US" b="1" dirty="0">
                <a:latin typeface="TH Sarabun New" pitchFamily="34" charset="-34"/>
                <a:cs typeface="TH Sarabun New" pitchFamily="34" charset="-34"/>
              </a:rPr>
              <a:t>)</a:t>
            </a: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1340769"/>
            <a:ext cx="8229600" cy="331236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3.2.1 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อัคคีภัย</a:t>
            </a:r>
            <a:endParaRPr lang="en-US" sz="3600" dirty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3.2.2 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เหตุระเบิด</a:t>
            </a:r>
            <a:endParaRPr lang="en-US" sz="3600" dirty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3.2.3 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การรั่วไหลของสารเคมี/ชีวภาพ/กัมมันตรังสี/ก๊าซ</a:t>
            </a:r>
            <a:endParaRPr lang="en-US" sz="3600" dirty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3.2.4 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เหตุการณ์ใดๆ ที่เสี่ยงต่อการเสื่อมเสียชื่อเสียงของบุคลากร/โรงพยาบาล</a:t>
            </a:r>
            <a:endParaRPr lang="en-US" sz="3600" dirty="0">
              <a:latin typeface="TH SarabunPSK" pitchFamily="34" charset="-34"/>
              <a:cs typeface="TH SarabunPSK" pitchFamily="34" charset="-34"/>
            </a:endParaRPr>
          </a:p>
          <a:p>
            <a:endParaRPr lang="th-TH" dirty="0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7EE5-C257-4E70-9A5D-32FD2EBDBF90}" type="slidenum">
              <a:rPr lang="th-TH" smtClean="0"/>
              <a:t>18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76152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7EE5-C257-4E70-9A5D-32FD2EBDBF90}" type="slidenum">
              <a:rPr lang="th-TH" smtClean="0"/>
              <a:t>19</a:t>
            </a:fld>
            <a:endParaRPr lang="th-TH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5603" y="260350"/>
            <a:ext cx="4192794" cy="633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761751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 fontScale="90000"/>
          </a:bodyPr>
          <a:lstStyle/>
          <a:p>
            <a:r>
              <a:rPr lang="th-TH" sz="5300" b="1" dirty="0">
                <a:latin typeface="TH SarabunPSK" pitchFamily="34" charset="-34"/>
                <a:cs typeface="TH SarabunPSK" pitchFamily="34" charset="-34"/>
              </a:rPr>
              <a:t>ความเสี่ยงคืออะไร....... </a:t>
            </a:r>
            <a:r>
              <a:rPr lang="en-US" sz="5300" b="1" dirty="0">
                <a:latin typeface="TH SarabunPSK" pitchFamily="34" charset="-34"/>
                <a:cs typeface="TH SarabunPSK" pitchFamily="34" charset="-34"/>
              </a:rPr>
              <a:t>???</a:t>
            </a:r>
            <a:r>
              <a:rPr lang="en-US" dirty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dirty="0">
                <a:latin typeface="TH SarabunPSK" pitchFamily="34" charset="-34"/>
                <a:cs typeface="TH SarabunPSK" pitchFamily="34" charset="-34"/>
              </a:rPr>
            </a:b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17646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ความเสี่ยง คือ โอกาสที่จะประสบกับอันตรายหรือเหตุการณ์ไม่พึงประสงค์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 </a:t>
            </a:r>
            <a:endParaRPr lang="th-TH" sz="3600" dirty="0" smtClean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เป็น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อันตรายหรือการบาดเจ็บต่อร่างกายและจิตใจที่เกิดจากเหตุร้าย </a:t>
            </a:r>
            <a:r>
              <a:rPr lang="en-US" sz="3600" dirty="0"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 ภาวะ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คุกคาม </a:t>
            </a:r>
            <a:r>
              <a:rPr lang="en-US" sz="3600" dirty="0"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 ความไม่แน่นอน </a:t>
            </a:r>
            <a:r>
              <a:rPr lang="en-US" sz="3600" dirty="0"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 ขั้นตอนการปฏิบัติที่มีช่องโหว่ ความไม่พร้อมในด้านต่างๆ สภาพแวดล้อมที่ไม่ปลอดภัย และ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อื่นๆ 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ต่อ</a:t>
            </a: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ผู้ป่วย เจ้าหน้าที่ หน่วยงาน องค์กร และชุมชน</a:t>
            </a:r>
            <a:endParaRPr lang="th-TH" sz="36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ตัวแทนหมายเลขภาพนิ่ง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7EE5-C257-4E70-9A5D-32FD2EBDBF90}" type="slidenum">
              <a:rPr lang="th-TH" smtClean="0"/>
              <a:t>2</a:t>
            </a:fld>
            <a:endParaRPr lang="th-TH"/>
          </a:p>
        </p:txBody>
      </p:sp>
      <p:pic>
        <p:nvPicPr>
          <p:cNvPr id="9" name="รูปภาพ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4276725"/>
            <a:ext cx="2362763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8839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7EE5-C257-4E70-9A5D-32FD2EBDBF90}" type="slidenum">
              <a:rPr lang="th-TH" smtClean="0"/>
              <a:t>20</a:t>
            </a:fld>
            <a:endParaRPr lang="th-TH"/>
          </a:p>
        </p:txBody>
      </p:sp>
      <p:pic>
        <p:nvPicPr>
          <p:cNvPr id="6" name="ตัวแทนเนื้อหา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908720"/>
            <a:ext cx="4647513" cy="4525963"/>
          </a:xfrm>
        </p:spPr>
      </p:pic>
    </p:spTree>
    <p:extLst>
      <p:ext uri="{BB962C8B-B14F-4D97-AF65-F5344CB8AC3E}">
        <p14:creationId xmlns:p14="http://schemas.microsoft.com/office/powerpoint/2010/main" val="529880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4900" b="1" dirty="0">
                <a:latin typeface="TH SarabunPSK" pitchFamily="34" charset="-34"/>
                <a:cs typeface="TH SarabunPSK" pitchFamily="34" charset="-34"/>
              </a:rPr>
              <a:t>การแบ่งความเสี่ยงในระบบบริหารความเสี่ยง</a:t>
            </a:r>
            <a:r>
              <a:rPr lang="en-US" dirty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dirty="0">
                <a:latin typeface="TH SarabunPSK" pitchFamily="34" charset="-34"/>
                <a:cs typeface="TH SarabunPSK" pitchFamily="34" charset="-34"/>
              </a:rPr>
            </a:b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ความเสี่ยงด้านคลินิก</a:t>
            </a:r>
            <a:r>
              <a:rPr lang="en-US" sz="3600" b="1" dirty="0">
                <a:latin typeface="TH SarabunPSK" pitchFamily="34" charset="-34"/>
                <a:cs typeface="TH SarabunPSK" pitchFamily="34" charset="-34"/>
              </a:rPr>
              <a:t> (Clinical risk) 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อันมีเหตุเกิดขึ้นกับผู้ป่วยแบ่งเป็น 2 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กลุ่ม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ได้แก่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3600" b="1" dirty="0">
                <a:latin typeface="TH SarabunPSK" pitchFamily="34" charset="-34"/>
                <a:cs typeface="TH SarabunPSK" pitchFamily="34" charset="-34"/>
              </a:rPr>
              <a:t>Common Clinical risk 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และ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3600" b="1" dirty="0">
                <a:latin typeface="TH SarabunPSK" pitchFamily="34" charset="-34"/>
                <a:cs typeface="TH SarabunPSK" pitchFamily="34" charset="-34"/>
              </a:rPr>
              <a:t>Specific Clinical risk</a:t>
            </a:r>
            <a:endParaRPr lang="en-US" sz="3600" dirty="0">
              <a:latin typeface="TH SarabunPSK" pitchFamily="34" charset="-34"/>
              <a:cs typeface="TH SarabunPSK" pitchFamily="34" charset="-34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ความเสี่ยงทั่วไป </a:t>
            </a:r>
            <a:r>
              <a:rPr lang="en-US" sz="3600" b="1" dirty="0">
                <a:latin typeface="TH SarabunPSK" pitchFamily="34" charset="-34"/>
                <a:cs typeface="TH SarabunPSK" pitchFamily="34" charset="-34"/>
              </a:rPr>
              <a:t>(Non clinical risk)</a:t>
            </a:r>
            <a:endParaRPr lang="en-US" sz="3600" dirty="0">
              <a:latin typeface="TH SarabunPSK" pitchFamily="34" charset="-34"/>
              <a:cs typeface="TH SarabunPSK" pitchFamily="34" charset="-34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600" b="1" dirty="0">
                <a:latin typeface="TH SarabunPSK" pitchFamily="34" charset="-34"/>
                <a:cs typeface="TH SarabunPSK" pitchFamily="34" charset="-34"/>
              </a:rPr>
              <a:t>Sentinel event</a:t>
            </a:r>
            <a:endParaRPr lang="th-TH" sz="36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7EE5-C257-4E70-9A5D-32FD2EBDBF90}" type="slidenum">
              <a:rPr lang="th-TH" smtClean="0"/>
              <a:t>3</a:t>
            </a:fld>
            <a:endParaRPr lang="th-TH"/>
          </a:p>
        </p:txBody>
      </p:sp>
      <p:pic>
        <p:nvPicPr>
          <p:cNvPr id="6" name="รูปภาพ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2639612"/>
            <a:ext cx="2588409" cy="3858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08098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u="sng" dirty="0">
                <a:latin typeface="TH SarabunPSK" pitchFamily="34" charset="-34"/>
                <a:cs typeface="TH SarabunPSK" pitchFamily="34" charset="-34"/>
              </a:rPr>
              <a:t>1.ความเสี่ยงด้านคลินิก</a:t>
            </a:r>
            <a:r>
              <a:rPr lang="en-US" b="1" u="sng" dirty="0">
                <a:latin typeface="TH SarabunPSK" pitchFamily="34" charset="-34"/>
                <a:cs typeface="TH SarabunPSK" pitchFamily="34" charset="-34"/>
              </a:rPr>
              <a:t> (Clinical risk)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381642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คือ ความเสี่ยงที่เกิดจากกระบวนการดูแลผู้ป่วย แบ่งเป็น 9 ระดับ 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ดังนี้</a:t>
            </a:r>
          </a:p>
          <a:p>
            <a:pPr marL="0" indent="0">
              <a:buNone/>
            </a:pPr>
            <a:r>
              <a:rPr lang="en-US" sz="3600" b="1" dirty="0">
                <a:latin typeface="TH SarabunPSK" pitchFamily="34" charset="-34"/>
                <a:cs typeface="TH SarabunPSK" pitchFamily="34" charset="-34"/>
              </a:rPr>
              <a:t>A : </a:t>
            </a: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เหตุการณ์ซึ่งมีโอกาสที่จะก่อให้เกิดอุบัติการณ์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 เช่น  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         เวช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ระเบียนผู้ป่วยผิดคน แต่ตรวจพบก่อน </a:t>
            </a:r>
            <a:r>
              <a:rPr lang="en-US" sz="3600" dirty="0"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 เรียกผู้ป่วยเข้ารับบริการ แต่ยังไม่ได้วัด </a:t>
            </a:r>
            <a:r>
              <a:rPr lang="en-US" sz="3600" dirty="0">
                <a:latin typeface="TH SarabunPSK" pitchFamily="34" charset="-34"/>
                <a:cs typeface="TH SarabunPSK" pitchFamily="34" charset="-34"/>
              </a:rPr>
              <a:t>vital sign 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แต่พบก่อนยังไม่ได้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ให้บริการ 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, 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วางขวดน้ำเกลือล้างแผลไว้ข้างๆขวดน้ำกลั่น</a:t>
            </a:r>
            <a:endParaRPr lang="th-TH" sz="36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7EE5-C257-4E70-9A5D-32FD2EBDBF90}" type="slidenum">
              <a:rPr lang="th-TH" smtClean="0"/>
              <a:t>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764536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u="sng" dirty="0" smtClean="0">
                <a:latin typeface="TH SarabunPSK" pitchFamily="34" charset="-34"/>
                <a:cs typeface="TH SarabunPSK" pitchFamily="34" charset="-34"/>
              </a:rPr>
              <a:t>1.ความเสี่ยงด้านคลินิก</a:t>
            </a:r>
            <a:r>
              <a:rPr lang="en-US" b="1" u="sng" dirty="0" smtClean="0">
                <a:latin typeface="TH SarabunPSK" pitchFamily="34" charset="-34"/>
                <a:cs typeface="TH SarabunPSK" pitchFamily="34" charset="-34"/>
              </a:rPr>
              <a:t> (Clinical risk)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0486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B : 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เกิดอุบัติการณ์ขึ้น แต่ไม่ส่งผลถึงผู้ป่วย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 เช่น ลงข้อมูลในเวชระเบียน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ในคอมพิวเตอร์ผู้ป่วยผิดคน 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 จ่ายยาผิด 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แต่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ดักจับพบ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ก่อน , ไม่ได้ซักประวัติการรับยา </a:t>
            </a:r>
            <a:r>
              <a:rPr lang="en-US" sz="3600" dirty="0" err="1">
                <a:latin typeface="TH SarabunPSK" pitchFamily="34" charset="-34"/>
                <a:cs typeface="TH SarabunPSK" pitchFamily="34" charset="-34"/>
              </a:rPr>
              <a:t>Antiresorptive</a:t>
            </a:r>
            <a:r>
              <a:rPr lang="en-US" sz="3600" dirty="0">
                <a:latin typeface="TH SarabunPSK" pitchFamily="34" charset="-34"/>
                <a:cs typeface="TH SarabunPSK" pitchFamily="34" charset="-34"/>
              </a:rPr>
              <a:t> drug 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นึก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ได้ตอนถอนฟันไปแล้วถามผู้ป่วย แต่ผู้ป่วยไม่ได้รับยา</a:t>
            </a:r>
            <a:endParaRPr lang="en-US" sz="3600" dirty="0" smtClean="0">
              <a:latin typeface="TH SarabunPSK" pitchFamily="34" charset="-34"/>
              <a:cs typeface="TH SarabunPSK" pitchFamily="34" charset="-34"/>
            </a:endParaRPr>
          </a:p>
          <a:p>
            <a:endParaRPr lang="th-TH" dirty="0"/>
          </a:p>
        </p:txBody>
      </p:sp>
      <p:pic>
        <p:nvPicPr>
          <p:cNvPr id="6" name="รูปภาพ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4147889"/>
            <a:ext cx="3016476" cy="2387326"/>
          </a:xfrm>
          <a:prstGeom prst="rect">
            <a:avLst/>
          </a:prstGeom>
        </p:spPr>
      </p:pic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7EE5-C257-4E70-9A5D-32FD2EBDBF90}" type="slidenum">
              <a:rPr lang="th-TH" smtClean="0"/>
              <a:t>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553086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u="sng" dirty="0" smtClean="0">
                <a:latin typeface="TH SarabunPSK" pitchFamily="34" charset="-34"/>
                <a:cs typeface="TH SarabunPSK" pitchFamily="34" charset="-34"/>
              </a:rPr>
              <a:t>1.ความเสี่ยงด้านคลินิก</a:t>
            </a:r>
            <a:r>
              <a:rPr lang="en-US" b="1" u="sng" dirty="0" smtClean="0">
                <a:latin typeface="TH SarabunPSK" pitchFamily="34" charset="-34"/>
                <a:cs typeface="TH SarabunPSK" pitchFamily="34" charset="-34"/>
              </a:rPr>
              <a:t> (Clinical risk)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0486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sz="3600" b="1" dirty="0">
                <a:latin typeface="TH SarabunPSK" pitchFamily="34" charset="-34"/>
                <a:cs typeface="TH SarabunPSK" pitchFamily="34" charset="-34"/>
              </a:rPr>
              <a:t>C : </a:t>
            </a: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เกิดอุบัติการณ์กับผู้ป่วย แต่ไม่ทำให้ได้รับอันตราย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 เช่น </a:t>
            </a:r>
            <a:r>
              <a:rPr lang="en-US" sz="3600" dirty="0">
                <a:latin typeface="TH SarabunPSK" pitchFamily="34" charset="-34"/>
                <a:cs typeface="TH SarabunPSK" pitchFamily="34" charset="-34"/>
              </a:rPr>
              <a:t>X-ray 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ฟันผู้ป่วยผิดซี่ 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 ต้อง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พิมพ์ปากผู้ป่วยใหม่เนื่องจากแบบจำลองฟัน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หัก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, 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ถอนฟันผู้ป่วยผิดซี่ แต่เป็นฟันที่อยู่ในแผนการรักษาที่ต้องถอนอยู่แล้ว </a:t>
            </a:r>
            <a:r>
              <a:rPr lang="en-US" sz="3600" dirty="0">
                <a:latin typeface="TH SarabunPSK" pitchFamily="34" charset="-34"/>
                <a:cs typeface="TH SarabunPSK" pitchFamily="34" charset="-34"/>
              </a:rPr>
              <a:t>, 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หัวดูดน้ำลายหลุดตกลงไปในคอผู้ป่วย แต่เอาออกมา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ทัน</a:t>
            </a:r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7EE5-C257-4E70-9A5D-32FD2EBDBF90}" type="slidenum">
              <a:rPr lang="th-TH" smtClean="0"/>
              <a:t>6</a:t>
            </a:fld>
            <a:endParaRPr lang="th-TH"/>
          </a:p>
        </p:txBody>
      </p:sp>
      <p:pic>
        <p:nvPicPr>
          <p:cNvPr id="5" name="รูปภาพ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4365104"/>
            <a:ext cx="2910880" cy="1914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3576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u="sng" dirty="0" smtClean="0">
                <a:latin typeface="TH SarabunPSK" pitchFamily="34" charset="-34"/>
                <a:cs typeface="TH SarabunPSK" pitchFamily="34" charset="-34"/>
              </a:rPr>
              <a:t>1.ความเสี่ยงด้านคลินิก</a:t>
            </a:r>
            <a:r>
              <a:rPr lang="en-US" b="1" u="sng" dirty="0" smtClean="0">
                <a:latin typeface="TH SarabunPSK" pitchFamily="34" charset="-34"/>
                <a:cs typeface="TH SarabunPSK" pitchFamily="34" charset="-34"/>
              </a:rPr>
              <a:t> (Clinical risk)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61047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sz="3600" b="1" dirty="0">
                <a:latin typeface="TH SarabunPSK" pitchFamily="34" charset="-34"/>
                <a:cs typeface="TH SarabunPSK" pitchFamily="34" charset="-34"/>
              </a:rPr>
              <a:t>D : </a:t>
            </a: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เกิดอุบัติการณ์กับผู้ป่วย และต้องการการเฝ้าระวัง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  เพื่อให้มั่นใจว่าไม่เกิดอันตราย หรือ ต้องมีการบำบัดรักษา เช่น ผู้ป่วยทานยาก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ลุ่ม</a:t>
            </a:r>
            <a:r>
              <a:rPr lang="en-US" sz="3600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3600" dirty="0" err="1">
                <a:latin typeface="TH SarabunPSK" pitchFamily="34" charset="-34"/>
                <a:cs typeface="TH SarabunPSK" pitchFamily="34" charset="-34"/>
              </a:rPr>
              <a:t>Antiresorptive</a:t>
            </a:r>
            <a:r>
              <a:rPr lang="en-US" sz="3600" dirty="0">
                <a:latin typeface="TH SarabunPSK" pitchFamily="34" charset="-34"/>
                <a:cs typeface="TH SarabunPSK" pitchFamily="34" charset="-34"/>
              </a:rPr>
              <a:t> drug 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แต่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ได้รับการถอนฟัน </a:t>
            </a:r>
            <a:r>
              <a:rPr lang="en-US" sz="3600" dirty="0">
                <a:latin typeface="TH SarabunPSK" pitchFamily="34" charset="-34"/>
                <a:cs typeface="TH SarabunPSK" pitchFamily="34" charset="-34"/>
              </a:rPr>
              <a:t>, 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ผู้ป่วยล้มขณะลุกจากยู</a:t>
            </a:r>
            <a:r>
              <a:rPr lang="th-TH" sz="3600" dirty="0" err="1">
                <a:latin typeface="TH SarabunPSK" pitchFamily="34" charset="-34"/>
                <a:cs typeface="TH SarabunPSK" pitchFamily="34" charset="-34"/>
              </a:rPr>
              <a:t>นิต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ทำฟัน หลังทำฟันเสร็จแล้วต้องมีการสังเกตอาการ/เฝ้าระวังอาการเปลี่ยนแปลงของระบบประสาท </a:t>
            </a:r>
            <a:r>
              <a:rPr lang="en-US" sz="3600" dirty="0">
                <a:latin typeface="TH SarabunPSK" pitchFamily="34" charset="-34"/>
                <a:cs typeface="TH SarabunPSK" pitchFamily="34" charset="-34"/>
              </a:rPr>
              <a:t>(neurological signs) 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แต่ไม่มีการรักษาอื่น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เพิ่มเติม , ผู้ป่วยได้รับการถอนฟันไปแล้วมาพบตอนหลังว่าเครื่องมือผล </a:t>
            </a:r>
            <a:r>
              <a:rPr lang="en-US" sz="3600" dirty="0">
                <a:latin typeface="TH SarabunPSK" pitchFamily="34" charset="-34"/>
                <a:cs typeface="TH SarabunPSK" pitchFamily="34" charset="-34"/>
              </a:rPr>
              <a:t>Spore test positive</a:t>
            </a:r>
            <a:endParaRPr lang="en-US" sz="3600" dirty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7EE5-C257-4E70-9A5D-32FD2EBDBF90}" type="slidenum">
              <a:rPr lang="th-TH" smtClean="0"/>
              <a:t>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17547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u="sng" dirty="0" smtClean="0">
                <a:latin typeface="TH SarabunPSK" pitchFamily="34" charset="-34"/>
                <a:cs typeface="TH SarabunPSK" pitchFamily="34" charset="-34"/>
              </a:rPr>
              <a:t>1.ความเสี่ยงด้านคลินิก</a:t>
            </a:r>
            <a:r>
              <a:rPr lang="en-US" b="1" u="sng" dirty="0" smtClean="0">
                <a:latin typeface="TH SarabunPSK" pitchFamily="34" charset="-34"/>
                <a:cs typeface="TH SarabunPSK" pitchFamily="34" charset="-34"/>
              </a:rPr>
              <a:t> (Clinical risk)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277071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latin typeface="TH SarabunPSK" pitchFamily="34" charset="-34"/>
                <a:cs typeface="TH SarabunPSK" pitchFamily="34" charset="-34"/>
              </a:rPr>
              <a:t>E : </a:t>
            </a: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เกิดอุบัติการณ์กับผู้ป่วย ส่งผลให้เกิดอันตรายชั่วคราว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และ</a:t>
            </a:r>
            <a:r>
              <a:rPr lang="th-TH" sz="3600" b="1" u="sng" dirty="0" smtClean="0">
                <a:latin typeface="TH SarabunPSK" pitchFamily="34" charset="-34"/>
                <a:cs typeface="TH SarabunPSK" pitchFamily="34" charset="-34"/>
              </a:rPr>
              <a:t>ต้อง</a:t>
            </a:r>
            <a:r>
              <a:rPr lang="th-TH" sz="3600" b="1" u="sng" dirty="0">
                <a:latin typeface="TH SarabunPSK" pitchFamily="34" charset="-34"/>
                <a:cs typeface="TH SarabunPSK" pitchFamily="34" charset="-34"/>
              </a:rPr>
              <a:t>มีการบำบัดรักษา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 เช่น ถอนฟันไปแล้วเกิด 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dry </a:t>
            </a:r>
            <a:r>
              <a:rPr lang="en-US" sz="3600" dirty="0">
                <a:latin typeface="TH SarabunPSK" pitchFamily="34" charset="-34"/>
                <a:cs typeface="TH SarabunPSK" pitchFamily="34" charset="-34"/>
              </a:rPr>
              <a:t>socket 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 ถอน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ฟันกรามบนรากฟันหักเข้า </a:t>
            </a:r>
            <a:r>
              <a:rPr lang="en-US" sz="3600" dirty="0">
                <a:latin typeface="TH SarabunPSK" pitchFamily="34" charset="-34"/>
                <a:cs typeface="TH SarabunPSK" pitchFamily="34" charset="-34"/>
              </a:rPr>
              <a:t>Maxillary 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sinus,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อุด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ฟันไปแล้วมีอาการ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ปวด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, 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ขณะ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ถอนฟัน/อุดฟัน/ขูดหินปูน เครื่องมือพลาดไปโดนส่วนอื่นในช่องปากผู้ป่วยเป็น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แผล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, ถอน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ฟันไปในผู้ป่วยที่ได้รับยาก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ลุ่ม</a:t>
            </a:r>
            <a:r>
              <a:rPr lang="en-US" sz="3600" dirty="0" err="1" smtClean="0">
                <a:latin typeface="TH SarabunPSK" pitchFamily="34" charset="-34"/>
                <a:cs typeface="TH SarabunPSK" pitchFamily="34" charset="-34"/>
              </a:rPr>
              <a:t>Antiresorptive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 drug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 แล้ว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แผลถอนฟันไม่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หาย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 ผู้ป่วย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ตกเตียง/ลื่นล้มศีรษะแตก ต้องให้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แพทย์เย็บ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แผล</a:t>
            </a:r>
            <a:endParaRPr lang="en-US" sz="36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7EE5-C257-4E70-9A5D-32FD2EBDBF90}" type="slidenum">
              <a:rPr lang="th-TH" smtClean="0"/>
              <a:t>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527767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u="sng" dirty="0" smtClean="0">
                <a:latin typeface="TH SarabunPSK" pitchFamily="34" charset="-34"/>
                <a:cs typeface="TH SarabunPSK" pitchFamily="34" charset="-34"/>
              </a:rPr>
              <a:t>1.ความเสี่ยงด้านคลินิก</a:t>
            </a:r>
            <a:r>
              <a:rPr lang="en-US" b="1" u="sng" dirty="0" smtClean="0">
                <a:latin typeface="TH SarabunPSK" pitchFamily="34" charset="-34"/>
                <a:cs typeface="TH SarabunPSK" pitchFamily="34" charset="-34"/>
              </a:rPr>
              <a:t> (Clinical risk)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6896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sz="3600" b="1" dirty="0">
                <a:latin typeface="TH SarabunPSK" pitchFamily="34" charset="-34"/>
                <a:cs typeface="TH SarabunPSK" pitchFamily="34" charset="-34"/>
              </a:rPr>
              <a:t>F</a:t>
            </a:r>
            <a:r>
              <a:rPr lang="en-US" sz="3600" dirty="0">
                <a:latin typeface="TH SarabunPSK" pitchFamily="34" charset="-34"/>
                <a:cs typeface="TH SarabunPSK" pitchFamily="34" charset="-34"/>
              </a:rPr>
              <a:t> : 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เกิดอุบัติการณ์กับผู้ป่วย ส่งผลให้เกิดอันตรายชั่วคราวและ</a:t>
            </a:r>
            <a:r>
              <a:rPr lang="th-TH" sz="3600" b="1" u="sng" dirty="0">
                <a:latin typeface="TH SarabunPSK" pitchFamily="34" charset="-34"/>
                <a:cs typeface="TH SarabunPSK" pitchFamily="34" charset="-34"/>
              </a:rPr>
              <a:t>ต้องนอนโรงพยาบาลนานขึ้น</a:t>
            </a:r>
            <a:endParaRPr lang="en-US" sz="3600" dirty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en-US" sz="3600" b="1" dirty="0">
                <a:latin typeface="TH SarabunPSK" pitchFamily="34" charset="-34"/>
                <a:cs typeface="TH SarabunPSK" pitchFamily="34" charset="-34"/>
              </a:rPr>
              <a:t>G</a:t>
            </a:r>
            <a:r>
              <a:rPr lang="en-US" sz="3600" dirty="0">
                <a:latin typeface="TH SarabunPSK" pitchFamily="34" charset="-34"/>
                <a:cs typeface="TH SarabunPSK" pitchFamily="34" charset="-34"/>
              </a:rPr>
              <a:t> : 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เกิดอุบัติการณ์กับผู้ป่วย ส่งผลให้</a:t>
            </a:r>
            <a:r>
              <a:rPr lang="th-TH" sz="3600" b="1" u="sng" dirty="0">
                <a:latin typeface="TH SarabunPSK" pitchFamily="34" charset="-34"/>
                <a:cs typeface="TH SarabunPSK" pitchFamily="34" charset="-34"/>
              </a:rPr>
              <a:t>เกิดอันตรายถาวร</a:t>
            </a:r>
            <a:endParaRPr lang="en-US" sz="3600" dirty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en-US" sz="3600" b="1" dirty="0">
                <a:latin typeface="TH SarabunPSK" pitchFamily="34" charset="-34"/>
                <a:cs typeface="TH SarabunPSK" pitchFamily="34" charset="-34"/>
              </a:rPr>
              <a:t>H</a:t>
            </a:r>
            <a:r>
              <a:rPr lang="en-US" sz="3600" dirty="0">
                <a:latin typeface="TH SarabunPSK" pitchFamily="34" charset="-34"/>
                <a:cs typeface="TH SarabunPSK" pitchFamily="34" charset="-34"/>
              </a:rPr>
              <a:t> : 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เกิดอุบัติการณ์กับผู้ป่วย ส่งผลให้</a:t>
            </a:r>
            <a:r>
              <a:rPr lang="th-TH" sz="3600" b="1" u="sng" dirty="0">
                <a:latin typeface="TH SarabunPSK" pitchFamily="34" charset="-34"/>
                <a:cs typeface="TH SarabunPSK" pitchFamily="34" charset="-34"/>
              </a:rPr>
              <a:t>ต้องทำการช่วยชีวิต</a:t>
            </a:r>
            <a:endParaRPr lang="en-US" sz="3600" dirty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en-US" sz="3600" b="1" dirty="0">
                <a:latin typeface="TH SarabunPSK" pitchFamily="34" charset="-34"/>
                <a:cs typeface="TH SarabunPSK" pitchFamily="34" charset="-34"/>
              </a:rPr>
              <a:t>I</a:t>
            </a:r>
            <a:r>
              <a:rPr lang="en-US" sz="3600" dirty="0">
                <a:latin typeface="TH SarabunPSK" pitchFamily="34" charset="-34"/>
                <a:cs typeface="TH SarabunPSK" pitchFamily="34" charset="-34"/>
              </a:rPr>
              <a:t> : 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เกิดอุบัติการณ์กับผู้ป่วย ส่งผลให้</a:t>
            </a:r>
            <a:r>
              <a:rPr lang="th-TH" sz="3600" b="1" u="sng" dirty="0">
                <a:latin typeface="TH SarabunPSK" pitchFamily="34" charset="-34"/>
                <a:cs typeface="TH SarabunPSK" pitchFamily="34" charset="-34"/>
              </a:rPr>
              <a:t>เสียชีวิต</a:t>
            </a:r>
            <a:endParaRPr lang="en-US" sz="3600" dirty="0">
              <a:latin typeface="TH SarabunPSK" pitchFamily="34" charset="-34"/>
              <a:cs typeface="TH SarabunPSK" pitchFamily="34" charset="-34"/>
            </a:endParaRPr>
          </a:p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7EE5-C257-4E70-9A5D-32FD2EBDBF90}" type="slidenum">
              <a:rPr lang="th-TH" smtClean="0"/>
              <a:t>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198282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369</TotalTime>
  <Words>946</Words>
  <Application>Microsoft Office PowerPoint</Application>
  <PresentationFormat>นำเสนอทางหน้าจอ (4:3)</PresentationFormat>
  <Paragraphs>83</Paragraphs>
  <Slides>20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20</vt:i4>
      </vt:variant>
    </vt:vector>
  </HeadingPairs>
  <TitlesOfParts>
    <vt:vector size="21" baseType="lpstr">
      <vt:lpstr>ชุดรูปแบบของ Office</vt:lpstr>
      <vt:lpstr> RISK </vt:lpstr>
      <vt:lpstr>ความเสี่ยงคืออะไร....... ??? </vt:lpstr>
      <vt:lpstr>การแบ่งความเสี่ยงในระบบบริหารความเสี่ยง </vt:lpstr>
      <vt:lpstr>1.ความเสี่ยงด้านคลินิก (Clinical risk) </vt:lpstr>
      <vt:lpstr>1.ความเสี่ยงด้านคลินิก (Clinical risk) </vt:lpstr>
      <vt:lpstr>1.ความเสี่ยงด้านคลินิก (Clinical risk) </vt:lpstr>
      <vt:lpstr>1.ความเสี่ยงด้านคลินิก (Clinical risk) </vt:lpstr>
      <vt:lpstr>1.ความเสี่ยงด้านคลินิก (Clinical risk) </vt:lpstr>
      <vt:lpstr>1.ความเสี่ยงด้านคลินิก (Clinical risk) </vt:lpstr>
      <vt:lpstr>2.ความเสี่ยงทั่วไป (Non clinical risk) </vt:lpstr>
      <vt:lpstr>2.ความเสี่ยงทั่วไป (Non clinical risk) </vt:lpstr>
      <vt:lpstr>2.ความเสี่ยงทั่วไป (Non clinical risk) </vt:lpstr>
      <vt:lpstr>2.ความเสี่ยงทั่วไป (Non clinical risk) </vt:lpstr>
      <vt:lpstr>3. Sentinel event </vt:lpstr>
      <vt:lpstr>3.1 Sentinel event ด้านการรักษาพยาบาล (Clinical) </vt:lpstr>
      <vt:lpstr>3.1 Sentinel event ด้านการรักษาพยาบาล (Clinical)</vt:lpstr>
      <vt:lpstr>3.1 Sentinel event ด้านการรักษาพยาบาล (Clinical)</vt:lpstr>
      <vt:lpstr>3.2. Sentinel event ด้านระบบบริการ (Non-clinical) 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</dc:title>
  <dc:creator>administrator</dc:creator>
  <cp:lastModifiedBy>Administrator</cp:lastModifiedBy>
  <cp:revision>40</cp:revision>
  <cp:lastPrinted>2018-01-12T03:31:23Z</cp:lastPrinted>
  <dcterms:created xsi:type="dcterms:W3CDTF">2017-09-25T06:29:24Z</dcterms:created>
  <dcterms:modified xsi:type="dcterms:W3CDTF">2019-02-26T03:34:06Z</dcterms:modified>
</cp:coreProperties>
</file>