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62" r:id="rId4"/>
    <p:sldId id="260" r:id="rId5"/>
    <p:sldId id="258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9A69A-9495-41A3-BCAA-026686635612}" type="datetimeFigureOut">
              <a:rPr lang="th-TH" smtClean="0"/>
              <a:pPr/>
              <a:t>26/03/57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F7BA8-F737-408E-94F9-9F9FAC5B5E9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F7BA8-F737-408E-94F9-9F9FAC5B5E9C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F7BA8-F737-408E-94F9-9F9FAC5B5E9C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F7BA8-F737-408E-94F9-9F9FAC5B5E9C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2CD2-B1FD-451E-976E-85A716AB8E4F}" type="datetimeFigureOut">
              <a:rPr lang="th-TH" smtClean="0"/>
              <a:pPr/>
              <a:t>26/03/57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7D73E1-62F9-4B33-80E1-DA3AFD4A12C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2CD2-B1FD-451E-976E-85A716AB8E4F}" type="datetimeFigureOut">
              <a:rPr lang="th-TH" smtClean="0"/>
              <a:pPr/>
              <a:t>26/03/57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E1-62F9-4B33-80E1-DA3AFD4A12C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7D73E1-62F9-4B33-80E1-DA3AFD4A12C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2CD2-B1FD-451E-976E-85A716AB8E4F}" type="datetimeFigureOut">
              <a:rPr lang="th-TH" smtClean="0"/>
              <a:pPr/>
              <a:t>26/03/57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2CD2-B1FD-451E-976E-85A716AB8E4F}" type="datetimeFigureOut">
              <a:rPr lang="th-TH" smtClean="0"/>
              <a:pPr/>
              <a:t>26/03/57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7D73E1-62F9-4B33-80E1-DA3AFD4A12C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2CD2-B1FD-451E-976E-85A716AB8E4F}" type="datetimeFigureOut">
              <a:rPr lang="th-TH" smtClean="0"/>
              <a:pPr/>
              <a:t>26/03/57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7D73E1-62F9-4B33-80E1-DA3AFD4A12C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18B2CD2-B1FD-451E-976E-85A716AB8E4F}" type="datetimeFigureOut">
              <a:rPr lang="th-TH" smtClean="0"/>
              <a:pPr/>
              <a:t>26/03/57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E1-62F9-4B33-80E1-DA3AFD4A12C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2CD2-B1FD-451E-976E-85A716AB8E4F}" type="datetimeFigureOut">
              <a:rPr lang="th-TH" smtClean="0"/>
              <a:pPr/>
              <a:t>26/03/57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ตัวยึดเนื้อหา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เนื้อหา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7D73E1-62F9-4B33-80E1-DA3AFD4A12C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2CD2-B1FD-451E-976E-85A716AB8E4F}" type="datetimeFigureOut">
              <a:rPr lang="th-TH" smtClean="0"/>
              <a:pPr/>
              <a:t>26/03/57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7D73E1-62F9-4B33-80E1-DA3AFD4A12C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2CD2-B1FD-451E-976E-85A716AB8E4F}" type="datetimeFigureOut">
              <a:rPr lang="th-TH" smtClean="0"/>
              <a:pPr/>
              <a:t>26/03/57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7D73E1-62F9-4B33-80E1-DA3AFD4A12C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ตัวยึดเนื้อหา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7D73E1-62F9-4B33-80E1-DA3AFD4A12C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2CD2-B1FD-451E-976E-85A716AB8E4F}" type="datetimeFigureOut">
              <a:rPr lang="th-TH" smtClean="0"/>
              <a:pPr/>
              <a:t>26/03/57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7D73E1-62F9-4B33-80E1-DA3AFD4A12C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18B2CD2-B1FD-451E-976E-85A716AB8E4F}" type="datetimeFigureOut">
              <a:rPr lang="th-TH" smtClean="0"/>
              <a:pPr/>
              <a:t>26/03/57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18B2CD2-B1FD-451E-976E-85A716AB8E4F}" type="datetimeFigureOut">
              <a:rPr lang="th-TH" smtClean="0"/>
              <a:pPr/>
              <a:t>26/03/57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7D73E1-62F9-4B33-80E1-DA3AFD4A12C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990600"/>
          </a:xfrm>
        </p:spPr>
        <p:txBody>
          <a:bodyPr>
            <a:normAutofit/>
          </a:bodyPr>
          <a:lstStyle/>
          <a:p>
            <a:r>
              <a:rPr lang="th-TH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ประเด็น 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th-TH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ผลการดำเนินงาน </a:t>
            </a:r>
            <a:r>
              <a:rPr lang="en-US" sz="3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ervice Plan</a:t>
            </a:r>
            <a:endParaRPr lang="th-TH" sz="3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ข้อ ๒.๑.๘ การพัฒนาระบบบริการทันตก</a:t>
            </a:r>
            <a:r>
              <a:rPr lang="th-TH" sz="28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รรม</a:t>
            </a:r>
            <a:endParaRPr lang="th-TH" sz="2800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228600" y="2438400"/>
          <a:ext cx="87630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990600"/>
                <a:gridCol w="4114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2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ahoma" pitchFamily="34" charset="0"/>
                          <a:cs typeface="Tahoma" pitchFamily="34" charset="0"/>
                        </a:rPr>
                        <a:t>เกณฑ์ </a:t>
                      </a:r>
                      <a:endParaRPr lang="th-TH" sz="2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ahoma" pitchFamily="34" charset="0"/>
                          <a:cs typeface="Tahoma" pitchFamily="34" charset="0"/>
                        </a:rPr>
                        <a:t>ผลงาน</a:t>
                      </a:r>
                      <a:endParaRPr lang="th-TH" sz="2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11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.รพสต.ให้บริการด้าน</a:t>
                      </a:r>
                      <a:r>
                        <a:rPr lang="th-TH" sz="2400" dirty="0" err="1" smtClean="0">
                          <a:latin typeface="Tahoma" pitchFamily="34" charset="0"/>
                          <a:cs typeface="Tahoma" pitchFamily="34" charset="0"/>
                        </a:rPr>
                        <a:t>ทันต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ฯ </a:t>
                      </a: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45%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37.08 %  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79</a:t>
                      </a:r>
                      <a:r>
                        <a:rPr lang="th-TH" sz="2000" dirty="0" smtClean="0"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213</a:t>
                      </a:r>
                      <a:r>
                        <a:rPr lang="th-TH" sz="2000" dirty="0" smtClean="0">
                          <a:latin typeface="Tahoma" pitchFamily="34" charset="0"/>
                          <a:cs typeface="Tahoma" pitchFamily="34" charset="0"/>
                        </a:rPr>
                        <a:t> แห่ง)</a:t>
                      </a:r>
                      <a:endParaRPr lang="en-US" sz="200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8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.  รพสต.ให้บริการ</a:t>
                      </a:r>
                      <a:r>
                        <a:rPr lang="th-TH" sz="2400" dirty="0" err="1" smtClean="0">
                          <a:latin typeface="Tahoma" pitchFamily="34" charset="0"/>
                          <a:cs typeface="Tahoma" pitchFamily="34" charset="0"/>
                        </a:rPr>
                        <a:t>ทันต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ฯ</a:t>
                      </a:r>
                      <a:endParaRPr lang="en-US" sz="24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000" baseline="0" dirty="0" smtClean="0">
                          <a:latin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lang="th-TH" sz="2000" baseline="0" dirty="0" smtClean="0">
                          <a:latin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2000" baseline="0" dirty="0" smtClean="0">
                          <a:latin typeface="Tahoma" pitchFamily="34" charset="0"/>
                          <a:cs typeface="Tahoma" pitchFamily="34" charset="0"/>
                        </a:rPr>
                        <a:t>200</a:t>
                      </a:r>
                      <a:r>
                        <a:rPr lang="th-TH" sz="2000" baseline="0" dirty="0" smtClean="0">
                          <a:latin typeface="Tahoma" pitchFamily="34" charset="0"/>
                          <a:cs typeface="Tahoma" pitchFamily="34" charset="0"/>
                        </a:rPr>
                        <a:t>ครั้ง/</a:t>
                      </a:r>
                      <a:r>
                        <a:rPr lang="en-US" sz="2000" baseline="0" dirty="0" smtClean="0">
                          <a:latin typeface="Tahoma" pitchFamily="34" charset="0"/>
                          <a:cs typeface="Tahoma" pitchFamily="34" charset="0"/>
                        </a:rPr>
                        <a:t>1,000</a:t>
                      </a:r>
                      <a:r>
                        <a:rPr lang="th-TH" sz="2000" baseline="0" dirty="0" err="1" smtClean="0">
                          <a:latin typeface="Tahoma" pitchFamily="34" charset="0"/>
                          <a:cs typeface="Tahoma" pitchFamily="34" charset="0"/>
                        </a:rPr>
                        <a:t>ปชก.</a:t>
                      </a:r>
                      <a:r>
                        <a:rPr lang="th-TH" sz="2000" baseline="0" dirty="0" smtClean="0">
                          <a:latin typeface="Tahoma" pitchFamily="34" charset="0"/>
                          <a:cs typeface="Tahoma" pitchFamily="34" charset="0"/>
                        </a:rPr>
                        <a:t>/ปี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เทียบกับจำนวน รพสต.ทั้งหมดได้ </a:t>
                      </a:r>
                      <a:endParaRPr lang="en-US" sz="2000" baseline="0" dirty="0" smtClean="0">
                        <a:solidFill>
                          <a:srgbClr val="FF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15.5% 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  (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33</a:t>
                      </a:r>
                      <a:r>
                        <a:rPr lang="en-US" sz="2400" baseline="0" dirty="0" smtClean="0">
                          <a:latin typeface="Tahoma" pitchFamily="34" charset="0"/>
                          <a:cs typeface="Tahoma" pitchFamily="34" charset="0"/>
                        </a:rPr>
                        <a:t>/213</a:t>
                      </a:r>
                      <a:r>
                        <a:rPr lang="th-TH" sz="2400" baseline="0" dirty="0" smtClean="0">
                          <a:latin typeface="Tahoma" pitchFamily="34" charset="0"/>
                          <a:cs typeface="Tahoma" pitchFamily="34" charset="0"/>
                        </a:rPr>
                        <a:t>แห่ง)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เทียบกับจำนวน รพสต.ที่มีทันตาฯได้</a:t>
                      </a:r>
                      <a:endParaRPr lang="th-TH" sz="2000" dirty="0" smtClean="0">
                        <a:solidFill>
                          <a:srgbClr val="FF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Tahoma" pitchFamily="34" charset="0"/>
                          <a:cs typeface="Tahoma" pitchFamily="34" charset="0"/>
                        </a:rPr>
                        <a:t>38 %</a:t>
                      </a:r>
                      <a:r>
                        <a:rPr lang="th-TH" sz="2400" baseline="0" dirty="0" smtClean="0"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r>
                        <a:rPr lang="en-US" sz="2400" baseline="0" dirty="0" smtClean="0">
                          <a:latin typeface="Tahoma" pitchFamily="34" charset="0"/>
                          <a:cs typeface="Tahoma" pitchFamily="34" charset="0"/>
                        </a:rPr>
                        <a:t>/21 </a:t>
                      </a:r>
                      <a:r>
                        <a:rPr lang="th-TH" sz="2400" baseline="0" dirty="0" smtClean="0">
                          <a:latin typeface="Tahoma" pitchFamily="34" charset="0"/>
                          <a:cs typeface="Tahoma" pitchFamily="34" charset="0"/>
                        </a:rPr>
                        <a:t>แห่ง)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15962"/>
          </a:xfrm>
        </p:spPr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สาเหตุ การแก้ไข และข้อเสนอแนะ</a:t>
            </a:r>
            <a:endParaRPr lang="th-TH" sz="36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458200" cy="54864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สาเหตุ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ได้ต่ำกว่าเกณฑ์ เพราะเป็น </a:t>
            </a:r>
            <a:r>
              <a:rPr lang="th-TH" sz="2400" dirty="0" err="1" smtClean="0">
                <a:latin typeface="Tahoma" pitchFamily="34" charset="0"/>
                <a:cs typeface="Tahoma" pitchFamily="34" charset="0"/>
              </a:rPr>
              <a:t>จว.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ที่มี รพสต.มาก  (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213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แห่ง) แต่ทันตาฯในรพสต.เพียง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21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แห่ง (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9.86%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) พื้นที่ได้แก้ไขโดย รพ.สต. ที่มีทันตาฯต้องออกหน่วยในรพสต.ที่ไม่มีทันตาฯด้วย  ส่งผลให้ตัวชี้วัดที่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2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ได้ต่ำกว่าความคาดหมาย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การแก้ไข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เดือน</a:t>
            </a:r>
            <a:r>
              <a:rPr lang="th-TH" sz="2400" dirty="0" err="1" smtClean="0">
                <a:latin typeface="Tahoma" pitchFamily="34" charset="0"/>
                <a:cs typeface="Tahoma" pitchFamily="34" charset="0"/>
              </a:rPr>
              <a:t>เมย.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นี้ จะบรรจุทันตาในรพ.สต.เพิ่ม ซึ่งคาดว่าจะทำให้มี รพสต.ที่จัดบริการ</a:t>
            </a:r>
            <a:r>
              <a:rPr lang="th-TH" sz="2400" dirty="0" err="1" smtClean="0">
                <a:latin typeface="Tahoma" pitchFamily="34" charset="0"/>
                <a:cs typeface="Tahoma" pitchFamily="34" charset="0"/>
              </a:rPr>
              <a:t>ทันต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ฯ ได้ตามเกณฑ์ ทั้ง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2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ตัวชี้วัด 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ข้อเสนอแนะ  </a:t>
            </a:r>
            <a:r>
              <a:rPr lang="th-TH" sz="2400" dirty="0" err="1" smtClean="0">
                <a:latin typeface="Tahoma" pitchFamily="34" charset="0"/>
                <a:cs typeface="Tahoma" pitchFamily="34" charset="0"/>
              </a:rPr>
              <a:t>จว.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ควรจัดทำโครงการพัฒนาศักยภาพทันตาจบใหม่และควรจัดระบบพี่เลี้ยงช่วยเหลือน้อง  เพื่อสนับสนุนให้น้องสามารถปฏิบัติงานมีคุณภาพได้ตามเกณฑ์ที่กำหนด</a:t>
            </a:r>
          </a:p>
          <a:p>
            <a:pPr marL="514350" indent="-514350">
              <a:lnSpc>
                <a:spcPct val="150000"/>
              </a:lnSpc>
              <a:buAutoNum type="thaiNumPeriod"/>
            </a:pPr>
            <a:endParaRPr lang="th-TH" sz="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150000"/>
              </a:lnSpc>
              <a:buAutoNum type="thaiNumPeriod"/>
            </a:pPr>
            <a:endParaRPr lang="th-TH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150000"/>
              </a:lnSpc>
              <a:buFont typeface="Wingdings 2"/>
              <a:buAutoNum type="thaiNumPeriod"/>
            </a:pPr>
            <a:endParaRPr lang="th-TH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150000"/>
              </a:lnSpc>
              <a:buAutoNum type="thaiNumPeriod"/>
            </a:pPr>
            <a:r>
              <a:rPr lang="th-TH" sz="2600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marL="514350" indent="-514350">
              <a:lnSpc>
                <a:spcPct val="150000"/>
              </a:lnSpc>
              <a:buAutoNum type="thaiNumPeriod"/>
            </a:pPr>
            <a:endParaRPr lang="th-TH" sz="2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>
            <a:normAutofit/>
          </a:bodyPr>
          <a:lstStyle/>
          <a:p>
            <a:r>
              <a:rPr lang="th-TH" sz="3200" dirty="0" smtClean="0">
                <a:latin typeface="Tahoma" pitchFamily="34" charset="0"/>
                <a:cs typeface="Tahoma" pitchFamily="34" charset="0"/>
              </a:rPr>
              <a:t>ประเด็น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th-TH" sz="3200" dirty="0" smtClean="0">
                <a:latin typeface="Tahoma" pitchFamily="34" charset="0"/>
                <a:cs typeface="Tahoma" pitchFamily="34" charset="0"/>
              </a:rPr>
              <a:t> ผลการดำเนินงาน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ervice Plan</a:t>
            </a:r>
            <a:r>
              <a:rPr lang="th-TH" sz="3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3200" dirty="0" smtClean="0">
                <a:latin typeface="Tahoma" pitchFamily="34" charset="0"/>
                <a:cs typeface="Tahoma" pitchFamily="34" charset="0"/>
              </a:rPr>
            </a:b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ข้อ ๒.๑.๘ การพัฒนาระบบบริการทันตก</a:t>
            </a:r>
            <a:r>
              <a:rPr lang="th-TH" sz="28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รรม</a:t>
            </a: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32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h-TH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228600" y="1447800"/>
          <a:ext cx="876300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436"/>
                <a:gridCol w="1423051"/>
                <a:gridCol w="2546513"/>
              </a:tblGrid>
              <a:tr h="1025859"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2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ahoma" pitchFamily="34" charset="0"/>
                          <a:cs typeface="Tahoma" pitchFamily="34" charset="0"/>
                        </a:rPr>
                        <a:t>เกณฑ์ / เป้าหมาย</a:t>
                      </a:r>
                      <a:endParaRPr lang="th-TH" sz="2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ahoma" pitchFamily="34" charset="0"/>
                          <a:cs typeface="Tahoma" pitchFamily="34" charset="0"/>
                        </a:rPr>
                        <a:t>ผลงาน</a:t>
                      </a:r>
                      <a:endParaRPr lang="th-TH" sz="2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6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baseline="0" dirty="0" smtClean="0">
                          <a:latin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2400" baseline="0" dirty="0" err="1" smtClean="0">
                          <a:latin typeface="Tahoma" pitchFamily="34" charset="0"/>
                          <a:cs typeface="Tahoma" pitchFamily="34" charset="0"/>
                        </a:rPr>
                        <a:t>ผสอ.</a:t>
                      </a:r>
                      <a:r>
                        <a:rPr lang="th-TH" sz="2400" baseline="0" dirty="0" smtClean="0">
                          <a:latin typeface="Tahoma" pitchFamily="34" charset="0"/>
                          <a:cs typeface="Tahoma" pitchFamily="34" charset="0"/>
                        </a:rPr>
                        <a:t>รอฟันเทียม</a:t>
                      </a:r>
                      <a:r>
                        <a:rPr lang="en-US" sz="2400" baseline="0" dirty="0" smtClean="0">
                          <a:latin typeface="Tahoma" pitchFamily="34" charset="0"/>
                          <a:cs typeface="Tahoma" pitchFamily="34" charset="0"/>
                        </a:rPr>
                        <a:t>&lt; 6 </a:t>
                      </a:r>
                      <a:r>
                        <a:rPr lang="th-TH" sz="2400" baseline="0" dirty="0" smtClean="0">
                          <a:latin typeface="Tahoma" pitchFamily="34" charset="0"/>
                          <a:cs typeface="Tahoma" pitchFamily="34" charset="0"/>
                        </a:rPr>
                        <a:t>เดือน</a:t>
                      </a: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61.8 %</a:t>
                      </a: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700"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สาเหตุ 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   มี </a:t>
                      </a:r>
                      <a:r>
                        <a:rPr lang="th-TH" sz="2400" dirty="0" err="1" smtClean="0">
                          <a:latin typeface="Tahoma" pitchFamily="34" charset="0"/>
                          <a:cs typeface="Tahoma" pitchFamily="34" charset="0"/>
                        </a:rPr>
                        <a:t>ผสอ.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ต้องการทำฟันเทียมจำนวนมาก สูงกว่าเป้าหมายฯ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         และ</a:t>
                      </a:r>
                      <a:r>
                        <a:rPr lang="th-TH" sz="2400" dirty="0" err="1" smtClean="0">
                          <a:latin typeface="Tahoma" pitchFamily="34" charset="0"/>
                          <a:cs typeface="Tahoma" pitchFamily="34" charset="0"/>
                        </a:rPr>
                        <a:t>ทพ.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ใหม่ไม่ชำนาญฯ  หากทำแต่ฟันเทียมจะกระทบงานอื่น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ข้อเสนอแนะ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 ควรประชุมหารือให้เครือข่ายพื้นที่ช่วยกัน เช่น จัดอบรม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             พัฒนาศักยภาพ? </a:t>
                      </a:r>
                      <a:r>
                        <a:rPr lang="th-TH" sz="2400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ลงแขก?  หรือประสานกับ คณะ</a:t>
                      </a:r>
                      <a:r>
                        <a:rPr lang="th-TH" sz="2400" dirty="0" err="1" smtClean="0">
                          <a:latin typeface="Tahoma" pitchFamily="34" charset="0"/>
                          <a:cs typeface="Tahoma" pitchFamily="34" charset="0"/>
                        </a:rPr>
                        <a:t>ทันตฯมธ.</a:t>
                      </a:r>
                      <a:endParaRPr lang="th-TH" sz="24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             ออกหน่วยในพื้นที่ หรืออื่นๆ </a:t>
                      </a: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>
            <a:normAutofit/>
          </a:bodyPr>
          <a:lstStyle/>
          <a:p>
            <a:r>
              <a:rPr lang="th-TH" sz="3200" dirty="0" smtClean="0">
                <a:latin typeface="Tahoma" pitchFamily="34" charset="0"/>
                <a:cs typeface="Tahoma" pitchFamily="34" charset="0"/>
              </a:rPr>
              <a:t>ประเด็น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th-TH" sz="3200" dirty="0" smtClean="0">
                <a:latin typeface="Tahoma" pitchFamily="34" charset="0"/>
                <a:cs typeface="Tahoma" pitchFamily="34" charset="0"/>
              </a:rPr>
              <a:t> ผลการดำเนินงาน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ervice Plan</a:t>
            </a:r>
            <a:r>
              <a:rPr lang="th-TH" sz="3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3200" dirty="0" smtClean="0">
                <a:latin typeface="Tahoma" pitchFamily="34" charset="0"/>
                <a:cs typeface="Tahoma" pitchFamily="34" charset="0"/>
              </a:rPr>
            </a:b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ข้อ ๒.๑.๘ การพัฒนาระบบบริการทันตก</a:t>
            </a:r>
            <a:r>
              <a:rPr lang="th-TH" sz="28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รรม</a:t>
            </a: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32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h-TH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152400" y="1219200"/>
          <a:ext cx="8763000" cy="5489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436"/>
                <a:gridCol w="1423051"/>
                <a:gridCol w="2546513"/>
              </a:tblGrid>
              <a:tr h="826283"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2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ahoma" pitchFamily="34" charset="0"/>
                          <a:cs typeface="Tahoma" pitchFamily="34" charset="0"/>
                        </a:rPr>
                        <a:t>เกณฑ์ / เป้าหมาย</a:t>
                      </a:r>
                      <a:endParaRPr lang="th-TH" sz="2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ahoma" pitchFamily="34" charset="0"/>
                          <a:cs typeface="Tahoma" pitchFamily="34" charset="0"/>
                        </a:rPr>
                        <a:t>ผลงาน</a:t>
                      </a:r>
                      <a:endParaRPr lang="th-TH" sz="2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0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2400" baseline="0" dirty="0" smtClean="0">
                          <a:latin typeface="Tahoma" pitchFamily="34" charset="0"/>
                          <a:cs typeface="Tahoma" pitchFamily="34" charset="0"/>
                        </a:rPr>
                        <a:t>เด็ก ๓ ขวบ  ฟันผุ</a:t>
                      </a: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aseline="0" dirty="0" smtClean="0">
                          <a:latin typeface="Tahoma" pitchFamily="34" charset="0"/>
                          <a:cs typeface="Tahoma" pitchFamily="34" charset="0"/>
                        </a:rPr>
                        <a:t>≤ </a:t>
                      </a:r>
                      <a:r>
                        <a:rPr lang="en-US" sz="2400" baseline="0" dirty="0" smtClean="0">
                          <a:latin typeface="Tahoma" pitchFamily="34" charset="0"/>
                          <a:cs typeface="Tahoma" pitchFamily="34" charset="0"/>
                        </a:rPr>
                        <a:t>57 %</a:t>
                      </a:r>
                      <a:endParaRPr lang="th-TH" sz="240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65.7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%</a:t>
                      </a: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09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ตัวชี้วัดนี้มีปัญหาสูงมาก (บางแห่งผุ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&gt;80%</a:t>
                      </a:r>
                      <a:r>
                        <a:rPr lang="th-TH" sz="240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4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ข้อเสนอแนะ 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ต้อง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ทำกิจกรรมที่กำหนดไว้อย่างจริงจัง พื้นที่มีปัญหารุนแรงต้องถือเป็นงานสำคัญ  และควรศึกษาบริบทเชิงสังคมพฤติกรรมที่เกี่ยวข้อง  วิเคราะห์ข้อมูลเปรียบเทียบราย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CUP 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  สะท้อนปัญหาให้ผู้เกี่ยวข้อง/ผู้บริหารรับทราบ   </a:t>
                      </a:r>
                      <a:r>
                        <a:rPr lang="th-TH" sz="24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ที่สำคัญต้องเน้นงานส่งเสริมป้องกัน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และทำงานเชิงรุกให้เข้าถึงครอบครัว  </a:t>
                      </a:r>
                      <a:r>
                        <a:rPr lang="th-TH" sz="2400" b="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4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รวมทั้งให้ชุมชนท้องถิ่นมีส่วนร่วมแก้ไขปัญหาด้วย</a:t>
                      </a: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family๒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4419600"/>
            <a:ext cx="2819400" cy="1971675"/>
          </a:xfrm>
          <a:prstGeom prst="rect">
            <a:avLst/>
          </a:prstGeom>
        </p:spPr>
      </p:pic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5486400" cy="685800"/>
          </a:xfrm>
        </p:spPr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ชื่นชม</a:t>
            </a:r>
            <a:endParaRPr lang="th-TH" sz="36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" name="รูปภาพ 7" descr="การ์ตูน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371600"/>
            <a:ext cx="2971800" cy="1809134"/>
          </a:xfrm>
          <a:prstGeom prst="rect">
            <a:avLst/>
          </a:prstGeom>
        </p:spPr>
      </p:pic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382000" cy="4449763"/>
          </a:xfrm>
        </p:spPr>
        <p:txBody>
          <a:bodyPr>
            <a:normAutofit/>
          </a:bodyPr>
          <a:lstStyle/>
          <a:p>
            <a:pPr marL="514350" indent="-514350" algn="ctr">
              <a:lnSpc>
                <a:spcPct val="150000"/>
              </a:lnSpc>
              <a:buNone/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				๑. งานในกลุ่มวัยเรียน มีผลงานดี ปัญหา</a:t>
            </a: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				  เด็กฟันผุ เหงือกอักเสบ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&lt;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ค่าเฉลี่ยประเทศ</a:t>
            </a:r>
          </a:p>
          <a:p>
            <a:pPr marL="514350" indent="-514350" algn="r">
              <a:lnSpc>
                <a:spcPct val="150000"/>
              </a:lnSpc>
              <a:buNone/>
            </a:pPr>
            <a:endParaRPr lang="th-TH" sz="10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 ๒. เครือข่ายบางปะหันแปดเซียน นักเรียนฟันดี   ได้รับรางวัล</a:t>
            </a: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เครือข่ายโรงเรียนเด็กไทยฟันดีระดับยอดเยี่ยม 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มีจุดเด่นที่</a:t>
            </a:r>
          </a:p>
          <a:p>
            <a:pPr>
              <a:buNone/>
            </a:pPr>
            <a:r>
              <a:rPr lang="th-TH" sz="2400" dirty="0" smtClean="0"/>
              <a:t>          </a:t>
            </a:r>
            <a:r>
              <a:rPr lang="th-TH" sz="2400" dirty="0" err="1" smtClean="0">
                <a:latin typeface="Tahoma" pitchFamily="34" charset="0"/>
                <a:cs typeface="Tahoma" pitchFamily="34" charset="0"/>
              </a:rPr>
              <a:t>ทันต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บุคลากรสามารถกระตุ้นให้ผู้บริหาร</a:t>
            </a:r>
          </a:p>
          <a:p>
            <a:pPr>
              <a:buNone/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 และครูร่วมกันดำเนินกิจกรรมฯในโรงเรียน</a:t>
            </a:r>
          </a:p>
          <a:p>
            <a:pPr>
              <a:buNone/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 จนมีผลงานดีเด่นเป็นที่ประจักษ์</a:t>
            </a:r>
          </a:p>
          <a:p>
            <a:pPr>
              <a:buNone/>
            </a:pP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เทศบาล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575</TotalTime>
  <Words>405</Words>
  <Application>Microsoft Office PowerPoint</Application>
  <PresentationFormat>นำเสนอทางหน้าจอ (4:3)</PresentationFormat>
  <Paragraphs>58</Paragraphs>
  <Slides>5</Slides>
  <Notes>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เทศบาล</vt:lpstr>
      <vt:lpstr>ประเด็น : ผลการดำเนินงาน Service Plan</vt:lpstr>
      <vt:lpstr>สาเหตุ การแก้ไข และข้อเสนอแนะ</vt:lpstr>
      <vt:lpstr>ประเด็น : ผลการดำเนินงาน Service Plan ข้อ ๒.๑.๘ การพัฒนาระบบบริการทันตกรรม </vt:lpstr>
      <vt:lpstr>ประเด็น : ผลการดำเนินงาน Service Plan ข้อ ๒.๑.๘ การพัฒนาระบบบริการทันตกรรม </vt:lpstr>
      <vt:lpstr>ชื่นชม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ประเด็น : ผลการดำเนินงาน Service Plan ข้อ ๘ การพัฒนาระบบบริการทันตกรรม </dc:title>
  <dc:creator>user</dc:creator>
  <cp:lastModifiedBy>com</cp:lastModifiedBy>
  <cp:revision>53</cp:revision>
  <dcterms:created xsi:type="dcterms:W3CDTF">2014-02-12T15:19:17Z</dcterms:created>
  <dcterms:modified xsi:type="dcterms:W3CDTF">2014-03-26T07:35:53Z</dcterms:modified>
</cp:coreProperties>
</file>